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719" r:id="rId2"/>
  </p:sldMasterIdLst>
  <p:notesMasterIdLst>
    <p:notesMasterId r:id="rId22"/>
  </p:notesMasterIdLst>
  <p:handoutMasterIdLst>
    <p:handoutMasterId r:id="rId23"/>
  </p:handoutMasterIdLst>
  <p:sldIdLst>
    <p:sldId id="305" r:id="rId3"/>
    <p:sldId id="306" r:id="rId4"/>
    <p:sldId id="309" r:id="rId5"/>
    <p:sldId id="308" r:id="rId6"/>
    <p:sldId id="316" r:id="rId7"/>
    <p:sldId id="310" r:id="rId8"/>
    <p:sldId id="317" r:id="rId9"/>
    <p:sldId id="320" r:id="rId10"/>
    <p:sldId id="339" r:id="rId11"/>
    <p:sldId id="341" r:id="rId12"/>
    <p:sldId id="336" r:id="rId13"/>
    <p:sldId id="322" r:id="rId14"/>
    <p:sldId id="313" r:id="rId15"/>
    <p:sldId id="330" r:id="rId16"/>
    <p:sldId id="332" r:id="rId17"/>
    <p:sldId id="328" r:id="rId18"/>
    <p:sldId id="338" r:id="rId19"/>
    <p:sldId id="335" r:id="rId20"/>
    <p:sldId id="312" r:id="rId21"/>
  </p:sldIdLst>
  <p:sldSz cx="12192000" cy="6858000"/>
  <p:notesSz cx="7010400" cy="9296400"/>
  <p:custDataLst>
    <p:tags r:id="rId2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2F2"/>
    <a:srgbClr val="6A8ED0"/>
    <a:srgbClr val="346F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2" autoAdjust="0"/>
    <p:restoredTop sz="96296" autoAdjust="0"/>
  </p:normalViewPr>
  <p:slideViewPr>
    <p:cSldViewPr snapToGrid="0">
      <p:cViewPr varScale="1">
        <p:scale>
          <a:sx n="86" d="100"/>
          <a:sy n="86" d="100"/>
        </p:scale>
        <p:origin x="330" y="90"/>
      </p:cViewPr>
      <p:guideLst>
        <p:guide orient="horz" pos="2160"/>
        <p:guide pos="3840"/>
      </p:guideLst>
    </p:cSldViewPr>
  </p:slideViewPr>
  <p:outlineViewPr>
    <p:cViewPr>
      <p:scale>
        <a:sx n="33" d="100"/>
        <a:sy n="33" d="100"/>
      </p:scale>
      <p:origin x="0" y="-12492"/>
    </p:cViewPr>
  </p:outlineViewPr>
  <p:notesTextViewPr>
    <p:cViewPr>
      <p:scale>
        <a:sx n="1" d="1"/>
        <a:sy n="1" d="1"/>
      </p:scale>
      <p:origin x="0" y="0"/>
    </p:cViewPr>
  </p:notesTextViewPr>
  <p:sorterViewPr>
    <p:cViewPr varScale="1">
      <p:scale>
        <a:sx n="1" d="1"/>
        <a:sy n="1" d="1"/>
      </p:scale>
      <p:origin x="0" y="-802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gs" Target="tags/tag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A1535C8F-B2BE-4B72-ABFD-7980DEFC2009}" type="datetimeFigureOut">
              <a:rPr lang="en-US" smtClean="0"/>
              <a:t>1/24/2019</a:t>
            </a:fld>
            <a:endParaRPr lang="en-US"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6254F595-1BDF-4DA8-8244-C8F860456D05}" type="slidenum">
              <a:rPr lang="en-US" smtClean="0"/>
              <a:t>‹#›</a:t>
            </a:fld>
            <a:endParaRPr lang="en-US" dirty="0"/>
          </a:p>
        </p:txBody>
      </p:sp>
    </p:spTree>
    <p:extLst>
      <p:ext uri="{BB962C8B-B14F-4D97-AF65-F5344CB8AC3E}">
        <p14:creationId xmlns:p14="http://schemas.microsoft.com/office/powerpoint/2010/main" val="11105226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A9DCEEE0-2831-479E-8828-369F9DB790AA}" type="datetimeFigureOut">
              <a:rPr lang="en-US" smtClean="0"/>
              <a:t>1/24/2019</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AF789783-C811-490E-AF2F-A2AE7F73D53A}" type="slidenum">
              <a:rPr lang="en-US" smtClean="0"/>
              <a:t>‹#›</a:t>
            </a:fld>
            <a:endParaRPr lang="en-US" dirty="0"/>
          </a:p>
        </p:txBody>
      </p:sp>
    </p:spTree>
    <p:extLst>
      <p:ext uri="{BB962C8B-B14F-4D97-AF65-F5344CB8AC3E}">
        <p14:creationId xmlns:p14="http://schemas.microsoft.com/office/powerpoint/2010/main" val="27007257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F789783-C811-490E-AF2F-A2AE7F73D53A}" type="slidenum">
              <a:rPr lang="en-US" smtClean="0"/>
              <a:t>9</a:t>
            </a:fld>
            <a:endParaRPr lang="en-US" dirty="0"/>
          </a:p>
        </p:txBody>
      </p:sp>
    </p:spTree>
    <p:extLst>
      <p:ext uri="{BB962C8B-B14F-4D97-AF65-F5344CB8AC3E}">
        <p14:creationId xmlns:p14="http://schemas.microsoft.com/office/powerpoint/2010/main" val="9134440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Tahoma" panose="020B0604030504040204" pitchFamily="34" charset="0"/>
                <a:ea typeface="Tahoma" panose="020B0604030504040204" pitchFamily="34" charset="0"/>
                <a:cs typeface="Tahoma" panose="020B0604030504040204" pitchFamily="34" charset="0"/>
              </a:rPr>
              <a:t>3-hour of virtual training to provide instructors with a detailed</a:t>
            </a:r>
            <a:r>
              <a:rPr lang="en-US" sz="1200" baseline="0" dirty="0">
                <a:latin typeface="Tahoma" panose="020B0604030504040204" pitchFamily="34" charset="0"/>
                <a:ea typeface="Tahoma" panose="020B0604030504040204" pitchFamily="34" charset="0"/>
                <a:cs typeface="Tahoma" panose="020B0604030504040204" pitchFamily="34" charset="0"/>
              </a:rPr>
              <a:t> curriculum review. There will be multiple training dates available with both day and evening time-slots, likely 9am and 6pm. Entering cases into the system (synonym)</a:t>
            </a:r>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dirty="0"/>
          </a:p>
        </p:txBody>
      </p:sp>
      <p:sp>
        <p:nvSpPr>
          <p:cNvPr id="4" name="Slide Number Placeholder 3"/>
          <p:cNvSpPr>
            <a:spLocks noGrp="1"/>
          </p:cNvSpPr>
          <p:nvPr>
            <p:ph type="sldNum" sz="quarter" idx="10"/>
          </p:nvPr>
        </p:nvSpPr>
        <p:spPr/>
        <p:txBody>
          <a:bodyPr/>
          <a:lstStyle/>
          <a:p>
            <a:fld id="{AF789783-C811-490E-AF2F-A2AE7F73D53A}" type="slidenum">
              <a:rPr lang="en-US" smtClean="0">
                <a:solidFill>
                  <a:prstClr val="black"/>
                </a:solidFill>
              </a:rPr>
              <a:pPr/>
              <a:t>14</a:t>
            </a:fld>
            <a:endParaRPr lang="en-US" dirty="0">
              <a:solidFill>
                <a:prstClr val="black"/>
              </a:solidFill>
            </a:endParaRPr>
          </a:p>
        </p:txBody>
      </p:sp>
    </p:spTree>
    <p:extLst>
      <p:ext uri="{BB962C8B-B14F-4D97-AF65-F5344CB8AC3E}">
        <p14:creationId xmlns:p14="http://schemas.microsoft.com/office/powerpoint/2010/main" val="1415270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F789783-C811-490E-AF2F-A2AE7F73D53A}" type="slidenum">
              <a:rPr lang="en-US" smtClean="0">
                <a:solidFill>
                  <a:prstClr val="black"/>
                </a:solidFill>
              </a:rPr>
              <a:pPr/>
              <a:t>16</a:t>
            </a:fld>
            <a:endParaRPr lang="en-US" dirty="0">
              <a:solidFill>
                <a:prstClr val="black"/>
              </a:solidFill>
            </a:endParaRPr>
          </a:p>
        </p:txBody>
      </p:sp>
    </p:spTree>
    <p:extLst>
      <p:ext uri="{BB962C8B-B14F-4D97-AF65-F5344CB8AC3E}">
        <p14:creationId xmlns:p14="http://schemas.microsoft.com/office/powerpoint/2010/main" val="13719597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57CA2962-AA5F-4ACC-8817-70DAE859C372}" type="datetimeFigureOut">
              <a:rPr lang="en-US" smtClean="0">
                <a:solidFill>
                  <a:prstClr val="black">
                    <a:tint val="75000"/>
                  </a:prstClr>
                </a:solidFill>
              </a:rPr>
              <a:pPr/>
              <a:t>1/24/2019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F54D5B7-B535-4BB9-AC26-25D92397E834}"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5256078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7CA2962-AA5F-4ACC-8817-70DAE859C372}" type="datetimeFigureOut">
              <a:rPr lang="en-US" smtClean="0">
                <a:solidFill>
                  <a:prstClr val="black">
                    <a:tint val="75000"/>
                  </a:prstClr>
                </a:solidFill>
              </a:rPr>
              <a:pPr/>
              <a:t>1/24/2019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4F54D5B7-B535-4BB9-AC26-25D92397E834}"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1956729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7CA2962-AA5F-4ACC-8817-70DAE859C372}" type="datetimeFigureOut">
              <a:rPr lang="en-US" smtClean="0">
                <a:solidFill>
                  <a:prstClr val="black">
                    <a:tint val="75000"/>
                  </a:prstClr>
                </a:solidFill>
              </a:rPr>
              <a:pPr/>
              <a:t>1/24/2019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4F54D5B7-B535-4BB9-AC26-25D92397E834}"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3938450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7CA2962-AA5F-4ACC-8817-70DAE859C372}" type="datetimeFigureOut">
              <a:rPr lang="en-US" smtClean="0">
                <a:solidFill>
                  <a:prstClr val="black">
                    <a:tint val="75000"/>
                  </a:prstClr>
                </a:solidFill>
              </a:rPr>
              <a:pPr/>
              <a:t>1/24/2019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F54D5B7-B535-4BB9-AC26-25D92397E834}"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743509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7CA2962-AA5F-4ACC-8817-70DAE859C372}" type="datetimeFigureOut">
              <a:rPr lang="en-US" smtClean="0">
                <a:solidFill>
                  <a:prstClr val="black">
                    <a:tint val="75000"/>
                  </a:prstClr>
                </a:solidFill>
              </a:rPr>
              <a:pPr/>
              <a:t>1/24/2019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F54D5B7-B535-4BB9-AC26-25D92397E834}"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85943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5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550864"/>
            <a:ext cx="10447867" cy="381000"/>
          </a:xfrm>
          <a:noFill/>
        </p:spPr>
        <p:txBody>
          <a:bodyPr>
            <a:noAutofit/>
          </a:bodyPr>
          <a:lstStyle>
            <a:lvl1pPr>
              <a:defRPr sz="3200" b="1">
                <a:latin typeface="Tahoma" pitchFamily="34" charset="0"/>
                <a:ea typeface="Tahoma" pitchFamily="34" charset="0"/>
                <a:cs typeface="Tahoma" pitchFamily="34" charset="0"/>
              </a:defRPr>
            </a:lvl1pPr>
          </a:lstStyle>
          <a:p>
            <a:r>
              <a:rPr lang="en-US" dirty="0"/>
              <a:t>Click to edit Master title style</a:t>
            </a:r>
          </a:p>
        </p:txBody>
      </p:sp>
      <p:sp>
        <p:nvSpPr>
          <p:cNvPr id="3" name="Content Placeholder 2"/>
          <p:cNvSpPr>
            <a:spLocks noGrp="1"/>
          </p:cNvSpPr>
          <p:nvPr>
            <p:ph idx="1"/>
          </p:nvPr>
        </p:nvSpPr>
        <p:spPr>
          <a:xfrm>
            <a:off x="838200" y="1387476"/>
            <a:ext cx="10447867" cy="4648200"/>
          </a:xfrm>
        </p:spPr>
        <p:txBody>
          <a:bodyPr/>
          <a:lstStyle>
            <a:lvl1pPr>
              <a:defRPr>
                <a:latin typeface="Tahoma" pitchFamily="34" charset="0"/>
                <a:ea typeface="Tahoma" pitchFamily="34" charset="0"/>
                <a:cs typeface="Tahoma" pitchFamily="34" charset="0"/>
              </a:defRPr>
            </a:lvl1pPr>
            <a:lvl2pPr>
              <a:defRPr>
                <a:latin typeface="Tahoma" pitchFamily="34" charset="0"/>
                <a:ea typeface="Tahoma" pitchFamily="34" charset="0"/>
                <a:cs typeface="Tahoma" pitchFamily="34" charset="0"/>
              </a:defRPr>
            </a:lvl2pPr>
            <a:lvl3pPr>
              <a:defRPr>
                <a:latin typeface="Tahoma" pitchFamily="34" charset="0"/>
                <a:ea typeface="Tahoma" pitchFamily="34" charset="0"/>
                <a:cs typeface="Tahoma" pitchFamily="34" charset="0"/>
              </a:defRPr>
            </a:lvl3pPr>
            <a:lvl4pPr>
              <a:defRPr>
                <a:latin typeface="Tahoma" pitchFamily="34" charset="0"/>
                <a:ea typeface="Tahoma" pitchFamily="34" charset="0"/>
                <a:cs typeface="Tahoma" pitchFamily="34" charset="0"/>
              </a:defRPr>
            </a:lvl4pPr>
            <a:lvl5pPr>
              <a:defRPr>
                <a:latin typeface="Tahoma" pitchFamily="34" charset="0"/>
                <a:ea typeface="Tahoma" pitchFamily="34" charset="0"/>
                <a:cs typeface="Tahom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92A90E-3059-4ECA-8815-2ECF9524ED54}" type="datetime1">
              <a:rPr lang="en-US" smtClean="0">
                <a:solidFill>
                  <a:prstClr val="black">
                    <a:tint val="75000"/>
                  </a:prstClr>
                </a:solidFill>
              </a:rPr>
              <a:pPr/>
              <a:t>1/24/2019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sz="1000">
                <a:latin typeface="Tahoma" pitchFamily="34" charset="0"/>
                <a:ea typeface="Tahoma" pitchFamily="34" charset="0"/>
                <a:cs typeface="Tahoma" pitchFamily="34" charset="0"/>
              </a:defRPr>
            </a:lvl1pPr>
          </a:lstStyle>
          <a:p>
            <a:fld id="{EF7F0295-3C0A-4E49-AD16-C522D049C798}" type="slidenum">
              <a:rPr lang="en-US" smtClean="0">
                <a:solidFill>
                  <a:prstClr val="black">
                    <a:tint val="75000"/>
                  </a:prstClr>
                </a:solidFill>
              </a:rPr>
              <a:pPr/>
              <a:t>‹#›</a:t>
            </a:fld>
            <a:endParaRPr lang="en-US" dirty="0">
              <a:solidFill>
                <a:prstClr val="black">
                  <a:tint val="75000"/>
                </a:prstClr>
              </a:solidFill>
            </a:endParaRPr>
          </a:p>
        </p:txBody>
      </p:sp>
      <p:cxnSp>
        <p:nvCxnSpPr>
          <p:cNvPr id="10" name="Straight Connector 9"/>
          <p:cNvCxnSpPr/>
          <p:nvPr userDrawn="1"/>
        </p:nvCxnSpPr>
        <p:spPr>
          <a:xfrm flipV="1">
            <a:off x="609600" y="1075267"/>
            <a:ext cx="11040533" cy="16933"/>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userDrawn="1"/>
        </p:nvCxnSpPr>
        <p:spPr>
          <a:xfrm>
            <a:off x="508000" y="6400800"/>
            <a:ext cx="11074400" cy="0"/>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96636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5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550864"/>
            <a:ext cx="10447867" cy="381000"/>
          </a:xfrm>
          <a:noFill/>
        </p:spPr>
        <p:txBody>
          <a:bodyPr>
            <a:noAutofit/>
          </a:bodyPr>
          <a:lstStyle>
            <a:lvl1pPr>
              <a:defRPr sz="3200" b="1">
                <a:latin typeface="Tahoma" pitchFamily="34" charset="0"/>
                <a:ea typeface="Tahoma" pitchFamily="34" charset="0"/>
                <a:cs typeface="Tahoma" pitchFamily="34" charset="0"/>
              </a:defRPr>
            </a:lvl1pPr>
          </a:lstStyle>
          <a:p>
            <a:r>
              <a:rPr lang="en-US" dirty="0"/>
              <a:t>Click to edit Master title style</a:t>
            </a:r>
          </a:p>
        </p:txBody>
      </p:sp>
      <p:sp>
        <p:nvSpPr>
          <p:cNvPr id="3" name="Content Placeholder 2"/>
          <p:cNvSpPr>
            <a:spLocks noGrp="1"/>
          </p:cNvSpPr>
          <p:nvPr>
            <p:ph idx="1"/>
          </p:nvPr>
        </p:nvSpPr>
        <p:spPr>
          <a:xfrm>
            <a:off x="838200" y="1387476"/>
            <a:ext cx="10447867" cy="4648200"/>
          </a:xfrm>
        </p:spPr>
        <p:txBody>
          <a:bodyPr/>
          <a:lstStyle>
            <a:lvl1pPr>
              <a:defRPr>
                <a:latin typeface="Tahoma" pitchFamily="34" charset="0"/>
                <a:ea typeface="Tahoma" pitchFamily="34" charset="0"/>
                <a:cs typeface="Tahoma" pitchFamily="34" charset="0"/>
              </a:defRPr>
            </a:lvl1pPr>
            <a:lvl2pPr>
              <a:defRPr>
                <a:latin typeface="Tahoma" pitchFamily="34" charset="0"/>
                <a:ea typeface="Tahoma" pitchFamily="34" charset="0"/>
                <a:cs typeface="Tahoma" pitchFamily="34" charset="0"/>
              </a:defRPr>
            </a:lvl2pPr>
            <a:lvl3pPr>
              <a:defRPr>
                <a:latin typeface="Tahoma" pitchFamily="34" charset="0"/>
                <a:ea typeface="Tahoma" pitchFamily="34" charset="0"/>
                <a:cs typeface="Tahoma" pitchFamily="34" charset="0"/>
              </a:defRPr>
            </a:lvl3pPr>
            <a:lvl4pPr>
              <a:defRPr>
                <a:latin typeface="Tahoma" pitchFamily="34" charset="0"/>
                <a:ea typeface="Tahoma" pitchFamily="34" charset="0"/>
                <a:cs typeface="Tahoma" pitchFamily="34" charset="0"/>
              </a:defRPr>
            </a:lvl4pPr>
            <a:lvl5pPr>
              <a:defRPr>
                <a:latin typeface="Tahoma" pitchFamily="34" charset="0"/>
                <a:ea typeface="Tahoma" pitchFamily="34" charset="0"/>
                <a:cs typeface="Tahom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92A90E-3059-4ECA-8815-2ECF9524ED54}" type="datetime1">
              <a:rPr lang="en-US" smtClean="0">
                <a:solidFill>
                  <a:prstClr val="black">
                    <a:tint val="75000"/>
                  </a:prstClr>
                </a:solidFill>
              </a:rPr>
              <a:pPr/>
              <a:t>1/24/2019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sz="1000">
                <a:latin typeface="Tahoma" pitchFamily="34" charset="0"/>
                <a:ea typeface="Tahoma" pitchFamily="34" charset="0"/>
                <a:cs typeface="Tahoma" pitchFamily="34" charset="0"/>
              </a:defRPr>
            </a:lvl1pPr>
          </a:lstStyle>
          <a:p>
            <a:fld id="{EF7F0295-3C0A-4E49-AD16-C522D049C798}" type="slidenum">
              <a:rPr lang="en-US" smtClean="0">
                <a:solidFill>
                  <a:prstClr val="black">
                    <a:tint val="75000"/>
                  </a:prstClr>
                </a:solidFill>
              </a:rPr>
              <a:pPr/>
              <a:t>‹#›</a:t>
            </a:fld>
            <a:endParaRPr lang="en-US" dirty="0">
              <a:solidFill>
                <a:prstClr val="black">
                  <a:tint val="75000"/>
                </a:prstClr>
              </a:solidFill>
            </a:endParaRPr>
          </a:p>
        </p:txBody>
      </p:sp>
      <p:cxnSp>
        <p:nvCxnSpPr>
          <p:cNvPr id="10" name="Straight Connector 9"/>
          <p:cNvCxnSpPr/>
          <p:nvPr userDrawn="1"/>
        </p:nvCxnSpPr>
        <p:spPr>
          <a:xfrm flipV="1">
            <a:off x="609600" y="1075267"/>
            <a:ext cx="11040533" cy="16933"/>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userDrawn="1"/>
        </p:nvCxnSpPr>
        <p:spPr>
          <a:xfrm>
            <a:off x="508000" y="6400800"/>
            <a:ext cx="11074400" cy="0"/>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495811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7CA2962-AA5F-4ACC-8817-70DAE859C372}" type="datetimeFigureOut">
              <a:rPr lang="en-US" smtClean="0">
                <a:solidFill>
                  <a:prstClr val="black">
                    <a:tint val="75000"/>
                  </a:prstClr>
                </a:solidFill>
              </a:rPr>
              <a:pPr/>
              <a:t>1/24/2019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F54D5B7-B535-4BB9-AC26-25D92397E834}"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822139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7CA2962-AA5F-4ACC-8817-70DAE859C372}" type="datetimeFigureOut">
              <a:rPr lang="en-US" smtClean="0">
                <a:solidFill>
                  <a:prstClr val="black">
                    <a:tint val="75000"/>
                  </a:prstClr>
                </a:solidFill>
              </a:rPr>
              <a:pPr/>
              <a:t>1/24/2019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F54D5B7-B535-4BB9-AC26-25D92397E834}"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8011919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7CA2962-AA5F-4ACC-8817-70DAE859C372}" type="datetimeFigureOut">
              <a:rPr lang="en-US" smtClean="0">
                <a:solidFill>
                  <a:prstClr val="black">
                    <a:tint val="75000"/>
                  </a:prstClr>
                </a:solidFill>
              </a:rPr>
              <a:pPr/>
              <a:t>1/24/2019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F54D5B7-B535-4BB9-AC26-25D92397E834}"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1894225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CA2962-AA5F-4ACC-8817-70DAE859C372}" type="datetimeFigureOut">
              <a:rPr lang="en-US" smtClean="0">
                <a:solidFill>
                  <a:prstClr val="black">
                    <a:tint val="75000"/>
                  </a:prstClr>
                </a:solidFill>
              </a:rPr>
              <a:pPr/>
              <a:t>1/24/2019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4F54D5B7-B535-4BB9-AC26-25D92397E834}"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103783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7CA2962-AA5F-4ACC-8817-70DAE859C372}" type="datetimeFigureOut">
              <a:rPr lang="en-US" smtClean="0">
                <a:solidFill>
                  <a:prstClr val="black">
                    <a:tint val="75000"/>
                  </a:prstClr>
                </a:solidFill>
              </a:rPr>
              <a:pPr/>
              <a:t>1/24/2019</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4F54D5B7-B535-4BB9-AC26-25D92397E834}"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0857803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7CA2962-AA5F-4ACC-8817-70DAE859C372}" type="datetimeFigureOut">
              <a:rPr lang="en-US" smtClean="0">
                <a:solidFill>
                  <a:prstClr val="black">
                    <a:tint val="75000"/>
                  </a:prstClr>
                </a:solidFill>
              </a:rPr>
              <a:pPr/>
              <a:t>1/24/2019</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4F54D5B7-B535-4BB9-AC26-25D92397E834}"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9675989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CA2962-AA5F-4ACC-8817-70DAE859C372}" type="datetimeFigureOut">
              <a:rPr lang="en-US" smtClean="0">
                <a:solidFill>
                  <a:prstClr val="black">
                    <a:tint val="75000"/>
                  </a:prstClr>
                </a:solidFill>
              </a:rPr>
              <a:pPr/>
              <a:t>1/24/2019</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4F54D5B7-B535-4BB9-AC26-25D92397E834}"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71718788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theme" Target="../theme/theme2.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slideLayout" Target="../slideLayouts/slideLayout14.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CA2962-AA5F-4ACC-8817-70DAE859C372}" type="datetimeFigureOut">
              <a:rPr lang="en-US" smtClean="0">
                <a:solidFill>
                  <a:prstClr val="black">
                    <a:tint val="75000"/>
                  </a:prstClr>
                </a:solidFill>
              </a:rPr>
              <a:pPr/>
              <a:t>1/24/2019</a:t>
            </a:fld>
            <a:endParaRPr lang="en-US" dirty="0">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54D5B7-B535-4BB9-AC26-25D92397E834}"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396516071"/>
      </p:ext>
    </p:extLst>
  </p:cSld>
  <p:clrMap bg1="lt1" tx1="dk1" bg2="lt2" tx2="dk2" accent1="accent1" accent2="accent2" accent3="accent3" accent4="accent4" accent5="accent5" accent6="accent6" hlink="hlink" folHlink="folHlink"/>
  <p:sldLayoutIdLst>
    <p:sldLayoutId id="2147483661" r:id="rId1"/>
    <p:sldLayoutId id="2147483714"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CA2962-AA5F-4ACC-8817-70DAE859C372}" type="datetimeFigureOut">
              <a:rPr lang="en-US" smtClean="0">
                <a:solidFill>
                  <a:prstClr val="black">
                    <a:tint val="75000"/>
                  </a:prstClr>
                </a:solidFill>
              </a:rPr>
              <a:pPr/>
              <a:t>1/24/2019</a:t>
            </a:fld>
            <a:endParaRPr lang="en-US" dirty="0">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54D5B7-B535-4BB9-AC26-25D92397E834}"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47263435"/>
      </p:ext>
    </p:extLst>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 id="214748373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CreatingSuccessLogo_Primary.jpg"/>
          <p:cNvPicPr/>
          <p:nvPr/>
        </p:nvPicPr>
        <p:blipFill>
          <a:blip r:embed="rId2" cstate="print"/>
          <a:stretch>
            <a:fillRect/>
          </a:stretch>
        </p:blipFill>
        <p:spPr>
          <a:xfrm>
            <a:off x="419100" y="290346"/>
            <a:ext cx="2971800" cy="1104900"/>
          </a:xfrm>
          <a:prstGeom prst="rect">
            <a:avLst/>
          </a:prstGeom>
        </p:spPr>
      </p:pic>
      <p:sp>
        <p:nvSpPr>
          <p:cNvPr id="7" name="Rectangle 6"/>
          <p:cNvSpPr/>
          <p:nvPr/>
        </p:nvSpPr>
        <p:spPr>
          <a:xfrm>
            <a:off x="419100" y="1377836"/>
            <a:ext cx="2971800" cy="230832"/>
          </a:xfrm>
          <a:prstGeom prst="rect">
            <a:avLst/>
          </a:prstGeom>
        </p:spPr>
        <p:txBody>
          <a:bodyPr wrap="square">
            <a:spAutoFit/>
          </a:bodyPr>
          <a:lstStyle/>
          <a:p>
            <a:pPr algn="ctr"/>
            <a:r>
              <a:rPr lang="en-US" sz="900" b="1" dirty="0">
                <a:solidFill>
                  <a:srgbClr val="5B9BD5">
                    <a:lumMod val="50000"/>
                  </a:srgbClr>
                </a:solidFill>
                <a:latin typeface="Tahoma" pitchFamily="34" charset="0"/>
                <a:ea typeface="Tahoma" pitchFamily="34" charset="0"/>
                <a:cs typeface="Tahoma" pitchFamily="34" charset="0"/>
              </a:rPr>
              <a:t>One Team with One Voice…Serving 58</a:t>
            </a:r>
          </a:p>
        </p:txBody>
      </p:sp>
      <p:sp>
        <p:nvSpPr>
          <p:cNvPr id="8" name="Title 1"/>
          <p:cNvSpPr txBox="1">
            <a:spLocks/>
          </p:cNvSpPr>
          <p:nvPr/>
        </p:nvSpPr>
        <p:spPr>
          <a:xfrm>
            <a:off x="855921" y="3044332"/>
            <a:ext cx="10377377" cy="1481334"/>
          </a:xfrm>
          <a:prstGeom prst="rect">
            <a:avLst/>
          </a:prstGeom>
          <a:solidFill>
            <a:schemeClr val="tx2">
              <a:lumMod val="50000"/>
            </a:schemeClr>
          </a:solidFill>
        </p:spPr>
        <p:txBody>
          <a:bodyPr vert="horz" lIns="91440" tIns="45720" rIns="91440" bIns="45720" rtlCol="0" anchor="ctr">
            <a:normAutofit/>
          </a:bodyPr>
          <a:lstStyle/>
          <a:p>
            <a:pPr algn="ctr">
              <a:spcBef>
                <a:spcPct val="0"/>
              </a:spcBef>
              <a:tabLst>
                <a:tab pos="3827463" algn="r"/>
                <a:tab pos="4232275" algn="l"/>
              </a:tabLst>
              <a:defRPr/>
            </a:pPr>
            <a:r>
              <a:rPr lang="en-US" sz="4000" b="1" dirty="0">
                <a:solidFill>
                  <a:prstClr val="white"/>
                </a:solidFill>
                <a:latin typeface="Tahoma" pitchFamily="34" charset="0"/>
                <a:ea typeface="Tahoma" pitchFamily="34" charset="0"/>
                <a:cs typeface="Tahoma" pitchFamily="34" charset="0"/>
              </a:rPr>
              <a:t>NC FAST Community College Partnership Program</a:t>
            </a:r>
          </a:p>
        </p:txBody>
      </p:sp>
      <p:sp>
        <p:nvSpPr>
          <p:cNvPr id="11" name="Title 9"/>
          <p:cNvSpPr>
            <a:spLocks noGrp="1"/>
          </p:cNvSpPr>
          <p:nvPr>
            <p:ph type="ctrTitle"/>
          </p:nvPr>
        </p:nvSpPr>
        <p:spPr>
          <a:xfrm>
            <a:off x="3390900" y="5048250"/>
            <a:ext cx="5562600" cy="1143000"/>
          </a:xfrm>
        </p:spPr>
        <p:txBody>
          <a:bodyPr>
            <a:noAutofit/>
          </a:bodyPr>
          <a:lstStyle/>
          <a:p>
            <a:pPr lvl="0"/>
            <a:r>
              <a:rPr lang="en-US" sz="1200" dirty="0">
                <a:latin typeface="Tahoma" pitchFamily="34" charset="0"/>
                <a:ea typeface="Tahoma" pitchFamily="34" charset="0"/>
                <a:cs typeface="Tahoma" pitchFamily="34" charset="0"/>
              </a:rPr>
              <a:t>For more information about this document, contact:</a:t>
            </a:r>
            <a:br>
              <a:rPr lang="en-US" sz="1200" dirty="0">
                <a:latin typeface="Tahoma" pitchFamily="34" charset="0"/>
                <a:ea typeface="Tahoma" pitchFamily="34" charset="0"/>
                <a:cs typeface="Tahoma" pitchFamily="34" charset="0"/>
              </a:rPr>
            </a:br>
            <a:r>
              <a:rPr lang="en-US" sz="600" dirty="0">
                <a:latin typeface="Tahoma" pitchFamily="34" charset="0"/>
                <a:ea typeface="Tahoma" pitchFamily="34" charset="0"/>
                <a:cs typeface="Tahoma" pitchFamily="34" charset="0"/>
              </a:rPr>
              <a:t> </a:t>
            </a:r>
            <a:br>
              <a:rPr lang="en-US" sz="1600" dirty="0">
                <a:latin typeface="Tahoma" pitchFamily="34" charset="0"/>
                <a:ea typeface="Tahoma" pitchFamily="34" charset="0"/>
                <a:cs typeface="Tahoma" pitchFamily="34" charset="0"/>
              </a:rPr>
            </a:br>
            <a:r>
              <a:rPr lang="en-US" sz="1100" dirty="0">
                <a:latin typeface="Tahoma" pitchFamily="34" charset="0"/>
                <a:ea typeface="Tahoma" pitchFamily="34" charset="0"/>
                <a:cs typeface="Tahoma" pitchFamily="34" charset="0"/>
              </a:rPr>
              <a:t>Programs and Student Services Division</a:t>
            </a:r>
            <a:br>
              <a:rPr lang="en-US" sz="1100" dirty="0">
                <a:latin typeface="Tahoma" pitchFamily="34" charset="0"/>
                <a:ea typeface="Tahoma" pitchFamily="34" charset="0"/>
                <a:cs typeface="Tahoma" pitchFamily="34" charset="0"/>
              </a:rPr>
            </a:br>
            <a:r>
              <a:rPr lang="en-US" sz="1600" b="1" dirty="0">
                <a:solidFill>
                  <a:srgbClr val="CC9900"/>
                </a:solidFill>
                <a:latin typeface="Tahoma" pitchFamily="34" charset="0"/>
                <a:ea typeface="Tahoma" pitchFamily="34" charset="0"/>
                <a:cs typeface="Tahoma" pitchFamily="34" charset="0"/>
              </a:rPr>
              <a:t>Workforce Continuing Education Unit</a:t>
            </a:r>
            <a:br>
              <a:rPr lang="en-US" sz="1400" dirty="0">
                <a:latin typeface="Tahoma" pitchFamily="34" charset="0"/>
                <a:ea typeface="Tahoma" pitchFamily="34" charset="0"/>
                <a:cs typeface="Tahoma" pitchFamily="34" charset="0"/>
              </a:rPr>
            </a:br>
            <a:r>
              <a:rPr lang="en-US" sz="1400" dirty="0">
                <a:latin typeface="Tahoma" pitchFamily="34" charset="0"/>
                <a:ea typeface="Tahoma" pitchFamily="34" charset="0"/>
                <a:cs typeface="Tahoma" pitchFamily="34" charset="0"/>
              </a:rPr>
              <a:t>continuingeducation@nccommunitycolleges.edu</a:t>
            </a:r>
            <a:endParaRPr lang="en-US" sz="2400" dirty="0">
              <a:latin typeface="Tahoma" pitchFamily="34" charset="0"/>
              <a:ea typeface="Tahoma" pitchFamily="34" charset="0"/>
              <a:cs typeface="Tahoma" pitchFamily="34" charset="0"/>
            </a:endParaRPr>
          </a:p>
        </p:txBody>
      </p:sp>
      <p:sp>
        <p:nvSpPr>
          <p:cNvPr id="12" name="Title 9"/>
          <p:cNvSpPr txBox="1">
            <a:spLocks/>
          </p:cNvSpPr>
          <p:nvPr/>
        </p:nvSpPr>
        <p:spPr>
          <a:xfrm>
            <a:off x="776178" y="1812850"/>
            <a:ext cx="10536864" cy="1447800"/>
          </a:xfrm>
          <a:prstGeom prst="rect">
            <a:avLst/>
          </a:prstGeom>
        </p:spPr>
        <p:txBody>
          <a:bodyPr vert="horz" lIns="91440" tIns="45720" rIns="91440" bIns="45720" rtlCol="0" anchor="ctr">
            <a:noAutofit/>
          </a:bodyPr>
          <a:lstStyle/>
          <a:p>
            <a:pPr algn="ctr">
              <a:spcBef>
                <a:spcPct val="0"/>
              </a:spcBef>
            </a:pPr>
            <a:endParaRPr lang="en-US" sz="3600" b="1" dirty="0">
              <a:solidFill>
                <a:srgbClr val="CC9900"/>
              </a:solidFill>
              <a:latin typeface="Tahoma" pitchFamily="34" charset="0"/>
              <a:ea typeface="Tahoma" pitchFamily="34" charset="0"/>
              <a:cs typeface="Tahoma" pitchFamily="34" charset="0"/>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04147" y="194837"/>
            <a:ext cx="3239798" cy="1295919"/>
          </a:xfrm>
          <a:prstGeom prst="rect">
            <a:avLst/>
          </a:prstGeom>
        </p:spPr>
      </p:pic>
    </p:spTree>
    <p:extLst>
      <p:ext uri="{BB962C8B-B14F-4D97-AF65-F5344CB8AC3E}">
        <p14:creationId xmlns:p14="http://schemas.microsoft.com/office/powerpoint/2010/main" val="22454466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A74F42-28DC-4BDF-AC16-BD9080F82EF7}"/>
              </a:ext>
            </a:extLst>
          </p:cNvPr>
          <p:cNvSpPr>
            <a:spLocks noGrp="1"/>
          </p:cNvSpPr>
          <p:nvPr>
            <p:ph type="title"/>
          </p:nvPr>
        </p:nvSpPr>
        <p:spPr>
          <a:xfrm>
            <a:off x="824552" y="673694"/>
            <a:ext cx="10447867" cy="381000"/>
          </a:xfrm>
        </p:spPr>
        <p:txBody>
          <a:bodyPr>
            <a:noAutofit/>
          </a:bodyPr>
          <a:lstStyle/>
          <a:p>
            <a:r>
              <a:rPr lang="en-US" sz="2800" b="1" dirty="0">
                <a:latin typeface="Tahoma" panose="020B0604030504040204" pitchFamily="34" charset="0"/>
                <a:ea typeface="Tahoma" panose="020B0604030504040204" pitchFamily="34" charset="0"/>
                <a:cs typeface="Tahoma" panose="020B0604030504040204" pitchFamily="34" charset="0"/>
              </a:rPr>
              <a:t>Phase II</a:t>
            </a:r>
          </a:p>
        </p:txBody>
      </p:sp>
      <p:sp>
        <p:nvSpPr>
          <p:cNvPr id="5" name="TextBox 4">
            <a:extLst>
              <a:ext uri="{FF2B5EF4-FFF2-40B4-BE49-F238E27FC236}">
                <a16:creationId xmlns:a16="http://schemas.microsoft.com/office/drawing/2014/main" id="{C72EABF3-9CA1-4544-A2D0-3D3D39A7AE16}"/>
              </a:ext>
            </a:extLst>
          </p:cNvPr>
          <p:cNvSpPr txBox="1"/>
          <p:nvPr/>
        </p:nvSpPr>
        <p:spPr>
          <a:xfrm>
            <a:off x="1057275" y="1690688"/>
            <a:ext cx="7043737" cy="4062651"/>
          </a:xfrm>
          <a:prstGeom prst="rect">
            <a:avLst/>
          </a:prstGeom>
          <a:noFill/>
        </p:spPr>
        <p:txBody>
          <a:bodyPr wrap="square" rtlCol="0">
            <a:spAutoFit/>
          </a:bodyPr>
          <a:lstStyle/>
          <a:p>
            <a:r>
              <a:rPr lang="en-US" sz="2400" b="1" dirty="0"/>
              <a:t>NC FAST</a:t>
            </a:r>
          </a:p>
          <a:p>
            <a:pPr marL="285750" indent="-285750">
              <a:buFont typeface="Arial" panose="020B0604020202020204" pitchFamily="34" charset="0"/>
              <a:buChar char="•"/>
            </a:pPr>
            <a:r>
              <a:rPr lang="en-US" sz="2400" b="1" dirty="0"/>
              <a:t>FNS</a:t>
            </a:r>
          </a:p>
          <a:p>
            <a:pPr marL="742950" lvl="1" indent="-285750">
              <a:buFont typeface="Arial" panose="020B0604020202020204" pitchFamily="34" charset="0"/>
              <a:buChar char="•"/>
            </a:pPr>
            <a:r>
              <a:rPr lang="en-US" sz="2400" b="1" dirty="0"/>
              <a:t>Applications</a:t>
            </a:r>
          </a:p>
          <a:p>
            <a:pPr marL="742950" lvl="1" indent="-285750">
              <a:buFont typeface="Arial" panose="020B0604020202020204" pitchFamily="34" charset="0"/>
              <a:buChar char="•"/>
            </a:pPr>
            <a:r>
              <a:rPr lang="en-US" sz="2400" b="1" dirty="0"/>
              <a:t>Change in Circumstance</a:t>
            </a:r>
          </a:p>
          <a:p>
            <a:pPr marL="742950" lvl="1" indent="-285750">
              <a:buFont typeface="Arial" panose="020B0604020202020204" pitchFamily="34" charset="0"/>
              <a:buChar char="•"/>
            </a:pPr>
            <a:r>
              <a:rPr lang="en-US" sz="2400" b="1" dirty="0"/>
              <a:t>Recertification</a:t>
            </a:r>
          </a:p>
          <a:p>
            <a:pPr lvl="1"/>
            <a:endParaRPr lang="en-US" sz="2400" b="1" dirty="0"/>
          </a:p>
          <a:p>
            <a:pPr marL="342900" indent="-342900">
              <a:buFont typeface="Arial" panose="020B0604020202020204" pitchFamily="34" charset="0"/>
              <a:buChar char="•"/>
            </a:pPr>
            <a:r>
              <a:rPr lang="en-US" sz="2400" b="1" dirty="0"/>
              <a:t>Magi</a:t>
            </a:r>
          </a:p>
          <a:p>
            <a:pPr marL="742950" lvl="1" indent="-285750">
              <a:buFont typeface="Arial" panose="020B0604020202020204" pitchFamily="34" charset="0"/>
              <a:buChar char="•"/>
            </a:pPr>
            <a:r>
              <a:rPr lang="en-US" sz="2400" b="1" dirty="0">
                <a:solidFill>
                  <a:prstClr val="black"/>
                </a:solidFill>
              </a:rPr>
              <a:t>Applications</a:t>
            </a:r>
          </a:p>
          <a:p>
            <a:pPr marL="742950" lvl="1" indent="-285750">
              <a:buFont typeface="Arial" panose="020B0604020202020204" pitchFamily="34" charset="0"/>
              <a:buChar char="•"/>
            </a:pPr>
            <a:r>
              <a:rPr lang="en-US" sz="2400" b="1" dirty="0">
                <a:solidFill>
                  <a:prstClr val="black"/>
                </a:solidFill>
              </a:rPr>
              <a:t>Change in Circumstance</a:t>
            </a:r>
          </a:p>
          <a:p>
            <a:pPr marL="742950" lvl="1" indent="-285750">
              <a:buFont typeface="Arial" panose="020B0604020202020204" pitchFamily="34" charset="0"/>
              <a:buChar char="•"/>
            </a:pPr>
            <a:r>
              <a:rPr lang="en-US" sz="2400" b="1" dirty="0">
                <a:solidFill>
                  <a:prstClr val="black"/>
                </a:solidFill>
              </a:rPr>
              <a:t>Recertification</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9450976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50A9AF-F295-408C-9BC6-43C2414125F6}"/>
              </a:ext>
            </a:extLst>
          </p:cNvPr>
          <p:cNvSpPr>
            <a:spLocks noGrp="1"/>
          </p:cNvSpPr>
          <p:nvPr>
            <p:ph type="title"/>
          </p:nvPr>
        </p:nvSpPr>
        <p:spPr/>
        <p:txBody>
          <a:bodyPr/>
          <a:lstStyle/>
          <a:p>
            <a:r>
              <a:rPr lang="en-US" dirty="0"/>
              <a:t>Course Requirements</a:t>
            </a:r>
          </a:p>
        </p:txBody>
      </p:sp>
      <p:sp>
        <p:nvSpPr>
          <p:cNvPr id="3" name="Content Placeholder 2">
            <a:extLst>
              <a:ext uri="{FF2B5EF4-FFF2-40B4-BE49-F238E27FC236}">
                <a16:creationId xmlns:a16="http://schemas.microsoft.com/office/drawing/2014/main" id="{31354913-743E-4424-81C1-53D995F39A10}"/>
              </a:ext>
            </a:extLst>
          </p:cNvPr>
          <p:cNvSpPr>
            <a:spLocks noGrp="1"/>
          </p:cNvSpPr>
          <p:nvPr>
            <p:ph idx="1"/>
          </p:nvPr>
        </p:nvSpPr>
        <p:spPr>
          <a:xfrm>
            <a:off x="838200" y="1387476"/>
            <a:ext cx="11353800" cy="4648200"/>
          </a:xfrm>
        </p:spPr>
        <p:txBody>
          <a:bodyPr>
            <a:normAutofit/>
          </a:bodyPr>
          <a:lstStyle/>
          <a:p>
            <a:r>
              <a:rPr lang="en-US" dirty="0"/>
              <a:t>Phase I</a:t>
            </a:r>
          </a:p>
          <a:p>
            <a:pPr lvl="1"/>
            <a:r>
              <a:rPr lang="en-US" dirty="0"/>
              <a:t>CRC (Bronze or higher)</a:t>
            </a:r>
          </a:p>
          <a:p>
            <a:pPr lvl="1"/>
            <a:r>
              <a:rPr lang="en-US" dirty="0"/>
              <a:t>Work Keys (20 WPM)</a:t>
            </a:r>
          </a:p>
          <a:p>
            <a:pPr lvl="1"/>
            <a:r>
              <a:rPr lang="en-US" dirty="0"/>
              <a:t>DSS &amp; NC FAST Terminology Assessment </a:t>
            </a:r>
          </a:p>
          <a:p>
            <a:pPr lvl="2"/>
            <a:r>
              <a:rPr lang="en-US" dirty="0"/>
              <a:t>80% or higher combined average score</a:t>
            </a:r>
          </a:p>
          <a:p>
            <a:pPr lvl="1"/>
            <a:r>
              <a:rPr lang="en-US" dirty="0"/>
              <a:t>NC FAST Assessment</a:t>
            </a:r>
          </a:p>
          <a:p>
            <a:pPr lvl="2"/>
            <a:r>
              <a:rPr lang="en-US" dirty="0"/>
              <a:t>80% or higher average score</a:t>
            </a:r>
          </a:p>
          <a:p>
            <a:r>
              <a:rPr lang="en-US" dirty="0"/>
              <a:t>Phase II</a:t>
            </a:r>
          </a:p>
          <a:p>
            <a:pPr lvl="1"/>
            <a:r>
              <a:rPr lang="en-US" dirty="0"/>
              <a:t>FNS Assessment (Application, Change of Circumstance, and Review)</a:t>
            </a:r>
          </a:p>
          <a:p>
            <a:pPr lvl="1"/>
            <a:r>
              <a:rPr lang="en-US" dirty="0"/>
              <a:t>MAGI Assessment (Application, Change of Circumstance, and Review)</a:t>
            </a:r>
          </a:p>
          <a:p>
            <a:pPr lvl="2"/>
            <a:r>
              <a:rPr lang="en-US" dirty="0"/>
              <a:t> 80% or higher on each assessment</a:t>
            </a:r>
          </a:p>
        </p:txBody>
      </p:sp>
    </p:spTree>
    <p:extLst>
      <p:ext uri="{BB962C8B-B14F-4D97-AF65-F5344CB8AC3E}">
        <p14:creationId xmlns:p14="http://schemas.microsoft.com/office/powerpoint/2010/main" val="6209559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Certification Opportunities</a:t>
            </a:r>
          </a:p>
        </p:txBody>
      </p:sp>
      <p:sp>
        <p:nvSpPr>
          <p:cNvPr id="3" name="Content Placeholder 2"/>
          <p:cNvSpPr>
            <a:spLocks noGrp="1"/>
          </p:cNvSpPr>
          <p:nvPr>
            <p:ph idx="1"/>
          </p:nvPr>
        </p:nvSpPr>
        <p:spPr/>
        <p:txBody>
          <a:bodyPr>
            <a:noAutofit/>
          </a:bodyPr>
          <a:lstStyle/>
          <a:p>
            <a:pPr marL="0" indent="0">
              <a:lnSpc>
                <a:spcPct val="100000"/>
              </a:lnSpc>
              <a:spcBef>
                <a:spcPts val="0"/>
              </a:spcBef>
              <a:spcAft>
                <a:spcPts val="1200"/>
              </a:spcAft>
              <a:buNone/>
            </a:pPr>
            <a:r>
              <a:rPr lang="en-US" sz="1800" b="1" dirty="0"/>
              <a:t>HRD 4000 </a:t>
            </a:r>
          </a:p>
          <a:p>
            <a:pPr marL="0" indent="0">
              <a:lnSpc>
                <a:spcPct val="100000"/>
              </a:lnSpc>
              <a:spcBef>
                <a:spcPts val="0"/>
              </a:spcBef>
              <a:spcAft>
                <a:spcPts val="1200"/>
              </a:spcAft>
              <a:buNone/>
            </a:pPr>
            <a:r>
              <a:rPr lang="en-US" sz="1800" b="1" u="sng" dirty="0"/>
              <a:t>Human Services Exploration: DSS Caseworker </a:t>
            </a:r>
          </a:p>
          <a:p>
            <a:pPr marL="342900" indent="-342900">
              <a:lnSpc>
                <a:spcPct val="100000"/>
              </a:lnSpc>
              <a:spcBef>
                <a:spcPts val="0"/>
              </a:spcBef>
              <a:spcAft>
                <a:spcPts val="1200"/>
              </a:spcAft>
              <a:buFont typeface="+mj-lt"/>
              <a:buAutoNum type="arabicPeriod"/>
            </a:pPr>
            <a:r>
              <a:rPr lang="en-US" sz="1800" b="1" dirty="0"/>
              <a:t>College Course Completion Certification (Phase I)</a:t>
            </a:r>
          </a:p>
          <a:p>
            <a:pPr marL="342900" indent="-342900">
              <a:lnSpc>
                <a:spcPct val="100000"/>
              </a:lnSpc>
              <a:spcBef>
                <a:spcPts val="0"/>
              </a:spcBef>
              <a:spcAft>
                <a:spcPts val="1200"/>
              </a:spcAft>
              <a:buFont typeface="+mj-lt"/>
              <a:buAutoNum type="arabicPeriod"/>
            </a:pPr>
            <a:r>
              <a:rPr lang="en-US" sz="1800" b="1" dirty="0"/>
              <a:t>Keyboarding Proficiency</a:t>
            </a:r>
          </a:p>
          <a:p>
            <a:pPr marL="342900" indent="-342900">
              <a:lnSpc>
                <a:spcPct val="100000"/>
              </a:lnSpc>
              <a:spcBef>
                <a:spcPts val="0"/>
              </a:spcBef>
              <a:spcAft>
                <a:spcPts val="1200"/>
              </a:spcAft>
              <a:buFont typeface="+mj-lt"/>
              <a:buAutoNum type="arabicPeriod"/>
            </a:pPr>
            <a:r>
              <a:rPr lang="en-US" sz="1800" b="1" dirty="0"/>
              <a:t>NC Career Readiness Certification</a:t>
            </a:r>
          </a:p>
          <a:p>
            <a:pPr marL="0" indent="0">
              <a:lnSpc>
                <a:spcPct val="100000"/>
              </a:lnSpc>
              <a:spcBef>
                <a:spcPts val="0"/>
              </a:spcBef>
              <a:spcAft>
                <a:spcPts val="1200"/>
              </a:spcAft>
              <a:buNone/>
            </a:pPr>
            <a:r>
              <a:rPr lang="en-US" sz="1800" b="1" dirty="0"/>
              <a:t>	</a:t>
            </a:r>
            <a:r>
              <a:rPr lang="en-US" sz="1800" dirty="0"/>
              <a:t>Applied Mathematics, Locating Information, and Reading for Information</a:t>
            </a:r>
          </a:p>
          <a:p>
            <a:pPr marL="0" indent="0">
              <a:lnSpc>
                <a:spcPct val="100000"/>
              </a:lnSpc>
              <a:spcBef>
                <a:spcPts val="0"/>
              </a:spcBef>
              <a:spcAft>
                <a:spcPts val="1200"/>
              </a:spcAft>
              <a:buNone/>
            </a:pPr>
            <a:endParaRPr lang="en-US" sz="1800" b="1" dirty="0"/>
          </a:p>
          <a:p>
            <a:pPr marL="0" indent="0">
              <a:lnSpc>
                <a:spcPct val="100000"/>
              </a:lnSpc>
              <a:spcBef>
                <a:spcPts val="0"/>
              </a:spcBef>
              <a:spcAft>
                <a:spcPts val="1200"/>
              </a:spcAft>
              <a:buNone/>
            </a:pPr>
            <a:r>
              <a:rPr lang="en-US" sz="1800" b="1" dirty="0"/>
              <a:t>HSE 3200 </a:t>
            </a:r>
          </a:p>
          <a:p>
            <a:pPr marL="0" indent="0">
              <a:lnSpc>
                <a:spcPct val="100000"/>
              </a:lnSpc>
              <a:spcBef>
                <a:spcPts val="0"/>
              </a:spcBef>
              <a:spcAft>
                <a:spcPts val="1200"/>
              </a:spcAft>
              <a:buNone/>
            </a:pPr>
            <a:r>
              <a:rPr lang="en-US" sz="1800" b="1" u="sng" dirty="0"/>
              <a:t>Income Maintenance Caseworker - NCFAST  </a:t>
            </a:r>
          </a:p>
          <a:p>
            <a:pPr marL="342900" indent="-342900">
              <a:lnSpc>
                <a:spcPct val="100000"/>
              </a:lnSpc>
              <a:spcBef>
                <a:spcPts val="0"/>
              </a:spcBef>
              <a:spcAft>
                <a:spcPts val="1200"/>
              </a:spcAft>
              <a:buFont typeface="+mj-lt"/>
              <a:buAutoNum type="arabicPeriod" startAt="4"/>
            </a:pPr>
            <a:r>
              <a:rPr lang="en-US" sz="1800" b="1" dirty="0"/>
              <a:t>College Course Completion Certification (Phase II)</a:t>
            </a:r>
          </a:p>
          <a:p>
            <a:pPr marL="0" indent="0">
              <a:lnSpc>
                <a:spcPct val="100000"/>
              </a:lnSpc>
              <a:spcBef>
                <a:spcPts val="0"/>
              </a:spcBef>
              <a:spcAft>
                <a:spcPts val="1200"/>
              </a:spcAft>
              <a:buNone/>
            </a:pPr>
            <a:endParaRPr lang="en-US" sz="1600" dirty="0"/>
          </a:p>
        </p:txBody>
      </p:sp>
    </p:spTree>
    <p:extLst>
      <p:ext uri="{BB962C8B-B14F-4D97-AF65-F5344CB8AC3E}">
        <p14:creationId xmlns:p14="http://schemas.microsoft.com/office/powerpoint/2010/main" val="10293743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77F84F2-02F9-44E4-BBF4-229A1630C364}"/>
              </a:ext>
            </a:extLst>
          </p:cNvPr>
          <p:cNvPicPr>
            <a:picLocks noChangeAspect="1"/>
          </p:cNvPicPr>
          <p:nvPr/>
        </p:nvPicPr>
        <p:blipFill>
          <a:blip r:embed="rId2"/>
          <a:stretch>
            <a:fillRect/>
          </a:stretch>
        </p:blipFill>
        <p:spPr>
          <a:xfrm>
            <a:off x="7659584" y="3311607"/>
            <a:ext cx="4369996" cy="2609850"/>
          </a:xfrm>
          <a:prstGeom prst="rect">
            <a:avLst/>
          </a:prstGeom>
        </p:spPr>
      </p:pic>
      <p:sp>
        <p:nvSpPr>
          <p:cNvPr id="2" name="Title 1"/>
          <p:cNvSpPr>
            <a:spLocks noGrp="1"/>
          </p:cNvSpPr>
          <p:nvPr>
            <p:ph type="title"/>
          </p:nvPr>
        </p:nvSpPr>
        <p:spPr>
          <a:xfrm>
            <a:off x="838200" y="550864"/>
            <a:ext cx="10447867" cy="381000"/>
          </a:xfrm>
        </p:spPr>
        <p:txBody>
          <a:bodyPr/>
          <a:lstStyle/>
          <a:p>
            <a:r>
              <a:rPr lang="en-US" dirty="0"/>
              <a:t>Outcome</a:t>
            </a:r>
          </a:p>
        </p:txBody>
      </p:sp>
      <p:sp>
        <p:nvSpPr>
          <p:cNvPr id="3" name="Content Placeholder 2"/>
          <p:cNvSpPr>
            <a:spLocks noGrp="1"/>
          </p:cNvSpPr>
          <p:nvPr>
            <p:ph idx="1"/>
          </p:nvPr>
        </p:nvSpPr>
        <p:spPr>
          <a:xfrm>
            <a:off x="486698" y="1387476"/>
            <a:ext cx="10799370" cy="4853090"/>
          </a:xfrm>
        </p:spPr>
        <p:txBody>
          <a:bodyPr>
            <a:normAutofit lnSpcReduction="10000"/>
          </a:bodyPr>
          <a:lstStyle/>
          <a:p>
            <a:pPr marL="0" indent="0">
              <a:lnSpc>
                <a:spcPct val="100000"/>
              </a:lnSpc>
              <a:spcBef>
                <a:spcPts val="0"/>
              </a:spcBef>
              <a:buNone/>
            </a:pPr>
            <a:r>
              <a:rPr lang="en-US" sz="2400" dirty="0"/>
              <a:t>Students who successfully complete both courses receive certificates of completion which demonstrate competency of specific defined skills based on the IMC position as well as the ACT Career Readiness Credential (CRC) they have earned. </a:t>
            </a:r>
          </a:p>
          <a:p>
            <a:pPr marL="0" indent="0">
              <a:lnSpc>
                <a:spcPct val="100000"/>
              </a:lnSpc>
              <a:spcBef>
                <a:spcPts val="0"/>
              </a:spcBef>
              <a:buNone/>
            </a:pPr>
            <a:endParaRPr lang="en-US" sz="2400" dirty="0"/>
          </a:p>
          <a:p>
            <a:pPr marL="0" indent="0">
              <a:lnSpc>
                <a:spcPct val="100000"/>
              </a:lnSpc>
              <a:spcBef>
                <a:spcPts val="0"/>
              </a:spcBef>
              <a:buNone/>
            </a:pPr>
            <a:r>
              <a:rPr lang="en-US" sz="2400" dirty="0"/>
              <a:t>These credentials are an advantage to both students </a:t>
            </a:r>
          </a:p>
          <a:p>
            <a:pPr marL="0" indent="0">
              <a:lnSpc>
                <a:spcPct val="100000"/>
              </a:lnSpc>
              <a:spcBef>
                <a:spcPts val="0"/>
              </a:spcBef>
              <a:buNone/>
            </a:pPr>
            <a:r>
              <a:rPr lang="en-US" sz="2400" dirty="0"/>
              <a:t>and DSS offices in that they reflect consistent learning </a:t>
            </a:r>
          </a:p>
          <a:p>
            <a:pPr marL="0" indent="0">
              <a:lnSpc>
                <a:spcPct val="100000"/>
              </a:lnSpc>
              <a:spcBef>
                <a:spcPts val="0"/>
              </a:spcBef>
              <a:buNone/>
            </a:pPr>
            <a:r>
              <a:rPr lang="en-US" sz="2400" dirty="0"/>
              <a:t>outcomes and are thus transportable.</a:t>
            </a:r>
          </a:p>
          <a:p>
            <a:pPr marL="0" indent="0">
              <a:lnSpc>
                <a:spcPct val="100000"/>
              </a:lnSpc>
              <a:spcBef>
                <a:spcPts val="0"/>
              </a:spcBef>
              <a:buNone/>
            </a:pPr>
            <a:r>
              <a:rPr lang="en-US" sz="2400" dirty="0"/>
              <a:t> </a:t>
            </a:r>
          </a:p>
          <a:p>
            <a:pPr marL="0" indent="0">
              <a:lnSpc>
                <a:spcPct val="100000"/>
              </a:lnSpc>
              <a:spcBef>
                <a:spcPts val="0"/>
              </a:spcBef>
              <a:buNone/>
            </a:pPr>
            <a:r>
              <a:rPr lang="en-US" sz="2400" dirty="0"/>
              <a:t>While individual DSS offices may have specific local </a:t>
            </a:r>
          </a:p>
          <a:p>
            <a:pPr marL="0" indent="0">
              <a:lnSpc>
                <a:spcPct val="100000"/>
              </a:lnSpc>
              <a:spcBef>
                <a:spcPts val="0"/>
              </a:spcBef>
              <a:buNone/>
            </a:pPr>
            <a:r>
              <a:rPr lang="en-US" sz="2400" dirty="0"/>
              <a:t>training needs, all offices will know what core </a:t>
            </a:r>
          </a:p>
          <a:p>
            <a:pPr marL="0" indent="0">
              <a:lnSpc>
                <a:spcPct val="100000"/>
              </a:lnSpc>
              <a:spcBef>
                <a:spcPts val="0"/>
              </a:spcBef>
              <a:buNone/>
            </a:pPr>
            <a:r>
              <a:rPr lang="en-US" sz="2400" dirty="0"/>
              <a:t>competencies a potential hire candidate holds </a:t>
            </a:r>
          </a:p>
          <a:p>
            <a:pPr marL="0" indent="0">
              <a:lnSpc>
                <a:spcPct val="100000"/>
              </a:lnSpc>
              <a:spcBef>
                <a:spcPts val="0"/>
              </a:spcBef>
              <a:buNone/>
            </a:pPr>
            <a:r>
              <a:rPr lang="en-US" sz="2400" dirty="0"/>
              <a:t>when they present credentials based on the developed </a:t>
            </a:r>
          </a:p>
          <a:p>
            <a:pPr marL="0" indent="0">
              <a:lnSpc>
                <a:spcPct val="100000"/>
              </a:lnSpc>
              <a:spcBef>
                <a:spcPts val="0"/>
              </a:spcBef>
              <a:buNone/>
            </a:pPr>
            <a:r>
              <a:rPr lang="en-US" sz="2400" dirty="0"/>
              <a:t>training.</a:t>
            </a:r>
          </a:p>
        </p:txBody>
      </p:sp>
    </p:spTree>
    <p:extLst>
      <p:ext uri="{BB962C8B-B14F-4D97-AF65-F5344CB8AC3E}">
        <p14:creationId xmlns:p14="http://schemas.microsoft.com/office/powerpoint/2010/main" val="19931413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09600" y="433841"/>
            <a:ext cx="9573491" cy="584775"/>
          </a:xfrm>
          <a:prstGeom prst="rect">
            <a:avLst/>
          </a:prstGeom>
        </p:spPr>
        <p:txBody>
          <a:bodyPr wrap="square">
            <a:spAutoFit/>
          </a:bodyPr>
          <a:lstStyle/>
          <a:p>
            <a:r>
              <a:rPr lang="en-US" sz="3200" b="1" dirty="0">
                <a:solidFill>
                  <a:prstClr val="black"/>
                </a:solidFill>
                <a:latin typeface="Tahoma" panose="020B0604030504040204" pitchFamily="34" charset="0"/>
                <a:ea typeface="Tahoma" panose="020B0604030504040204" pitchFamily="34" charset="0"/>
                <a:cs typeface="Tahoma" panose="020B0604030504040204" pitchFamily="34" charset="0"/>
              </a:rPr>
              <a:t>NC FAST Support Components</a:t>
            </a:r>
          </a:p>
        </p:txBody>
      </p:sp>
      <p:sp>
        <p:nvSpPr>
          <p:cNvPr id="4" name="Rectangle 3"/>
          <p:cNvSpPr/>
          <p:nvPr/>
        </p:nvSpPr>
        <p:spPr>
          <a:xfrm>
            <a:off x="609600" y="1143306"/>
            <a:ext cx="9846964" cy="5262979"/>
          </a:xfrm>
          <a:prstGeom prst="rect">
            <a:avLst/>
          </a:prstGeom>
        </p:spPr>
        <p:txBody>
          <a:bodyPr wrap="square">
            <a:spAutoFit/>
          </a:bodyPr>
          <a:lstStyle/>
          <a:p>
            <a:r>
              <a:rPr lang="en-US" sz="2400" b="1" dirty="0">
                <a:solidFill>
                  <a:prstClr val="black"/>
                </a:solidFill>
                <a:latin typeface="Tahoma" panose="020B0604030504040204" pitchFamily="34" charset="0"/>
                <a:ea typeface="Tahoma" panose="020B0604030504040204" pitchFamily="34" charset="0"/>
                <a:cs typeface="Tahoma" panose="020B0604030504040204" pitchFamily="34" charset="0"/>
              </a:rPr>
              <a:t>Training</a:t>
            </a:r>
          </a:p>
          <a:p>
            <a:endParaRPr lang="en-US" sz="2400" b="1" dirty="0">
              <a:solidFill>
                <a:prstClr val="black"/>
              </a:solidFill>
              <a:latin typeface="Tahoma" panose="020B0604030504040204" pitchFamily="34" charset="0"/>
              <a:ea typeface="Tahoma" panose="020B0604030504040204" pitchFamily="34" charset="0"/>
              <a:cs typeface="Tahoma" panose="020B0604030504040204" pitchFamily="34" charset="0"/>
            </a:endParaRPr>
          </a:p>
          <a:p>
            <a:r>
              <a:rPr lang="en-US" sz="2400" b="1" dirty="0">
                <a:solidFill>
                  <a:prstClr val="black"/>
                </a:solidFill>
                <a:latin typeface="Tahoma" panose="020B0604030504040204" pitchFamily="34" charset="0"/>
                <a:ea typeface="Tahoma" panose="020B0604030504040204" pitchFamily="34" charset="0"/>
                <a:cs typeface="Tahoma" panose="020B0604030504040204" pitchFamily="34" charset="0"/>
              </a:rPr>
              <a:t>Instructor Training</a:t>
            </a:r>
          </a:p>
          <a:p>
            <a:pPr marL="342900" indent="-342900">
              <a:buFont typeface="Arial" panose="020B0604020202020204" pitchFamily="34" charset="0"/>
              <a:buChar char="•"/>
            </a:pPr>
            <a:r>
              <a:rPr lang="en-US" sz="2400" dirty="0">
                <a:solidFill>
                  <a:prstClr val="black"/>
                </a:solidFill>
                <a:latin typeface="Tahoma" panose="020B0604030504040204" pitchFamily="34" charset="0"/>
                <a:ea typeface="Tahoma" panose="020B0604030504040204" pitchFamily="34" charset="0"/>
                <a:cs typeface="Tahoma" panose="020B0604030504040204" pitchFamily="34" charset="0"/>
              </a:rPr>
              <a:t>Live Instructor virtual training </a:t>
            </a:r>
          </a:p>
          <a:p>
            <a:pPr marL="800100" lvl="1" indent="-342900">
              <a:buFont typeface="Arial" panose="020B0604020202020204" pitchFamily="34" charset="0"/>
              <a:buChar char="•"/>
            </a:pPr>
            <a:r>
              <a:rPr lang="en-US" sz="2400" dirty="0">
                <a:solidFill>
                  <a:prstClr val="black"/>
                </a:solidFill>
                <a:latin typeface="Tahoma" panose="020B0604030504040204" pitchFamily="34" charset="0"/>
                <a:ea typeface="Tahoma" panose="020B0604030504040204" pitchFamily="34" charset="0"/>
                <a:cs typeface="Tahoma" panose="020B0604030504040204" pitchFamily="34" charset="0"/>
              </a:rPr>
              <a:t>Detailed curriculum review</a:t>
            </a:r>
          </a:p>
          <a:p>
            <a:pPr marL="800100" lvl="1" indent="-342900">
              <a:buFont typeface="Arial" panose="020B0604020202020204" pitchFamily="34" charset="0"/>
              <a:buChar char="•"/>
            </a:pPr>
            <a:r>
              <a:rPr lang="en-US" sz="2400" dirty="0">
                <a:solidFill>
                  <a:prstClr val="black"/>
                </a:solidFill>
                <a:latin typeface="Tahoma" panose="020B0604030504040204" pitchFamily="34" charset="0"/>
                <a:ea typeface="Tahoma" panose="020B0604030504040204" pitchFamily="34" charset="0"/>
                <a:cs typeface="Tahoma" panose="020B0604030504040204" pitchFamily="34" charset="0"/>
              </a:rPr>
              <a:t>Classroom management</a:t>
            </a:r>
          </a:p>
          <a:p>
            <a:pPr marL="800100" lvl="1" indent="-342900">
              <a:buFont typeface="Arial" panose="020B0604020202020204" pitchFamily="34" charset="0"/>
              <a:buChar char="•"/>
            </a:pPr>
            <a:r>
              <a:rPr lang="en-US" sz="2400" dirty="0">
                <a:solidFill>
                  <a:prstClr val="black"/>
                </a:solidFill>
                <a:latin typeface="Tahoma" panose="020B0604030504040204" pitchFamily="34" charset="0"/>
                <a:ea typeface="Tahoma" panose="020B0604030504040204" pitchFamily="34" charset="0"/>
                <a:cs typeface="Tahoma" panose="020B0604030504040204" pitchFamily="34" charset="0"/>
              </a:rPr>
              <a:t>CCE (Community College Environment)</a:t>
            </a:r>
          </a:p>
          <a:p>
            <a:pPr marL="800100" lvl="1" indent="-342900">
              <a:buFont typeface="Arial" panose="020B0604020202020204" pitchFamily="34" charset="0"/>
              <a:buChar char="•"/>
            </a:pPr>
            <a:r>
              <a:rPr lang="en-US" sz="2400" dirty="0">
                <a:solidFill>
                  <a:prstClr val="black"/>
                </a:solidFill>
                <a:latin typeface="Tahoma" panose="020B0604030504040204" pitchFamily="34" charset="0"/>
                <a:ea typeface="Tahoma" panose="020B0604030504040204" pitchFamily="34" charset="0"/>
                <a:cs typeface="Tahoma" panose="020B0604030504040204" pitchFamily="34" charset="0"/>
              </a:rPr>
              <a:t>Course Content</a:t>
            </a:r>
          </a:p>
          <a:p>
            <a:pPr marL="800100" lvl="1" indent="-342900">
              <a:buFont typeface="Arial" panose="020B0604020202020204" pitchFamily="34" charset="0"/>
              <a:buChar char="•"/>
            </a:pPr>
            <a:r>
              <a:rPr lang="en-US" sz="2400" dirty="0">
                <a:solidFill>
                  <a:prstClr val="black"/>
                </a:solidFill>
                <a:latin typeface="Tahoma" panose="020B0604030504040204" pitchFamily="34" charset="0"/>
                <a:ea typeface="Tahoma" panose="020B0604030504040204" pitchFamily="34" charset="0"/>
                <a:cs typeface="Tahoma" panose="020B0604030504040204" pitchFamily="34" charset="0"/>
              </a:rPr>
              <a:t>Activity completion</a:t>
            </a:r>
          </a:p>
          <a:p>
            <a:pPr marL="800100" lvl="1" indent="-342900">
              <a:buFont typeface="Arial" panose="020B0604020202020204" pitchFamily="34" charset="0"/>
              <a:buChar char="•"/>
            </a:pPr>
            <a:r>
              <a:rPr lang="en-US" sz="2400" dirty="0">
                <a:solidFill>
                  <a:prstClr val="black"/>
                </a:solidFill>
                <a:latin typeface="Tahoma" panose="020B0604030504040204" pitchFamily="34" charset="0"/>
                <a:ea typeface="Tahoma" panose="020B0604030504040204" pitchFamily="34" charset="0"/>
                <a:cs typeface="Tahoma" panose="020B0604030504040204" pitchFamily="34" charset="0"/>
              </a:rPr>
              <a:t>Tools available for instruction</a:t>
            </a:r>
          </a:p>
          <a:p>
            <a:pPr marL="800100" lvl="1" indent="-342900">
              <a:buFont typeface="Arial" panose="020B0604020202020204" pitchFamily="34" charset="0"/>
              <a:buChar char="•"/>
            </a:pPr>
            <a:r>
              <a:rPr lang="en-US" sz="2400" dirty="0">
                <a:solidFill>
                  <a:prstClr val="black"/>
                </a:solidFill>
                <a:latin typeface="Tahoma" panose="020B0604030504040204" pitchFamily="34" charset="0"/>
                <a:ea typeface="Tahoma" panose="020B0604030504040204" pitchFamily="34" charset="0"/>
                <a:cs typeface="Tahoma" panose="020B0604030504040204" pitchFamily="34" charset="0"/>
              </a:rPr>
              <a:t>Testing Process</a:t>
            </a:r>
          </a:p>
          <a:p>
            <a:r>
              <a:rPr lang="en-US" sz="2400" b="1" dirty="0">
                <a:solidFill>
                  <a:prstClr val="black"/>
                </a:solidFill>
                <a:latin typeface="Tahoma" panose="020B0604030504040204" pitchFamily="34" charset="0"/>
                <a:ea typeface="Tahoma" panose="020B0604030504040204" pitchFamily="34" charset="0"/>
                <a:cs typeface="Tahoma" panose="020B0604030504040204" pitchFamily="34" charset="0"/>
              </a:rPr>
              <a:t>NC FAST Case Management / Program Support</a:t>
            </a:r>
          </a:p>
          <a:p>
            <a:pPr marL="800100" lvl="1" indent="-342900">
              <a:buFont typeface="Arial" panose="020B0604020202020204" pitchFamily="34" charset="0"/>
              <a:buChar char="•"/>
            </a:pPr>
            <a:r>
              <a:rPr lang="en-US" sz="2400" dirty="0">
                <a:solidFill>
                  <a:prstClr val="black"/>
                </a:solidFill>
                <a:latin typeface="Tahoma" panose="020B0604030504040204" pitchFamily="34" charset="0"/>
                <a:ea typeface="Tahoma" panose="020B0604030504040204" pitchFamily="34" charset="0"/>
                <a:cs typeface="Tahoma" panose="020B0604030504040204" pitchFamily="34" charset="0"/>
              </a:rPr>
              <a:t>Available Monday – Saturday 8am-9pm</a:t>
            </a:r>
          </a:p>
          <a:p>
            <a:pPr marL="342900" indent="-342900">
              <a:buFont typeface="Arial" panose="020B0604020202020204" pitchFamily="34" charset="0"/>
              <a:buChar char="•"/>
            </a:pPr>
            <a:endParaRPr lang="en-US" sz="2400" dirty="0">
              <a:solidFill>
                <a:prstClr val="black"/>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1581773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0317" y="462789"/>
            <a:ext cx="10447867" cy="381000"/>
          </a:xfrm>
        </p:spPr>
        <p:txBody>
          <a:bodyPr anchor="t"/>
          <a:lstStyle/>
          <a:p>
            <a:r>
              <a:rPr lang="en-US" dirty="0"/>
              <a:t>NC FAST Support Components</a:t>
            </a:r>
            <a:br>
              <a:rPr lang="en-US" dirty="0"/>
            </a:br>
            <a:endParaRPr lang="en-US" dirty="0"/>
          </a:p>
        </p:txBody>
      </p:sp>
      <p:sp>
        <p:nvSpPr>
          <p:cNvPr id="3" name="Content Placeholder 2"/>
          <p:cNvSpPr>
            <a:spLocks noGrp="1"/>
          </p:cNvSpPr>
          <p:nvPr>
            <p:ph idx="1"/>
          </p:nvPr>
        </p:nvSpPr>
        <p:spPr>
          <a:xfrm>
            <a:off x="560317" y="1223157"/>
            <a:ext cx="10447867" cy="5094515"/>
          </a:xfrm>
        </p:spPr>
        <p:txBody>
          <a:bodyPr>
            <a:noAutofit/>
          </a:bodyPr>
          <a:lstStyle/>
          <a:p>
            <a:pPr marL="0" indent="0">
              <a:buNone/>
            </a:pPr>
            <a:r>
              <a:rPr lang="en-US" sz="2400" b="1" dirty="0"/>
              <a:t>Configuration Team</a:t>
            </a:r>
          </a:p>
          <a:p>
            <a:pPr marL="0" indent="0">
              <a:lnSpc>
                <a:spcPct val="100000"/>
              </a:lnSpc>
              <a:buNone/>
            </a:pPr>
            <a:endParaRPr lang="en-US" sz="1100" b="1" dirty="0"/>
          </a:p>
          <a:p>
            <a:pPr marL="0" indent="0">
              <a:lnSpc>
                <a:spcPct val="100000"/>
              </a:lnSpc>
              <a:buNone/>
            </a:pPr>
            <a:r>
              <a:rPr lang="en-US" sz="2400" b="1" dirty="0"/>
              <a:t>CCE Management</a:t>
            </a:r>
          </a:p>
          <a:p>
            <a:r>
              <a:rPr lang="en-US" sz="2400" dirty="0"/>
              <a:t>Manage Organizational Structures for all community colleges</a:t>
            </a:r>
          </a:p>
          <a:p>
            <a:r>
              <a:rPr lang="en-US" sz="2400" dirty="0"/>
              <a:t>Provide user IDs</a:t>
            </a:r>
          </a:p>
          <a:p>
            <a:r>
              <a:rPr lang="en-US" sz="2400" dirty="0"/>
              <a:t>User ID unlocks and resets</a:t>
            </a:r>
          </a:p>
          <a:p>
            <a:r>
              <a:rPr lang="en-US" sz="2400" dirty="0"/>
              <a:t>Data loads</a:t>
            </a:r>
          </a:p>
          <a:p>
            <a:r>
              <a:rPr lang="en-US" sz="2400" dirty="0"/>
              <a:t>System updates and maintenance</a:t>
            </a:r>
          </a:p>
          <a:p>
            <a:pPr marL="0" indent="0">
              <a:buNone/>
            </a:pPr>
            <a:r>
              <a:rPr lang="en-US" sz="2400" b="1" dirty="0"/>
              <a:t>Program Support</a:t>
            </a:r>
          </a:p>
          <a:p>
            <a:r>
              <a:rPr lang="en-US" sz="2400" dirty="0"/>
              <a:t>Available Monday – Saturday 8am-9pm</a:t>
            </a:r>
          </a:p>
          <a:p>
            <a:pPr marL="0" indent="0">
              <a:buNone/>
            </a:pPr>
            <a:endParaRPr lang="en-US" sz="2400" dirty="0"/>
          </a:p>
          <a:p>
            <a:pPr marL="0" indent="0">
              <a:buNone/>
            </a:pPr>
            <a:endParaRPr lang="en-US" sz="2400" dirty="0"/>
          </a:p>
          <a:p>
            <a:endParaRPr lang="en-US" sz="2400" dirty="0"/>
          </a:p>
          <a:p>
            <a:endParaRPr lang="en-US" sz="2400" dirty="0"/>
          </a:p>
          <a:p>
            <a:endParaRPr lang="en-US" sz="2400" dirty="0"/>
          </a:p>
          <a:p>
            <a:endParaRPr lang="en-US" sz="2400" dirty="0"/>
          </a:p>
          <a:p>
            <a:pPr marL="0" indent="0">
              <a:buNone/>
            </a:pPr>
            <a:endParaRPr lang="en-US" sz="2400" b="1" dirty="0"/>
          </a:p>
        </p:txBody>
      </p:sp>
    </p:spTree>
    <p:extLst>
      <p:ext uri="{BB962C8B-B14F-4D97-AF65-F5344CB8AC3E}">
        <p14:creationId xmlns:p14="http://schemas.microsoft.com/office/powerpoint/2010/main" val="1059745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599" y="1128404"/>
            <a:ext cx="9573491" cy="5167568"/>
          </a:xfrm>
          <a:prstGeom prst="rect">
            <a:avLst/>
          </a:prstGeom>
        </p:spPr>
        <p:txBody>
          <a:bodyPr wrap="square">
            <a:spAutoFit/>
          </a:bodyPr>
          <a:lstStyle/>
          <a:p>
            <a:r>
              <a:rPr lang="en-US" sz="2400" b="1" dirty="0">
                <a:solidFill>
                  <a:prstClr val="black"/>
                </a:solidFill>
                <a:latin typeface="Tahoma" panose="020B0604030504040204" pitchFamily="34" charset="0"/>
                <a:ea typeface="Tahoma" panose="020B0604030504040204" pitchFamily="34" charset="0"/>
                <a:cs typeface="Tahoma" panose="020B0604030504040204" pitchFamily="34" charset="0"/>
              </a:rPr>
              <a:t>Community College Environment (CCE)</a:t>
            </a:r>
          </a:p>
          <a:p>
            <a:r>
              <a:rPr lang="en-US" sz="2400" b="1" dirty="0">
                <a:solidFill>
                  <a:prstClr val="black"/>
                </a:solidFill>
                <a:latin typeface="Tahoma" panose="020B0604030504040204" pitchFamily="34" charset="0"/>
                <a:ea typeface="Tahoma" panose="020B0604030504040204" pitchFamily="34" charset="0"/>
                <a:cs typeface="Tahoma" panose="020B0604030504040204" pitchFamily="34" charset="0"/>
              </a:rPr>
              <a:t>URL: ncfastcctraining.nc.gov</a:t>
            </a:r>
          </a:p>
          <a:p>
            <a:endParaRPr lang="en-US" sz="2400" dirty="0">
              <a:solidFill>
                <a:prstClr val="black"/>
              </a:solidFill>
              <a:latin typeface="Tahoma" panose="020B0604030504040204" pitchFamily="34" charset="0"/>
              <a:ea typeface="Tahoma" panose="020B0604030504040204" pitchFamily="34" charset="0"/>
              <a:cs typeface="Tahoma" panose="020B0604030504040204" pitchFamily="34" charset="0"/>
            </a:endParaRPr>
          </a:p>
          <a:p>
            <a:pPr marL="228600" lvl="0" indent="-228600">
              <a:lnSpc>
                <a:spcPct val="90000"/>
              </a:lnSpc>
              <a:spcBef>
                <a:spcPts val="1000"/>
              </a:spcBef>
              <a:buFont typeface="Arial" panose="020B0604020202020204" pitchFamily="34" charset="0"/>
              <a:buChar char="•"/>
            </a:pPr>
            <a:r>
              <a:rPr lang="en-US" sz="2400" dirty="0">
                <a:solidFill>
                  <a:prstClr val="black"/>
                </a:solidFill>
                <a:latin typeface="Tahoma" panose="020B0604030504040204" pitchFamily="34" charset="0"/>
                <a:ea typeface="Tahoma" panose="020B0604030504040204" pitchFamily="34" charset="0"/>
                <a:cs typeface="Tahoma" panose="020B0604030504040204" pitchFamily="34" charset="0"/>
              </a:rPr>
              <a:t> The functionality is the same as Sandbox</a:t>
            </a:r>
          </a:p>
          <a:p>
            <a:pPr marL="228600" lvl="0" indent="-228600">
              <a:lnSpc>
                <a:spcPct val="90000"/>
              </a:lnSpc>
              <a:spcBef>
                <a:spcPts val="1000"/>
              </a:spcBef>
              <a:buFont typeface="Arial" panose="020B0604020202020204" pitchFamily="34" charset="0"/>
              <a:buChar char="•"/>
            </a:pPr>
            <a:r>
              <a:rPr lang="en-US" sz="2400" dirty="0">
                <a:solidFill>
                  <a:prstClr val="black"/>
                </a:solidFill>
                <a:latin typeface="Tahoma" panose="020B0604030504040204" pitchFamily="34" charset="0"/>
                <a:ea typeface="Tahoma" panose="020B0604030504040204" pitchFamily="34" charset="0"/>
                <a:cs typeface="Tahoma" panose="020B0604030504040204" pitchFamily="34" charset="0"/>
              </a:rPr>
              <a:t> All information is synthetic</a:t>
            </a:r>
          </a:p>
          <a:p>
            <a:pPr marL="342900" indent="-342900">
              <a:buFont typeface="Arial" panose="020B0604020202020204" pitchFamily="34" charset="0"/>
              <a:buChar char="•"/>
            </a:pPr>
            <a:r>
              <a:rPr lang="en-US" sz="2400" dirty="0">
                <a:solidFill>
                  <a:prstClr val="black"/>
                </a:solidFill>
                <a:latin typeface="Tahoma" panose="020B0604030504040204" pitchFamily="34" charset="0"/>
                <a:ea typeface="Tahoma" panose="020B0604030504040204" pitchFamily="34" charset="0"/>
                <a:cs typeface="Tahoma" panose="020B0604030504040204" pitchFamily="34" charset="0"/>
              </a:rPr>
              <a:t>System is available 7 days a week</a:t>
            </a:r>
          </a:p>
          <a:p>
            <a:pPr marL="800100" lvl="1" indent="-342900">
              <a:buFont typeface="Arial" panose="020B0604020202020204" pitchFamily="34" charset="0"/>
              <a:buChar char="•"/>
            </a:pPr>
            <a:r>
              <a:rPr lang="en-US" sz="2400" dirty="0">
                <a:solidFill>
                  <a:prstClr val="black"/>
                </a:solidFill>
                <a:latin typeface="Tahoma" panose="020B0604030504040204" pitchFamily="34" charset="0"/>
                <a:ea typeface="Tahoma" panose="020B0604030504040204" pitchFamily="34" charset="0"/>
                <a:cs typeface="Tahoma" panose="020B0604030504040204" pitchFamily="34" charset="0"/>
              </a:rPr>
              <a:t>Monday – Saturday (24-hours per day) </a:t>
            </a:r>
          </a:p>
          <a:p>
            <a:pPr marL="800100" lvl="1" indent="-342900">
              <a:buFont typeface="Arial" panose="020B0604020202020204" pitchFamily="34" charset="0"/>
              <a:buChar char="•"/>
            </a:pPr>
            <a:r>
              <a:rPr lang="en-US" sz="2400" dirty="0">
                <a:solidFill>
                  <a:prstClr val="black"/>
                </a:solidFill>
                <a:latin typeface="Tahoma" panose="020B0604030504040204" pitchFamily="34" charset="0"/>
                <a:ea typeface="Tahoma" panose="020B0604030504040204" pitchFamily="34" charset="0"/>
                <a:cs typeface="Tahoma" panose="020B0604030504040204" pitchFamily="34" charset="0"/>
              </a:rPr>
              <a:t>Sunday </a:t>
            </a:r>
          </a:p>
          <a:p>
            <a:pPr marL="1257300" lvl="2" indent="-342900">
              <a:buFont typeface="Arial" panose="020B0604020202020204" pitchFamily="34" charset="0"/>
              <a:buChar char="•"/>
            </a:pPr>
            <a:r>
              <a:rPr lang="en-US" sz="2400" dirty="0">
                <a:solidFill>
                  <a:prstClr val="black"/>
                </a:solidFill>
                <a:latin typeface="Tahoma" panose="020B0604030504040204" pitchFamily="34" charset="0"/>
                <a:ea typeface="Tahoma" panose="020B0604030504040204" pitchFamily="34" charset="0"/>
                <a:cs typeface="Tahoma" panose="020B0604030504040204" pitchFamily="34" charset="0"/>
              </a:rPr>
              <a:t>Reserved for maintenance</a:t>
            </a:r>
          </a:p>
          <a:p>
            <a:pPr marL="1257300" lvl="2" indent="-342900">
              <a:buFont typeface="Arial" panose="020B0604020202020204" pitchFamily="34" charset="0"/>
              <a:buChar char="•"/>
            </a:pPr>
            <a:r>
              <a:rPr lang="en-US" sz="2400" dirty="0">
                <a:solidFill>
                  <a:prstClr val="black"/>
                </a:solidFill>
                <a:latin typeface="Tahoma" panose="020B0604030504040204" pitchFamily="34" charset="0"/>
                <a:ea typeface="Tahoma" panose="020B0604030504040204" pitchFamily="34" charset="0"/>
                <a:cs typeface="Tahoma" panose="020B0604030504040204" pitchFamily="34" charset="0"/>
              </a:rPr>
              <a:t>Available at noon</a:t>
            </a:r>
          </a:p>
          <a:p>
            <a:pPr marL="342900" indent="-342900">
              <a:buFont typeface="Arial" panose="020B0604020202020204" pitchFamily="34" charset="0"/>
              <a:buChar char="•"/>
            </a:pPr>
            <a:r>
              <a:rPr lang="en-US" sz="2400" dirty="0">
                <a:solidFill>
                  <a:prstClr val="black"/>
                </a:solidFill>
                <a:latin typeface="Tahoma" panose="020B0604030504040204" pitchFamily="34" charset="0"/>
                <a:ea typeface="Tahoma" panose="020B0604030504040204" pitchFamily="34" charset="0"/>
                <a:cs typeface="Tahoma" panose="020B0604030504040204" pitchFamily="34" charset="0"/>
              </a:rPr>
              <a:t>Environment is open to the internet without restrictions</a:t>
            </a:r>
          </a:p>
          <a:p>
            <a:pPr marL="228600" indent="-228600">
              <a:lnSpc>
                <a:spcPct val="90000"/>
              </a:lnSpc>
              <a:spcBef>
                <a:spcPts val="1000"/>
              </a:spcBef>
              <a:buFont typeface="Arial" panose="020B0604020202020204" pitchFamily="34" charset="0"/>
              <a:buChar char="•"/>
            </a:pPr>
            <a:r>
              <a:rPr lang="en-US" sz="2400" dirty="0">
                <a:solidFill>
                  <a:prstClr val="black"/>
                </a:solidFill>
                <a:latin typeface="Tahoma" panose="020B0604030504040204" pitchFamily="34" charset="0"/>
                <a:ea typeface="Tahoma" panose="020B0604030504040204" pitchFamily="34" charset="0"/>
                <a:cs typeface="Tahoma" panose="020B0604030504040204" pitchFamily="34" charset="0"/>
              </a:rPr>
              <a:t> CCE is updated based on NC FAST releases</a:t>
            </a:r>
          </a:p>
          <a:p>
            <a:endParaRPr lang="en-US" sz="2400" i="1" dirty="0">
              <a:solidFill>
                <a:prstClr val="black"/>
              </a:solidFill>
              <a:latin typeface="Tahoma" panose="020B0604030504040204" pitchFamily="34" charset="0"/>
              <a:ea typeface="Tahoma" panose="020B0604030504040204" pitchFamily="34" charset="0"/>
              <a:cs typeface="Tahoma" panose="020B0604030504040204" pitchFamily="34" charset="0"/>
            </a:endParaRPr>
          </a:p>
        </p:txBody>
      </p:sp>
      <p:sp>
        <p:nvSpPr>
          <p:cNvPr id="3" name="Rectangle 2"/>
          <p:cNvSpPr/>
          <p:nvPr/>
        </p:nvSpPr>
        <p:spPr>
          <a:xfrm>
            <a:off x="609599" y="362589"/>
            <a:ext cx="9573491" cy="584775"/>
          </a:xfrm>
          <a:prstGeom prst="rect">
            <a:avLst/>
          </a:prstGeom>
        </p:spPr>
        <p:txBody>
          <a:bodyPr wrap="square">
            <a:spAutoFit/>
          </a:bodyPr>
          <a:lstStyle/>
          <a:p>
            <a:r>
              <a:rPr lang="en-US" sz="3200" b="1" dirty="0">
                <a:solidFill>
                  <a:prstClr val="black"/>
                </a:solidFill>
                <a:latin typeface="Tahoma" panose="020B0604030504040204" pitchFamily="34" charset="0"/>
                <a:ea typeface="Tahoma" panose="020B0604030504040204" pitchFamily="34" charset="0"/>
                <a:cs typeface="Tahoma" panose="020B0604030504040204" pitchFamily="34" charset="0"/>
              </a:rPr>
              <a:t>NC FAST Support Components</a:t>
            </a:r>
          </a:p>
        </p:txBody>
      </p:sp>
    </p:spTree>
    <p:extLst>
      <p:ext uri="{BB962C8B-B14F-4D97-AF65-F5344CB8AC3E}">
        <p14:creationId xmlns:p14="http://schemas.microsoft.com/office/powerpoint/2010/main" val="29980050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23284D-10D5-4BD7-A73E-B95FD19D7201}"/>
              </a:ext>
            </a:extLst>
          </p:cNvPr>
          <p:cNvSpPr>
            <a:spLocks noGrp="1"/>
          </p:cNvSpPr>
          <p:nvPr>
            <p:ph type="title"/>
          </p:nvPr>
        </p:nvSpPr>
        <p:spPr>
          <a:xfrm>
            <a:off x="838200" y="886144"/>
            <a:ext cx="10447867" cy="45719"/>
          </a:xfrm>
        </p:spPr>
        <p:txBody>
          <a:bodyPr/>
          <a:lstStyle/>
          <a:p>
            <a:r>
              <a:rPr lang="en-US" dirty="0">
                <a:solidFill>
                  <a:prstClr val="black"/>
                </a:solidFill>
              </a:rPr>
              <a:t>NC FAST Support Components</a:t>
            </a:r>
            <a:br>
              <a:rPr lang="en-US" dirty="0">
                <a:solidFill>
                  <a:prstClr val="black"/>
                </a:solidFill>
              </a:rPr>
            </a:br>
            <a:endParaRPr lang="en-US" dirty="0"/>
          </a:p>
        </p:txBody>
      </p:sp>
      <p:sp>
        <p:nvSpPr>
          <p:cNvPr id="3" name="Content Placeholder 2">
            <a:extLst>
              <a:ext uri="{FF2B5EF4-FFF2-40B4-BE49-F238E27FC236}">
                <a16:creationId xmlns:a16="http://schemas.microsoft.com/office/drawing/2014/main" id="{1C35A707-C1CD-4C56-ABD6-A4C04743DCC2}"/>
              </a:ext>
            </a:extLst>
          </p:cNvPr>
          <p:cNvSpPr>
            <a:spLocks noGrp="1"/>
          </p:cNvSpPr>
          <p:nvPr>
            <p:ph idx="1"/>
          </p:nvPr>
        </p:nvSpPr>
        <p:spPr>
          <a:xfrm>
            <a:off x="838200" y="1116282"/>
            <a:ext cx="10942319" cy="5284518"/>
          </a:xfrm>
        </p:spPr>
        <p:txBody>
          <a:bodyPr>
            <a:normAutofit/>
          </a:bodyPr>
          <a:lstStyle/>
          <a:p>
            <a:pPr marL="342900" indent="-342900">
              <a:lnSpc>
                <a:spcPct val="100000"/>
              </a:lnSpc>
              <a:spcBef>
                <a:spcPts val="0"/>
              </a:spcBef>
            </a:pPr>
            <a:r>
              <a:rPr lang="en-US" sz="2400" dirty="0">
                <a:solidFill>
                  <a:prstClr val="black"/>
                </a:solidFill>
              </a:rPr>
              <a:t> The CCE will be refreshed during:</a:t>
            </a:r>
          </a:p>
          <a:p>
            <a:pPr marL="804672" indent="-347472">
              <a:spcBef>
                <a:spcPts val="500"/>
              </a:spcBef>
              <a:buSzPts val="2400"/>
            </a:pPr>
            <a:r>
              <a:rPr lang="en-US" sz="2400" dirty="0">
                <a:solidFill>
                  <a:srgbClr val="000000"/>
                </a:solidFill>
              </a:rPr>
              <a:t>April	</a:t>
            </a:r>
            <a:endParaRPr lang="en-US" sz="2400" dirty="0">
              <a:latin typeface="Arial" panose="020B0604020202020204" pitchFamily="34" charset="0"/>
            </a:endParaRPr>
          </a:p>
          <a:p>
            <a:pPr marL="804672" indent="-347472">
              <a:spcBef>
                <a:spcPts val="500"/>
              </a:spcBef>
            </a:pPr>
            <a:r>
              <a:rPr lang="en-US" sz="2400" dirty="0">
                <a:solidFill>
                  <a:srgbClr val="000000"/>
                </a:solidFill>
              </a:rPr>
              <a:t>August</a:t>
            </a:r>
            <a:endParaRPr lang="en-US" sz="2400" dirty="0">
              <a:latin typeface="Arial" panose="020B0604020202020204" pitchFamily="34" charset="0"/>
            </a:endParaRPr>
          </a:p>
          <a:p>
            <a:pPr marL="804672" indent="-347472">
              <a:spcBef>
                <a:spcPts val="500"/>
              </a:spcBef>
            </a:pPr>
            <a:r>
              <a:rPr lang="en-US" sz="2400" dirty="0">
                <a:solidFill>
                  <a:srgbClr val="000000"/>
                </a:solidFill>
              </a:rPr>
              <a:t>January</a:t>
            </a:r>
            <a:endParaRPr lang="en-US" sz="2400" dirty="0">
              <a:latin typeface="Arial" panose="020B0604020202020204" pitchFamily="34" charset="0"/>
            </a:endParaRPr>
          </a:p>
          <a:p>
            <a:pPr>
              <a:spcBef>
                <a:spcPts val="0"/>
              </a:spcBef>
            </a:pPr>
            <a:endParaRPr lang="en-US" sz="2400" b="1" dirty="0"/>
          </a:p>
          <a:p>
            <a:r>
              <a:rPr lang="en-US" sz="2400" b="1" dirty="0"/>
              <a:t>Community Access Portal (Learning Gateway) </a:t>
            </a:r>
          </a:p>
          <a:p>
            <a:pPr lvl="1"/>
            <a:r>
              <a:rPr lang="en-US" dirty="0">
                <a:solidFill>
                  <a:prstClr val="black"/>
                </a:solidFill>
              </a:rPr>
              <a:t>Guest Access</a:t>
            </a:r>
          </a:p>
          <a:p>
            <a:pPr lvl="1"/>
            <a:r>
              <a:rPr lang="en-US" dirty="0">
                <a:solidFill>
                  <a:prstClr val="black"/>
                </a:solidFill>
              </a:rPr>
              <a:t>Supplemental Training Materials</a:t>
            </a:r>
          </a:p>
          <a:p>
            <a:pPr lvl="1"/>
            <a:r>
              <a:rPr lang="en-US" dirty="0">
                <a:solidFill>
                  <a:prstClr val="black"/>
                </a:solidFill>
              </a:rPr>
              <a:t>Self-paced learning</a:t>
            </a:r>
          </a:p>
          <a:p>
            <a:pPr marL="457200" lvl="1" indent="0">
              <a:spcBef>
                <a:spcPts val="0"/>
              </a:spcBef>
              <a:buNone/>
            </a:pPr>
            <a:endParaRPr lang="en-US" sz="2000" b="1" dirty="0">
              <a:solidFill>
                <a:prstClr val="black"/>
              </a:solidFill>
            </a:endParaRPr>
          </a:p>
          <a:p>
            <a:r>
              <a:rPr lang="en-US" sz="2400" b="1" dirty="0">
                <a:solidFill>
                  <a:prstClr val="black"/>
                </a:solidFill>
              </a:rPr>
              <a:t>Community College FAST Help Environment (release pending)</a:t>
            </a:r>
          </a:p>
          <a:p>
            <a:pPr lvl="1"/>
            <a:r>
              <a:rPr lang="en-US" dirty="0">
                <a:solidFill>
                  <a:prstClr val="black"/>
                </a:solidFill>
              </a:rPr>
              <a:t>Increased content accessibility</a:t>
            </a:r>
          </a:p>
          <a:p>
            <a:pPr lvl="1"/>
            <a:r>
              <a:rPr lang="en-US" dirty="0">
                <a:solidFill>
                  <a:prstClr val="black"/>
                </a:solidFill>
              </a:rPr>
              <a:t>Participants will have access to the most up-to-date resources</a:t>
            </a:r>
          </a:p>
          <a:p>
            <a:pPr lvl="1"/>
            <a:endParaRPr lang="en-US" dirty="0">
              <a:solidFill>
                <a:prstClr val="black"/>
              </a:solidFill>
            </a:endParaRPr>
          </a:p>
          <a:p>
            <a:pPr marL="457200" lvl="1" indent="0">
              <a:buNone/>
            </a:pPr>
            <a:endParaRPr lang="en-US" dirty="0">
              <a:solidFill>
                <a:prstClr val="black"/>
              </a:solidFill>
            </a:endParaRPr>
          </a:p>
        </p:txBody>
      </p:sp>
      <p:sp>
        <p:nvSpPr>
          <p:cNvPr id="5" name="TextBox 4">
            <a:extLst>
              <a:ext uri="{FF2B5EF4-FFF2-40B4-BE49-F238E27FC236}">
                <a16:creationId xmlns:a16="http://schemas.microsoft.com/office/drawing/2014/main" id="{BB85486F-938A-4D25-8C0E-D3A04CCF6608}"/>
              </a:ext>
            </a:extLst>
          </p:cNvPr>
          <p:cNvSpPr txBox="1"/>
          <p:nvPr/>
        </p:nvSpPr>
        <p:spPr>
          <a:xfrm>
            <a:off x="3718560" y="1818903"/>
            <a:ext cx="8061959" cy="923330"/>
          </a:xfrm>
          <a:prstGeom prst="rect">
            <a:avLst/>
          </a:prstGeom>
          <a:noFill/>
        </p:spPr>
        <p:txBody>
          <a:bodyPr wrap="square" rtlCol="0">
            <a:spAutoFit/>
          </a:bodyPr>
          <a:lstStyle/>
          <a:p>
            <a:r>
              <a:rPr lang="en-US" b="1" dirty="0"/>
              <a:t>*Should maintenance outside of the predefined windows occur, or the environment is suddenly unavailable, the colleges are notified immediately by email.</a:t>
            </a:r>
          </a:p>
        </p:txBody>
      </p:sp>
    </p:spTree>
    <p:extLst>
      <p:ext uri="{BB962C8B-B14F-4D97-AF65-F5344CB8AC3E}">
        <p14:creationId xmlns:p14="http://schemas.microsoft.com/office/powerpoint/2010/main" val="25020065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First Year…</a:t>
            </a:r>
          </a:p>
        </p:txBody>
      </p:sp>
      <p:sp>
        <p:nvSpPr>
          <p:cNvPr id="3" name="Content Placeholder 2"/>
          <p:cNvSpPr>
            <a:spLocks noGrp="1"/>
          </p:cNvSpPr>
          <p:nvPr>
            <p:ph idx="1"/>
          </p:nvPr>
        </p:nvSpPr>
        <p:spPr>
          <a:xfrm>
            <a:off x="838200" y="1349830"/>
            <a:ext cx="10447867" cy="4934856"/>
          </a:xfrm>
        </p:spPr>
        <p:txBody>
          <a:bodyPr>
            <a:normAutofit/>
          </a:bodyPr>
          <a:lstStyle/>
          <a:p>
            <a:pPr marL="0" indent="0">
              <a:buNone/>
            </a:pPr>
            <a:r>
              <a:rPr lang="en-US" sz="2400" b="1" dirty="0"/>
              <a:t>Program</a:t>
            </a:r>
          </a:p>
          <a:p>
            <a:r>
              <a:rPr lang="en-US" sz="2400" dirty="0"/>
              <a:t>Statewide implementation August 2016</a:t>
            </a:r>
          </a:p>
          <a:p>
            <a:r>
              <a:rPr lang="en-US" sz="2400" dirty="0"/>
              <a:t>Many community colleges conducting multiple classes at multiple locations</a:t>
            </a:r>
          </a:p>
          <a:p>
            <a:pPr marL="0" indent="0">
              <a:buNone/>
            </a:pPr>
            <a:endParaRPr lang="en-US" sz="2400" b="1" dirty="0"/>
          </a:p>
          <a:p>
            <a:pPr marL="0" indent="0">
              <a:buNone/>
            </a:pPr>
            <a:r>
              <a:rPr lang="en-US" sz="2400" b="1" dirty="0"/>
              <a:t>Program Participants</a:t>
            </a:r>
          </a:p>
          <a:p>
            <a:r>
              <a:rPr lang="en-US" sz="2400" dirty="0"/>
              <a:t>General public</a:t>
            </a:r>
          </a:p>
          <a:p>
            <a:pPr lvl="1"/>
            <a:r>
              <a:rPr lang="en-US" dirty="0"/>
              <a:t>Varying ages, ethnicities, and educational levels</a:t>
            </a:r>
            <a:r>
              <a:rPr lang="en-US" sz="2000" b="1" dirty="0"/>
              <a:t>	</a:t>
            </a:r>
          </a:p>
          <a:p>
            <a:r>
              <a:rPr lang="en-US" sz="2400" dirty="0"/>
              <a:t>New or recently hired DSS employees</a:t>
            </a:r>
          </a:p>
          <a:p>
            <a:pPr marL="0" indent="0">
              <a:buNone/>
            </a:pPr>
            <a:endParaRPr lang="en-US" dirty="0"/>
          </a:p>
          <a:p>
            <a:endParaRPr lang="en-US" dirty="0"/>
          </a:p>
          <a:p>
            <a:endParaRPr lang="en-US" dirty="0"/>
          </a:p>
          <a:p>
            <a:endParaRPr lang="en-US" dirty="0"/>
          </a:p>
          <a:p>
            <a:endParaRPr lang="en-US" dirty="0"/>
          </a:p>
        </p:txBody>
      </p:sp>
      <p:pic>
        <p:nvPicPr>
          <p:cNvPr id="4" name="Picture 3">
            <a:extLst>
              <a:ext uri="{FF2B5EF4-FFF2-40B4-BE49-F238E27FC236}">
                <a16:creationId xmlns:a16="http://schemas.microsoft.com/office/drawing/2014/main" id="{E9372AD8-B062-48F4-813B-3B9C53615DAA}"/>
              </a:ext>
            </a:extLst>
          </p:cNvPr>
          <p:cNvPicPr>
            <a:picLocks noChangeAspect="1"/>
          </p:cNvPicPr>
          <p:nvPr/>
        </p:nvPicPr>
        <p:blipFill>
          <a:blip r:embed="rId2"/>
          <a:stretch>
            <a:fillRect/>
          </a:stretch>
        </p:blipFill>
        <p:spPr>
          <a:xfrm>
            <a:off x="8431481" y="3160702"/>
            <a:ext cx="3317451" cy="2774329"/>
          </a:xfrm>
          <a:prstGeom prst="rect">
            <a:avLst/>
          </a:prstGeom>
        </p:spPr>
      </p:pic>
      <p:pic>
        <p:nvPicPr>
          <p:cNvPr id="5" name="Picture 4">
            <a:extLst>
              <a:ext uri="{FF2B5EF4-FFF2-40B4-BE49-F238E27FC236}">
                <a16:creationId xmlns:a16="http://schemas.microsoft.com/office/drawing/2014/main" id="{E16FAFE5-7E21-445E-B724-001CB0F7EA2D}"/>
              </a:ext>
            </a:extLst>
          </p:cNvPr>
          <p:cNvPicPr>
            <a:picLocks noChangeAspect="1"/>
          </p:cNvPicPr>
          <p:nvPr/>
        </p:nvPicPr>
        <p:blipFill>
          <a:blip r:embed="rId3"/>
          <a:stretch>
            <a:fillRect/>
          </a:stretch>
        </p:blipFill>
        <p:spPr>
          <a:xfrm>
            <a:off x="9310255" y="5744067"/>
            <a:ext cx="1908044" cy="365792"/>
          </a:xfrm>
          <a:prstGeom prst="rect">
            <a:avLst/>
          </a:prstGeom>
        </p:spPr>
      </p:pic>
    </p:spTree>
    <p:extLst>
      <p:ext uri="{BB962C8B-B14F-4D97-AF65-F5344CB8AC3E}">
        <p14:creationId xmlns:p14="http://schemas.microsoft.com/office/powerpoint/2010/main" val="8452837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5" name="Rectangle 1032"/>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solidFill>
            <a:schemeClr val="bg1"/>
          </a:solidFill>
          <a:ln>
            <a:noFill/>
          </a:ln>
          <a:effectLst/>
        </p:spPr>
      </p:sp>
      <p:pic>
        <p:nvPicPr>
          <p:cNvPr id="1028" name="Picture 4" descr="Image result for next steps"/>
          <p:cNvPicPr>
            <a:picLocks noChangeAspect="1" noChangeArrowheads="1"/>
          </p:cNvPicPr>
          <p:nvPr/>
        </p:nvPicPr>
        <p:blipFill rotWithShape="1">
          <a:blip r:embed="rId2">
            <a:extLst>
              <a:ext uri="{28A0092B-C50C-407E-A947-70E740481C1C}">
                <a14:useLocalDpi xmlns:a14="http://schemas.microsoft.com/office/drawing/2010/main" val="0"/>
              </a:ext>
            </a:extLst>
          </a:blip>
          <a:srcRect l="5500" r="5294" b="2"/>
          <a:stretch/>
        </p:blipFill>
        <p:spPr bwMode="auto">
          <a:xfrm>
            <a:off x="4639056" y="10"/>
            <a:ext cx="7552944" cy="6857990"/>
          </a:xfrm>
          <a:prstGeom prst="rect">
            <a:avLst/>
          </a:prstGeom>
          <a:noFill/>
          <a:effectLst/>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648929" y="629266"/>
            <a:ext cx="3651467" cy="1676603"/>
          </a:xfrm>
        </p:spPr>
        <p:txBody>
          <a:bodyPr vert="horz" lIns="91440" tIns="45720" rIns="91440" bIns="45720" rtlCol="0" anchor="ctr">
            <a:normAutofit/>
          </a:bodyPr>
          <a:lstStyle/>
          <a:p>
            <a:r>
              <a:rPr lang="en-US" dirty="0"/>
              <a:t>Next Steps</a:t>
            </a:r>
          </a:p>
        </p:txBody>
      </p:sp>
      <p:sp>
        <p:nvSpPr>
          <p:cNvPr id="3" name="Content Placeholder 2"/>
          <p:cNvSpPr>
            <a:spLocks noGrp="1"/>
          </p:cNvSpPr>
          <p:nvPr>
            <p:ph idx="1"/>
          </p:nvPr>
        </p:nvSpPr>
        <p:spPr>
          <a:xfrm>
            <a:off x="489273" y="1756229"/>
            <a:ext cx="4963593" cy="4180114"/>
          </a:xfrm>
        </p:spPr>
        <p:txBody>
          <a:bodyPr vert="horz" lIns="91440" tIns="45720" rIns="91440" bIns="45720" rtlCol="0">
            <a:normAutofit/>
          </a:bodyPr>
          <a:lstStyle/>
          <a:p>
            <a:pPr marL="342900">
              <a:spcBef>
                <a:spcPts val="0"/>
              </a:spcBef>
              <a:spcAft>
                <a:spcPts val="600"/>
              </a:spcAft>
            </a:pPr>
            <a:r>
              <a:rPr lang="en-US" sz="2400" dirty="0"/>
              <a:t>Program Expansion</a:t>
            </a:r>
          </a:p>
          <a:p>
            <a:pPr lvl="1">
              <a:spcBef>
                <a:spcPts val="0"/>
              </a:spcBef>
              <a:spcAft>
                <a:spcPts val="600"/>
              </a:spcAft>
            </a:pPr>
            <a:r>
              <a:rPr lang="en-US" dirty="0"/>
              <a:t>Additional Phases</a:t>
            </a:r>
          </a:p>
          <a:p>
            <a:pPr lvl="1">
              <a:spcBef>
                <a:spcPts val="0"/>
              </a:spcBef>
              <a:spcAft>
                <a:spcPts val="600"/>
              </a:spcAft>
            </a:pPr>
            <a:r>
              <a:rPr lang="en-US" dirty="0"/>
              <a:t>Online course availability </a:t>
            </a:r>
          </a:p>
          <a:p>
            <a:pPr marL="342900">
              <a:spcBef>
                <a:spcPts val="0"/>
              </a:spcBef>
              <a:spcAft>
                <a:spcPts val="600"/>
              </a:spcAft>
            </a:pPr>
            <a:r>
              <a:rPr lang="en-US" sz="2400" dirty="0"/>
              <a:t>Certification Recognition (OSHA)</a:t>
            </a:r>
          </a:p>
          <a:p>
            <a:pPr marL="800100" lvl="1">
              <a:spcBef>
                <a:spcPts val="0"/>
              </a:spcBef>
              <a:spcAft>
                <a:spcPts val="600"/>
              </a:spcAft>
            </a:pPr>
            <a:r>
              <a:rPr lang="en-US" dirty="0"/>
              <a:t>Hiring Prerequisite</a:t>
            </a:r>
          </a:p>
          <a:p>
            <a:pPr marL="342900">
              <a:spcBef>
                <a:spcPts val="0"/>
              </a:spcBef>
              <a:spcAft>
                <a:spcPts val="600"/>
              </a:spcAft>
            </a:pPr>
            <a:r>
              <a:rPr lang="en-US" sz="2400" dirty="0"/>
              <a:t>Release of the Community College FAST Help environment</a:t>
            </a:r>
          </a:p>
          <a:p>
            <a:pPr marL="342900">
              <a:spcBef>
                <a:spcPts val="0"/>
              </a:spcBef>
              <a:spcAft>
                <a:spcPts val="600"/>
              </a:spcAft>
            </a:pPr>
            <a:r>
              <a:rPr lang="en-US" sz="2400" dirty="0"/>
              <a:t>Program viewed as a “model” for other states</a:t>
            </a:r>
          </a:p>
          <a:p>
            <a:pPr marL="571500" lvl="1" indent="0">
              <a:spcBef>
                <a:spcPts val="0"/>
              </a:spcBef>
              <a:spcAft>
                <a:spcPts val="600"/>
              </a:spcAft>
              <a:buNone/>
            </a:pPr>
            <a:endParaRPr lang="en-US" sz="2000" dirty="0"/>
          </a:p>
          <a:p>
            <a:pPr marL="114300" indent="0">
              <a:spcBef>
                <a:spcPts val="0"/>
              </a:spcBef>
              <a:spcAft>
                <a:spcPts val="600"/>
              </a:spcAft>
              <a:buNone/>
            </a:pPr>
            <a:endParaRPr lang="en-US" sz="1800" dirty="0">
              <a:latin typeface="+mn-lt"/>
              <a:ea typeface="+mn-ea"/>
              <a:cs typeface="+mn-cs"/>
            </a:endParaRPr>
          </a:p>
          <a:p>
            <a:pPr marL="0">
              <a:spcBef>
                <a:spcPts val="0"/>
              </a:spcBef>
              <a:spcAft>
                <a:spcPts val="600"/>
              </a:spcAft>
            </a:pPr>
            <a:endParaRPr lang="en-US" sz="1800" dirty="0">
              <a:latin typeface="+mn-lt"/>
              <a:ea typeface="+mn-ea"/>
              <a:cs typeface="+mn-cs"/>
            </a:endParaRPr>
          </a:p>
        </p:txBody>
      </p:sp>
    </p:spTree>
    <p:extLst>
      <p:ext uri="{BB962C8B-B14F-4D97-AF65-F5344CB8AC3E}">
        <p14:creationId xmlns:p14="http://schemas.microsoft.com/office/powerpoint/2010/main" val="7512968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AGENDA</a:t>
            </a:r>
          </a:p>
        </p:txBody>
      </p:sp>
      <p:sp>
        <p:nvSpPr>
          <p:cNvPr id="8" name="Content Placeholder 7"/>
          <p:cNvSpPr>
            <a:spLocks noGrp="1"/>
          </p:cNvSpPr>
          <p:nvPr>
            <p:ph idx="1"/>
          </p:nvPr>
        </p:nvSpPr>
        <p:spPr>
          <a:xfrm>
            <a:off x="2032000" y="1387476"/>
            <a:ext cx="9550400" cy="4648200"/>
          </a:xfrm>
        </p:spPr>
        <p:txBody>
          <a:bodyPr>
            <a:normAutofit/>
          </a:bodyPr>
          <a:lstStyle/>
          <a:p>
            <a:r>
              <a:rPr lang="en-US" dirty="0"/>
              <a:t>Overview of the Initiative</a:t>
            </a:r>
          </a:p>
          <a:p>
            <a:r>
              <a:rPr lang="en-US" dirty="0"/>
              <a:t>Program Focus</a:t>
            </a:r>
          </a:p>
          <a:p>
            <a:r>
              <a:rPr lang="en-US" dirty="0"/>
              <a:t>Program Structure</a:t>
            </a:r>
          </a:p>
          <a:p>
            <a:r>
              <a:rPr lang="en-US" dirty="0"/>
              <a:t>Curriculum Components</a:t>
            </a:r>
          </a:p>
          <a:p>
            <a:r>
              <a:rPr lang="en-US" dirty="0"/>
              <a:t>NC FAST Support Components	</a:t>
            </a:r>
          </a:p>
          <a:p>
            <a:pPr lvl="1"/>
            <a:r>
              <a:rPr lang="en-US" dirty="0"/>
              <a:t>Training </a:t>
            </a:r>
          </a:p>
          <a:p>
            <a:pPr lvl="1"/>
            <a:r>
              <a:rPr lang="en-US" dirty="0"/>
              <a:t>Configurations  </a:t>
            </a:r>
          </a:p>
          <a:p>
            <a:pPr lvl="1"/>
            <a:r>
              <a:rPr lang="en-US" dirty="0"/>
              <a:t>Community College Environment (CCE)</a:t>
            </a:r>
          </a:p>
          <a:p>
            <a:r>
              <a:rPr lang="en-US"/>
              <a:t>Next </a:t>
            </a:r>
            <a:r>
              <a:rPr lang="en-US" dirty="0"/>
              <a:t>Steps</a:t>
            </a:r>
          </a:p>
        </p:txBody>
      </p:sp>
      <p:pic>
        <p:nvPicPr>
          <p:cNvPr id="2" name="Picture 1"/>
          <p:cNvPicPr>
            <a:picLocks noChangeAspect="1"/>
          </p:cNvPicPr>
          <p:nvPr/>
        </p:nvPicPr>
        <p:blipFill>
          <a:blip r:embed="rId2"/>
          <a:stretch>
            <a:fillRect/>
          </a:stretch>
        </p:blipFill>
        <p:spPr>
          <a:xfrm>
            <a:off x="8113106" y="3458953"/>
            <a:ext cx="2638469" cy="2856941"/>
          </a:xfrm>
          <a:prstGeom prst="rect">
            <a:avLst/>
          </a:prstGeom>
        </p:spPr>
      </p:pic>
    </p:spTree>
    <p:extLst>
      <p:ext uri="{BB962C8B-B14F-4D97-AF65-F5344CB8AC3E}">
        <p14:creationId xmlns:p14="http://schemas.microsoft.com/office/powerpoint/2010/main" val="22929879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50864"/>
            <a:ext cx="10447867" cy="381000"/>
          </a:xfrm>
        </p:spPr>
        <p:txBody>
          <a:bodyPr/>
          <a:lstStyle/>
          <a:p>
            <a:r>
              <a:rPr lang="en-US" dirty="0"/>
              <a:t>Initial Collaborators / Resources</a:t>
            </a:r>
          </a:p>
        </p:txBody>
      </p:sp>
      <p:sp>
        <p:nvSpPr>
          <p:cNvPr id="3" name="Content Placeholder 2"/>
          <p:cNvSpPr>
            <a:spLocks noGrp="1"/>
          </p:cNvSpPr>
          <p:nvPr>
            <p:ph idx="1"/>
          </p:nvPr>
        </p:nvSpPr>
        <p:spPr>
          <a:xfrm>
            <a:off x="838200" y="1387476"/>
            <a:ext cx="7002193" cy="4438137"/>
          </a:xfrm>
        </p:spPr>
        <p:txBody>
          <a:bodyPr>
            <a:normAutofit lnSpcReduction="10000"/>
          </a:bodyPr>
          <a:lstStyle/>
          <a:p>
            <a:pPr marL="0" indent="0">
              <a:buNone/>
            </a:pPr>
            <a:r>
              <a:rPr lang="en-US" dirty="0"/>
              <a:t>The Impetus – Local Need to State Vision</a:t>
            </a:r>
          </a:p>
          <a:p>
            <a:r>
              <a:rPr lang="en-US" dirty="0"/>
              <a:t>Moore County DSS and Sandhills CC</a:t>
            </a:r>
          </a:p>
          <a:p>
            <a:pPr marL="0" indent="0">
              <a:buNone/>
            </a:pPr>
            <a:endParaRPr lang="en-US" dirty="0"/>
          </a:p>
          <a:p>
            <a:pPr marL="0" indent="0">
              <a:buNone/>
            </a:pPr>
            <a:r>
              <a:rPr lang="en-US" dirty="0"/>
              <a:t>Early Adopters – Curriculum Jumpstart</a:t>
            </a:r>
          </a:p>
          <a:p>
            <a:r>
              <a:rPr lang="en-US" dirty="0"/>
              <a:t>Johnston County DSS and Johnston CC</a:t>
            </a:r>
          </a:p>
          <a:p>
            <a:pPr marL="0" indent="0">
              <a:buNone/>
            </a:pPr>
            <a:endParaRPr lang="en-US" dirty="0"/>
          </a:p>
          <a:p>
            <a:pPr marL="0" indent="0">
              <a:buNone/>
            </a:pPr>
            <a:r>
              <a:rPr lang="en-US" dirty="0"/>
              <a:t>The Lynchpin – Technology and Support</a:t>
            </a:r>
          </a:p>
          <a:p>
            <a:r>
              <a:rPr lang="en-US" dirty="0"/>
              <a:t>DHHS – NC FAST</a:t>
            </a:r>
          </a:p>
          <a:p>
            <a:pPr lvl="1"/>
            <a:r>
              <a:rPr lang="en-US" dirty="0"/>
              <a:t>Training &amp; Configurations</a:t>
            </a:r>
          </a:p>
        </p:txBody>
      </p:sp>
      <p:pic>
        <p:nvPicPr>
          <p:cNvPr id="1026" name="Picture 2" descr="https://www.castlellc.com/images/img-collaboratio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40394" y="1812731"/>
            <a:ext cx="3157135" cy="21398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333471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50864"/>
            <a:ext cx="10447867" cy="381000"/>
          </a:xfrm>
        </p:spPr>
        <p:txBody>
          <a:bodyPr/>
          <a:lstStyle/>
          <a:p>
            <a:r>
              <a:rPr lang="en-US" dirty="0"/>
              <a:t>Workforce Need</a:t>
            </a:r>
          </a:p>
        </p:txBody>
      </p:sp>
      <p:sp>
        <p:nvSpPr>
          <p:cNvPr id="3" name="Content Placeholder 2"/>
          <p:cNvSpPr>
            <a:spLocks noGrp="1"/>
          </p:cNvSpPr>
          <p:nvPr>
            <p:ph idx="1"/>
          </p:nvPr>
        </p:nvSpPr>
        <p:spPr>
          <a:xfrm>
            <a:off x="838197" y="1199450"/>
            <a:ext cx="10447867" cy="2778149"/>
          </a:xfrm>
        </p:spPr>
        <p:txBody>
          <a:bodyPr>
            <a:normAutofit fontScale="25000" lnSpcReduction="20000"/>
          </a:bodyPr>
          <a:lstStyle/>
          <a:p>
            <a:pPr marL="0" indent="0">
              <a:buNone/>
            </a:pPr>
            <a:r>
              <a:rPr lang="en-US" sz="7200" b="1" dirty="0"/>
              <a:t>DSS County Offices : Income Maintenance Caseworker</a:t>
            </a:r>
          </a:p>
          <a:p>
            <a:pPr marL="0" indent="0">
              <a:buNone/>
            </a:pPr>
            <a:endParaRPr lang="en-US" sz="7200" b="1" dirty="0"/>
          </a:p>
          <a:p>
            <a:pPr marL="0" indent="0">
              <a:buNone/>
            </a:pPr>
            <a:r>
              <a:rPr lang="en-US" sz="7200" b="1" dirty="0"/>
              <a:t>Targeted Audience</a:t>
            </a:r>
          </a:p>
          <a:p>
            <a:pPr marL="514350" indent="-514350">
              <a:buFont typeface="+mj-lt"/>
              <a:buAutoNum type="arabicPeriod"/>
            </a:pPr>
            <a:r>
              <a:rPr lang="en-US" sz="7200" dirty="0"/>
              <a:t>Incumbent Workforce 	new/recent hires who would benefit from supportive training</a:t>
            </a:r>
          </a:p>
          <a:p>
            <a:pPr marL="514350" indent="-514350">
              <a:buFont typeface="+mj-lt"/>
              <a:buAutoNum type="arabicPeriod"/>
            </a:pPr>
            <a:r>
              <a:rPr lang="en-US" sz="7200" dirty="0"/>
              <a:t>Pipeline Workforce 		potential new hires in IMC role as well as other roles needing</a:t>
            </a:r>
          </a:p>
          <a:p>
            <a:pPr marL="0" indent="0">
              <a:buNone/>
            </a:pPr>
            <a:r>
              <a:rPr lang="en-US" sz="7200" dirty="0"/>
              <a:t>				NC FAST exposure </a:t>
            </a:r>
          </a:p>
          <a:p>
            <a:pPr marL="0" indent="0">
              <a:buNone/>
            </a:pPr>
            <a:r>
              <a:rPr lang="en-US" sz="7200" b="1" dirty="0"/>
              <a:t>Secondary Audience</a:t>
            </a:r>
          </a:p>
          <a:p>
            <a:pPr marL="515938" indent="-515938">
              <a:buFont typeface="+mj-lt"/>
              <a:buAutoNum type="arabicPeriod"/>
            </a:pPr>
            <a:r>
              <a:rPr lang="en-US" sz="7200" dirty="0"/>
              <a:t>Curriculum HSE students/graduates</a:t>
            </a:r>
          </a:p>
          <a:p>
            <a:pPr marL="0" indent="0">
              <a:buNone/>
            </a:pPr>
            <a:r>
              <a:rPr lang="en-US" b="1" dirty="0"/>
              <a:t> </a:t>
            </a:r>
            <a:endParaRPr lang="en-US" dirty="0"/>
          </a:p>
        </p:txBody>
      </p:sp>
      <p:sp>
        <p:nvSpPr>
          <p:cNvPr id="5" name="Content Placeholder 2"/>
          <p:cNvSpPr txBox="1">
            <a:spLocks/>
          </p:cNvSpPr>
          <p:nvPr/>
        </p:nvSpPr>
        <p:spPr>
          <a:xfrm>
            <a:off x="838199" y="4085302"/>
            <a:ext cx="10447867" cy="2315497"/>
          </a:xfrm>
          <a:prstGeom prst="rect">
            <a:avLst/>
          </a:prstGeom>
        </p:spPr>
        <p:txBody>
          <a:bodyPr vert="horz" lIns="91440" tIns="45720" rIns="91440" bIns="45720" numCol="2"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ahoma" pitchFamily="34" charset="0"/>
                <a:ea typeface="Tahoma" pitchFamily="34" charset="0"/>
                <a:cs typeface="Tahoma"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ahoma" pitchFamily="34" charset="0"/>
                <a:ea typeface="Tahoma" pitchFamily="34" charset="0"/>
                <a:cs typeface="Tahoma"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ahoma" pitchFamily="34" charset="0"/>
                <a:ea typeface="Tahoma" pitchFamily="34" charset="0"/>
                <a:cs typeface="Tahoma"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ahoma" pitchFamily="34" charset="0"/>
                <a:ea typeface="Tahoma" pitchFamily="34" charset="0"/>
                <a:cs typeface="Tahoma"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ahoma" pitchFamily="34" charset="0"/>
                <a:ea typeface="Tahoma" pitchFamily="34" charset="0"/>
                <a:cs typeface="Tahoma"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20000"/>
              </a:lnSpc>
            </a:pPr>
            <a:r>
              <a:rPr lang="en-US" dirty="0"/>
              <a:t>Aging out of existing workforce</a:t>
            </a:r>
          </a:p>
          <a:p>
            <a:pPr marL="228600" lvl="1">
              <a:lnSpc>
                <a:spcPct val="120000"/>
              </a:lnSpc>
              <a:spcBef>
                <a:spcPts val="1000"/>
              </a:spcBef>
            </a:pPr>
            <a:r>
              <a:rPr lang="en-US" sz="2800" dirty="0"/>
              <a:t>New technology tools and business processes</a:t>
            </a:r>
          </a:p>
          <a:p>
            <a:pPr lvl="1">
              <a:lnSpc>
                <a:spcPct val="120000"/>
              </a:lnSpc>
            </a:pPr>
            <a:r>
              <a:rPr lang="en-US" dirty="0"/>
              <a:t>NC FAST (NC Families Accessing Services through Technology)</a:t>
            </a:r>
          </a:p>
          <a:p>
            <a:pPr>
              <a:lnSpc>
                <a:spcPct val="120000"/>
              </a:lnSpc>
            </a:pPr>
            <a:r>
              <a:rPr lang="en-US" dirty="0"/>
              <a:t>Limited knowledge, skills and ability assessments pre-hire</a:t>
            </a:r>
          </a:p>
          <a:p>
            <a:pPr lvl="1">
              <a:lnSpc>
                <a:spcPct val="120000"/>
              </a:lnSpc>
            </a:pPr>
            <a:r>
              <a:rPr lang="en-US" dirty="0"/>
              <a:t>High cost of new hire orientation and training</a:t>
            </a:r>
          </a:p>
          <a:p>
            <a:pPr>
              <a:lnSpc>
                <a:spcPct val="120000"/>
              </a:lnSpc>
            </a:pPr>
            <a:r>
              <a:rPr lang="en-US" dirty="0"/>
              <a:t>Negative impact on office productivity </a:t>
            </a:r>
          </a:p>
          <a:p>
            <a:pPr lvl="1">
              <a:lnSpc>
                <a:spcPct val="120000"/>
              </a:lnSpc>
            </a:pPr>
            <a:r>
              <a:rPr lang="en-US" dirty="0"/>
              <a:t>High cost of new hire training with existing workforce leaders</a:t>
            </a:r>
          </a:p>
          <a:p>
            <a:pPr>
              <a:lnSpc>
                <a:spcPct val="120000"/>
              </a:lnSpc>
            </a:pPr>
            <a:r>
              <a:rPr lang="en-US" dirty="0"/>
              <a:t>Limited retention incentives</a:t>
            </a:r>
          </a:p>
          <a:p>
            <a:pPr lvl="1">
              <a:lnSpc>
                <a:spcPct val="120000"/>
              </a:lnSpc>
            </a:pPr>
            <a:r>
              <a:rPr lang="en-US" dirty="0"/>
              <a:t>Ability to ‘train up’ in one county and ‘move up’ in different county </a:t>
            </a:r>
          </a:p>
        </p:txBody>
      </p:sp>
      <p:sp>
        <p:nvSpPr>
          <p:cNvPr id="6" name="TextBox 5"/>
          <p:cNvSpPr txBox="1"/>
          <p:nvPr/>
        </p:nvSpPr>
        <p:spPr>
          <a:xfrm>
            <a:off x="838196" y="3746766"/>
            <a:ext cx="10447867" cy="461665"/>
          </a:xfrm>
          <a:prstGeom prst="rect">
            <a:avLst/>
          </a:prstGeom>
          <a:noFill/>
        </p:spPr>
        <p:txBody>
          <a:bodyPr wrap="square" rtlCol="0">
            <a:spAutoFit/>
          </a:bodyPr>
          <a:lstStyle/>
          <a:p>
            <a:r>
              <a:rPr lang="en-US" sz="2400" b="1" dirty="0"/>
              <a:t>Driving Issues:</a:t>
            </a:r>
          </a:p>
        </p:txBody>
      </p:sp>
    </p:spTree>
    <p:extLst>
      <p:ext uri="{BB962C8B-B14F-4D97-AF65-F5344CB8AC3E}">
        <p14:creationId xmlns:p14="http://schemas.microsoft.com/office/powerpoint/2010/main" val="39319270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50864"/>
            <a:ext cx="10447868" cy="381000"/>
          </a:xfrm>
        </p:spPr>
        <p:txBody>
          <a:bodyPr/>
          <a:lstStyle/>
          <a:p>
            <a:r>
              <a:rPr lang="en-US" dirty="0"/>
              <a:t>Unifying Goal</a:t>
            </a:r>
          </a:p>
        </p:txBody>
      </p:sp>
      <p:sp>
        <p:nvSpPr>
          <p:cNvPr id="3" name="Content Placeholder 2"/>
          <p:cNvSpPr>
            <a:spLocks noGrp="1"/>
          </p:cNvSpPr>
          <p:nvPr>
            <p:ph idx="1"/>
          </p:nvPr>
        </p:nvSpPr>
        <p:spPr>
          <a:xfrm>
            <a:off x="838200" y="1387476"/>
            <a:ext cx="6758354" cy="4648200"/>
          </a:xfrm>
        </p:spPr>
        <p:txBody>
          <a:bodyPr/>
          <a:lstStyle/>
          <a:p>
            <a:pPr marL="0" indent="0">
              <a:buNone/>
            </a:pPr>
            <a:r>
              <a:rPr lang="en-US" b="1" dirty="0"/>
              <a:t>One Universal Training Program</a:t>
            </a:r>
          </a:p>
          <a:p>
            <a:pPr marL="0" indent="0">
              <a:buNone/>
            </a:pPr>
            <a:r>
              <a:rPr lang="en-US" dirty="0"/>
              <a:t>	Core Knowledge, Skills and Abilities</a:t>
            </a:r>
          </a:p>
          <a:p>
            <a:pPr marL="0" indent="0">
              <a:buNone/>
            </a:pPr>
            <a:r>
              <a:rPr lang="en-US" dirty="0"/>
              <a:t>	Transportable Credentials</a:t>
            </a:r>
          </a:p>
          <a:p>
            <a:pPr marL="0" indent="0">
              <a:buNone/>
            </a:pPr>
            <a:r>
              <a:rPr lang="en-US" dirty="0"/>
              <a:t>	Validated Outcomes</a:t>
            </a:r>
          </a:p>
        </p:txBody>
      </p:sp>
      <p:sp>
        <p:nvSpPr>
          <p:cNvPr id="4" name="TextBox 3"/>
          <p:cNvSpPr txBox="1"/>
          <p:nvPr/>
        </p:nvSpPr>
        <p:spPr>
          <a:xfrm>
            <a:off x="3780430" y="4202895"/>
            <a:ext cx="8111319" cy="1661993"/>
          </a:xfrm>
          <a:prstGeom prst="rect">
            <a:avLst/>
          </a:prstGeom>
          <a:noFill/>
        </p:spPr>
        <p:txBody>
          <a:bodyPr wrap="square" rtlCol="0">
            <a:spAutoFit/>
          </a:bodyPr>
          <a:lstStyle/>
          <a:p>
            <a:r>
              <a:rPr lang="en-US" sz="3000" b="1" dirty="0">
                <a:latin typeface="Tahoma" panose="020B0604030504040204" pitchFamily="34" charset="0"/>
                <a:ea typeface="Tahoma" panose="020B0604030504040204" pitchFamily="34" charset="0"/>
                <a:cs typeface="Tahoma" panose="020B0604030504040204" pitchFamily="34" charset="0"/>
              </a:rPr>
              <a:t>State Level Implementation and Impact</a:t>
            </a:r>
          </a:p>
          <a:p>
            <a:endParaRPr lang="en-US" sz="2400" dirty="0">
              <a:latin typeface="Tahoma" panose="020B0604030504040204" pitchFamily="34" charset="0"/>
              <a:ea typeface="Tahoma" panose="020B0604030504040204" pitchFamily="34" charset="0"/>
              <a:cs typeface="Tahoma" panose="020B0604030504040204" pitchFamily="34" charset="0"/>
            </a:endParaRPr>
          </a:p>
          <a:p>
            <a:r>
              <a:rPr lang="en-US" sz="2400" b="1" dirty="0">
                <a:latin typeface="Tahoma" panose="020B0604030504040204" pitchFamily="34" charset="0"/>
                <a:ea typeface="Tahoma" panose="020B0604030504040204" pitchFamily="34" charset="0"/>
                <a:cs typeface="Tahoma" panose="020B0604030504040204" pitchFamily="34" charset="0"/>
              </a:rPr>
              <a:t>58 NC Community Colleges </a:t>
            </a:r>
            <a:r>
              <a:rPr lang="en-US" sz="2400" dirty="0">
                <a:latin typeface="Tahoma" panose="020B0604030504040204" pitchFamily="34" charset="0"/>
                <a:ea typeface="Tahoma" panose="020B0604030504040204" pitchFamily="34" charset="0"/>
                <a:cs typeface="Tahoma" panose="020B0604030504040204" pitchFamily="34" charset="0"/>
              </a:rPr>
              <a:t>supporting the workforce training needs of </a:t>
            </a:r>
            <a:r>
              <a:rPr lang="en-US" sz="2400" b="1" dirty="0">
                <a:latin typeface="Tahoma" panose="020B0604030504040204" pitchFamily="34" charset="0"/>
                <a:ea typeface="Tahoma" panose="020B0604030504040204" pitchFamily="34" charset="0"/>
                <a:cs typeface="Tahoma" panose="020B0604030504040204" pitchFamily="34" charset="0"/>
              </a:rPr>
              <a:t>100 NC DSS County Offices</a:t>
            </a:r>
          </a:p>
        </p:txBody>
      </p:sp>
      <p:cxnSp>
        <p:nvCxnSpPr>
          <p:cNvPr id="10" name="Elbow Connector 9"/>
          <p:cNvCxnSpPr/>
          <p:nvPr/>
        </p:nvCxnSpPr>
        <p:spPr>
          <a:xfrm>
            <a:off x="609600" y="1665027"/>
            <a:ext cx="3170830" cy="2784143"/>
          </a:xfrm>
          <a:prstGeom prst="bentConnector3">
            <a:avLst>
              <a:gd name="adj1" fmla="val -11119"/>
            </a:avLst>
          </a:prstGeom>
          <a:ln w="31750">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59269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Curriculum Components</a:t>
            </a:r>
          </a:p>
        </p:txBody>
      </p:sp>
      <p:sp>
        <p:nvSpPr>
          <p:cNvPr id="3" name="Content Placeholder 2"/>
          <p:cNvSpPr>
            <a:spLocks noGrp="1"/>
          </p:cNvSpPr>
          <p:nvPr>
            <p:ph idx="1"/>
          </p:nvPr>
        </p:nvSpPr>
        <p:spPr/>
        <p:txBody>
          <a:bodyPr>
            <a:noAutofit/>
          </a:bodyPr>
          <a:lstStyle/>
          <a:p>
            <a:pPr marL="0" indent="0">
              <a:lnSpc>
                <a:spcPct val="100000"/>
              </a:lnSpc>
              <a:spcBef>
                <a:spcPts val="0"/>
              </a:spcBef>
              <a:spcAft>
                <a:spcPts val="1200"/>
              </a:spcAft>
              <a:buNone/>
            </a:pPr>
            <a:r>
              <a:rPr lang="en-US" sz="1600" b="1" dirty="0"/>
              <a:t>HRD 4000</a:t>
            </a:r>
            <a:endParaRPr lang="en-US" sz="1600" dirty="0"/>
          </a:p>
          <a:p>
            <a:pPr marL="0" indent="0">
              <a:lnSpc>
                <a:spcPct val="100000"/>
              </a:lnSpc>
              <a:spcBef>
                <a:spcPts val="0"/>
              </a:spcBef>
              <a:spcAft>
                <a:spcPts val="600"/>
              </a:spcAft>
              <a:buNone/>
            </a:pPr>
            <a:r>
              <a:rPr lang="en-US" sz="1600" b="1" dirty="0"/>
              <a:t>Human Services Exploration: DSS Caseworker </a:t>
            </a:r>
          </a:p>
          <a:p>
            <a:pPr marL="0" indent="0">
              <a:lnSpc>
                <a:spcPct val="100000"/>
              </a:lnSpc>
              <a:spcBef>
                <a:spcPts val="0"/>
              </a:spcBef>
              <a:spcAft>
                <a:spcPts val="600"/>
              </a:spcAft>
              <a:buNone/>
            </a:pPr>
            <a:r>
              <a:rPr lang="en-US" sz="1600" dirty="0"/>
              <a:t>This course covers skills and strategies designed to provide employability skills training and career exploration for the role of Income Maintenance Caseworker within Division of Social Service agencies.</a:t>
            </a:r>
          </a:p>
          <a:p>
            <a:pPr marL="0" indent="0">
              <a:lnSpc>
                <a:spcPct val="108000"/>
              </a:lnSpc>
              <a:spcBef>
                <a:spcPts val="0"/>
              </a:spcBef>
              <a:buNone/>
            </a:pPr>
            <a:r>
              <a:rPr lang="en-US" sz="1600" dirty="0"/>
              <a:t>This course is linked to HSE 3220 Income Maintenance Caseworker – NC FAST and must utilize the state approved curriculum.</a:t>
            </a:r>
          </a:p>
          <a:p>
            <a:pPr marL="0" indent="0">
              <a:lnSpc>
                <a:spcPct val="100000"/>
              </a:lnSpc>
              <a:spcBef>
                <a:spcPts val="0"/>
              </a:spcBef>
              <a:buNone/>
            </a:pPr>
            <a:r>
              <a:rPr lang="en-US" sz="1600" dirty="0"/>
              <a:t> </a:t>
            </a:r>
          </a:p>
          <a:p>
            <a:pPr marL="0" indent="0">
              <a:lnSpc>
                <a:spcPct val="100000"/>
              </a:lnSpc>
              <a:spcBef>
                <a:spcPts val="0"/>
              </a:spcBef>
              <a:buNone/>
            </a:pPr>
            <a:endParaRPr lang="en-US" sz="1600" dirty="0"/>
          </a:p>
          <a:p>
            <a:pPr marL="0" indent="0">
              <a:lnSpc>
                <a:spcPct val="100000"/>
              </a:lnSpc>
              <a:spcBef>
                <a:spcPts val="0"/>
              </a:spcBef>
              <a:spcAft>
                <a:spcPts val="1200"/>
              </a:spcAft>
              <a:buNone/>
            </a:pPr>
            <a:r>
              <a:rPr lang="en-US" sz="1600" b="1" dirty="0"/>
              <a:t>HSE 3220</a:t>
            </a:r>
            <a:endParaRPr lang="en-US" sz="1600" dirty="0"/>
          </a:p>
          <a:p>
            <a:pPr marL="0" indent="0">
              <a:lnSpc>
                <a:spcPct val="100000"/>
              </a:lnSpc>
              <a:spcBef>
                <a:spcPts val="0"/>
              </a:spcBef>
              <a:spcAft>
                <a:spcPts val="600"/>
              </a:spcAft>
              <a:buNone/>
            </a:pPr>
            <a:r>
              <a:rPr lang="en-US" sz="1600" b="1" dirty="0"/>
              <a:t>Income Maintenance Caseworker – NC FAST</a:t>
            </a:r>
            <a:endParaRPr lang="en-US" sz="1600" dirty="0"/>
          </a:p>
          <a:p>
            <a:pPr marL="0" indent="0">
              <a:lnSpc>
                <a:spcPct val="108000"/>
              </a:lnSpc>
              <a:spcBef>
                <a:spcPts val="0"/>
              </a:spcBef>
              <a:buNone/>
            </a:pPr>
            <a:r>
              <a:rPr lang="en-US" sz="1600" dirty="0"/>
              <a:t>This course is designed to cover a variety of skills associated with the Income Maintenance Caseworker role to determine service eligibility. Specific focus will include proficiency in the utilization of NC FAST application and case processes. Other topics will include change of circumstance, recertification, data gathering/compiling, and data analysis. </a:t>
            </a:r>
          </a:p>
        </p:txBody>
      </p:sp>
    </p:spTree>
    <p:extLst>
      <p:ext uri="{BB962C8B-B14F-4D97-AF65-F5344CB8AC3E}">
        <p14:creationId xmlns:p14="http://schemas.microsoft.com/office/powerpoint/2010/main" val="41523035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HRD 4000</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20402683"/>
              </p:ext>
            </p:extLst>
          </p:nvPr>
        </p:nvGraphicFramePr>
        <p:xfrm>
          <a:off x="590021" y="1088572"/>
          <a:ext cx="10944224" cy="5322739"/>
        </p:xfrm>
        <a:graphic>
          <a:graphicData uri="http://schemas.openxmlformats.org/drawingml/2006/table">
            <a:tbl>
              <a:tblPr firstRow="1" firstCol="1" bandRow="1"/>
              <a:tblGrid>
                <a:gridCol w="2038879">
                  <a:extLst>
                    <a:ext uri="{9D8B030D-6E8A-4147-A177-3AD203B41FA5}">
                      <a16:colId xmlns:a16="http://schemas.microsoft.com/office/drawing/2014/main" val="20000"/>
                    </a:ext>
                  </a:extLst>
                </a:gridCol>
                <a:gridCol w="8905345">
                  <a:extLst>
                    <a:ext uri="{9D8B030D-6E8A-4147-A177-3AD203B41FA5}">
                      <a16:colId xmlns:a16="http://schemas.microsoft.com/office/drawing/2014/main" val="20001"/>
                    </a:ext>
                  </a:extLst>
                </a:gridCol>
              </a:tblGrid>
              <a:tr h="394155">
                <a:tc>
                  <a:txBody>
                    <a:bodyPr/>
                    <a:lstStyle/>
                    <a:p>
                      <a:pPr marL="0" marR="0">
                        <a:lnSpc>
                          <a:spcPct val="107000"/>
                        </a:lnSpc>
                        <a:spcBef>
                          <a:spcPts val="0"/>
                        </a:spcBef>
                        <a:spcAft>
                          <a:spcPts val="600"/>
                        </a:spcAft>
                      </a:pPr>
                      <a:r>
                        <a:rPr lang="en-US" sz="1600" b="1" dirty="0">
                          <a:effectLst/>
                          <a:latin typeface="Calibri" panose="020F0502020204030204" pitchFamily="34" charset="0"/>
                          <a:ea typeface="Calibri" panose="020F0502020204030204" pitchFamily="34" charset="0"/>
                          <a:cs typeface="Times New Roman" panose="02020603050405020304" pitchFamily="18" charset="0"/>
                        </a:rPr>
                        <a:t>Title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753" marR="51753" marT="0" marB="0" anchor="ctr">
                    <a:lnL>
                      <a:noFill/>
                    </a:lnL>
                    <a:lnR>
                      <a:noFill/>
                    </a:lnR>
                    <a:lnT>
                      <a:noFill/>
                    </a:lnT>
                    <a:lnB>
                      <a:noFill/>
                    </a:lnB>
                  </a:tcPr>
                </a:tc>
                <a:tc>
                  <a:txBody>
                    <a:bodyPr/>
                    <a:lstStyle/>
                    <a:p>
                      <a:pPr marL="0" marR="0">
                        <a:lnSpc>
                          <a:spcPct val="107000"/>
                        </a:lnSpc>
                        <a:spcBef>
                          <a:spcPts val="600"/>
                        </a:spcBef>
                        <a:spcAft>
                          <a:spcPts val="60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Human Services Exploration: DSS Caseworker </a:t>
                      </a:r>
                    </a:p>
                  </a:txBody>
                  <a:tcPr marL="51753" marR="5175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411368">
                <a:tc>
                  <a:txBody>
                    <a:bodyPr/>
                    <a:lstStyle/>
                    <a:p>
                      <a:pPr marL="0" marR="0">
                        <a:lnSpc>
                          <a:spcPct val="107000"/>
                        </a:lnSpc>
                        <a:spcBef>
                          <a:spcPts val="0"/>
                        </a:spcBef>
                        <a:spcAft>
                          <a:spcPts val="600"/>
                        </a:spcAft>
                      </a:pPr>
                      <a:r>
                        <a:rPr lang="en-US" sz="1600" b="1" dirty="0">
                          <a:effectLst/>
                          <a:latin typeface="Calibri" panose="020F0502020204030204" pitchFamily="34" charset="0"/>
                          <a:ea typeface="Calibri" panose="020F0502020204030204" pitchFamily="34" charset="0"/>
                          <a:cs typeface="Times New Roman" panose="02020603050405020304" pitchFamily="18" charset="0"/>
                        </a:rPr>
                        <a:t>Length</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753" marR="51753" marT="0" marB="0" anchor="ctr">
                    <a:lnL>
                      <a:noFill/>
                    </a:lnL>
                    <a:lnR>
                      <a:noFill/>
                    </a:lnR>
                    <a:lnT>
                      <a:noFill/>
                    </a:lnT>
                    <a:lnB>
                      <a:noFill/>
                    </a:lnB>
                  </a:tcPr>
                </a:tc>
                <a:tc>
                  <a:txBody>
                    <a:bodyPr/>
                    <a:lstStyle/>
                    <a:p>
                      <a:pPr marL="0" marR="0">
                        <a:lnSpc>
                          <a:spcPct val="107000"/>
                        </a:lnSpc>
                        <a:spcBef>
                          <a:spcPts val="600"/>
                        </a:spcBef>
                        <a:spcAft>
                          <a:spcPts val="60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45</a:t>
                      </a:r>
                    </a:p>
                  </a:txBody>
                  <a:tcPr marL="51753" marR="5175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544363">
                <a:tc>
                  <a:txBody>
                    <a:bodyPr/>
                    <a:lstStyle/>
                    <a:p>
                      <a:pPr marL="0" marR="0">
                        <a:lnSpc>
                          <a:spcPct val="107000"/>
                        </a:lnSpc>
                        <a:spcBef>
                          <a:spcPts val="0"/>
                        </a:spcBef>
                        <a:spcAft>
                          <a:spcPts val="600"/>
                        </a:spcAft>
                      </a:pPr>
                      <a:r>
                        <a:rPr lang="en-US" sz="1600" b="1" dirty="0">
                          <a:effectLst/>
                          <a:latin typeface="Calibri" panose="020F0502020204030204" pitchFamily="34" charset="0"/>
                          <a:ea typeface="Calibri" panose="020F0502020204030204" pitchFamily="34" charset="0"/>
                          <a:cs typeface="Times New Roman" panose="02020603050405020304" pitchFamily="18" charset="0"/>
                        </a:rPr>
                        <a:t>Description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753" marR="51753" marT="0" marB="0" anchor="ctr">
                    <a:lnL>
                      <a:noFill/>
                    </a:lnL>
                    <a:lnR>
                      <a:noFill/>
                    </a:lnR>
                    <a:lnT>
                      <a:noFill/>
                    </a:lnT>
                    <a:lnB>
                      <a:noFill/>
                    </a:lnB>
                  </a:tcPr>
                </a:tc>
                <a:tc>
                  <a:txBody>
                    <a:bodyPr/>
                    <a:lstStyle/>
                    <a:p>
                      <a:pPr marL="0" marR="0">
                        <a:lnSpc>
                          <a:spcPct val="107000"/>
                        </a:lnSpc>
                        <a:spcBef>
                          <a:spcPts val="600"/>
                        </a:spcBef>
                        <a:spcAft>
                          <a:spcPts val="60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This course covers skills and strategies designed to provide employability skills training and career exploration for the role of Income Maintenance Caseworker within Division of Social Service agencies.</a:t>
                      </a:r>
                    </a:p>
                  </a:txBody>
                  <a:tcPr marL="51753" marR="5175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339764">
                <a:tc>
                  <a:txBody>
                    <a:bodyPr/>
                    <a:lstStyle/>
                    <a:p>
                      <a:pPr marL="0" marR="0">
                        <a:lnSpc>
                          <a:spcPct val="107000"/>
                        </a:lnSpc>
                        <a:spcBef>
                          <a:spcPts val="0"/>
                        </a:spcBef>
                        <a:spcAft>
                          <a:spcPts val="600"/>
                        </a:spcAft>
                      </a:pPr>
                      <a:r>
                        <a:rPr lang="en-US" sz="1600" b="1" dirty="0">
                          <a:effectLst/>
                          <a:latin typeface="Calibri" panose="020F0502020204030204" pitchFamily="34" charset="0"/>
                          <a:ea typeface="Calibri" panose="020F0502020204030204" pitchFamily="34" charset="0"/>
                          <a:cs typeface="Times New Roman" panose="02020603050405020304" pitchFamily="18" charset="0"/>
                        </a:rPr>
                        <a:t>Learning Objectives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753" marR="51753" marT="0" marB="0" anchor="ctr">
                    <a:lnL>
                      <a:noFill/>
                    </a:lnL>
                    <a:lnR>
                      <a:noFill/>
                    </a:lnR>
                    <a:lnT>
                      <a:noFill/>
                    </a:lnT>
                    <a:lnB>
                      <a:noFill/>
                    </a:lnB>
                  </a:tcPr>
                </a:tc>
                <a:tc>
                  <a:txBody>
                    <a:bodyPr/>
                    <a:lstStyle/>
                    <a:p>
                      <a:pPr marL="0" marR="0">
                        <a:lnSpc>
                          <a:spcPct val="107000"/>
                        </a:lnSpc>
                        <a:spcBef>
                          <a:spcPts val="600"/>
                        </a:spcBef>
                        <a:spcAft>
                          <a:spcPts val="60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Upon completion of this course, the student will demonstrate a</a:t>
                      </a:r>
                      <a:r>
                        <a:rPr lang="en-US" sz="1600" baseline="0" dirty="0">
                          <a:effectLst/>
                          <a:latin typeface="Calibri" panose="020F0502020204030204" pitchFamily="34" charset="0"/>
                          <a:ea typeface="Calibri" panose="020F0502020204030204" pitchFamily="34" charset="0"/>
                          <a:cs typeface="Times New Roman" panose="02020603050405020304" pitchFamily="18" charset="0"/>
                        </a:rPr>
                        <a:t> basic </a:t>
                      </a:r>
                      <a:r>
                        <a:rPr lang="en-US" sz="1600" dirty="0">
                          <a:effectLst/>
                          <a:latin typeface="Calibri" panose="020F0502020204030204" pitchFamily="34" charset="0"/>
                          <a:ea typeface="Calibri" panose="020F0502020204030204" pitchFamily="34" charset="0"/>
                          <a:cs typeface="Times New Roman" panose="02020603050405020304" pitchFamily="18" charset="0"/>
                        </a:rPr>
                        <a:t>understanding/proficiency in the following:</a:t>
                      </a:r>
                    </a:p>
                    <a:p>
                      <a:pPr marL="342900" marR="0" lvl="0" indent="-342900">
                        <a:lnSpc>
                          <a:spcPct val="100000"/>
                        </a:lnSpc>
                        <a:spcBef>
                          <a:spcPts val="0"/>
                        </a:spcBef>
                        <a:spcAft>
                          <a:spcPts val="0"/>
                        </a:spcAft>
                        <a:buFont typeface="Symbol" panose="05050102010706020507" pitchFamily="18" charset="2"/>
                        <a:buChar char=""/>
                      </a:pPr>
                      <a:r>
                        <a:rPr lang="en-US" sz="1600" dirty="0">
                          <a:effectLst/>
                          <a:latin typeface="Calibri" panose="020F0502020204030204" pitchFamily="34" charset="0"/>
                          <a:ea typeface="Calibri" panose="020F0502020204030204" pitchFamily="34" charset="0"/>
                          <a:cs typeface="Times New Roman" panose="02020603050405020304" pitchFamily="18" charset="0"/>
                        </a:rPr>
                        <a:t>entry-level skills required to be an employee of DSS</a:t>
                      </a:r>
                    </a:p>
                    <a:p>
                      <a:pPr marL="342900" marR="0" lvl="0" indent="-342900">
                        <a:lnSpc>
                          <a:spcPct val="100000"/>
                        </a:lnSpc>
                        <a:spcBef>
                          <a:spcPts val="0"/>
                        </a:spcBef>
                        <a:spcAft>
                          <a:spcPts val="0"/>
                        </a:spcAft>
                        <a:buFont typeface="Symbol" panose="05050102010706020507" pitchFamily="18" charset="2"/>
                        <a:buChar char=""/>
                      </a:pPr>
                      <a:r>
                        <a:rPr lang="en-US" sz="1600" dirty="0">
                          <a:effectLst/>
                          <a:latin typeface="Calibri" panose="020F0502020204030204" pitchFamily="34" charset="0"/>
                          <a:ea typeface="Calibri" panose="020F0502020204030204" pitchFamily="34" charset="0"/>
                          <a:cs typeface="Times New Roman" panose="02020603050405020304" pitchFamily="18" charset="0"/>
                        </a:rPr>
                        <a:t>basic computer and keyboarding skills</a:t>
                      </a:r>
                    </a:p>
                    <a:p>
                      <a:pPr marL="342900" marR="0" lvl="0" indent="-342900">
                        <a:lnSpc>
                          <a:spcPct val="100000"/>
                        </a:lnSpc>
                        <a:spcBef>
                          <a:spcPts val="0"/>
                        </a:spcBef>
                        <a:spcAft>
                          <a:spcPts val="0"/>
                        </a:spcAft>
                        <a:buFont typeface="Symbol" panose="05050102010706020507" pitchFamily="18" charset="2"/>
                        <a:buChar char=""/>
                      </a:pPr>
                      <a:r>
                        <a:rPr lang="en-US" sz="1600" dirty="0">
                          <a:effectLst/>
                          <a:latin typeface="Calibri" panose="020F0502020204030204" pitchFamily="34" charset="0"/>
                          <a:ea typeface="Calibri" panose="020F0502020204030204" pitchFamily="34" charset="0"/>
                          <a:cs typeface="Times New Roman" panose="02020603050405020304" pitchFamily="18" charset="0"/>
                        </a:rPr>
                        <a:t>interviewing skills and resumes</a:t>
                      </a:r>
                    </a:p>
                    <a:p>
                      <a:pPr marL="342900" marR="0" lvl="0" indent="-342900">
                        <a:lnSpc>
                          <a:spcPct val="100000"/>
                        </a:lnSpc>
                        <a:spcBef>
                          <a:spcPts val="0"/>
                        </a:spcBef>
                        <a:spcAft>
                          <a:spcPts val="0"/>
                        </a:spcAft>
                        <a:buFont typeface="Symbol" panose="05050102010706020507" pitchFamily="18" charset="2"/>
                        <a:buChar char=""/>
                      </a:pPr>
                      <a:r>
                        <a:rPr lang="en-US" sz="1600" dirty="0">
                          <a:effectLst/>
                          <a:latin typeface="Calibri" panose="020F0502020204030204" pitchFamily="34" charset="0"/>
                          <a:ea typeface="Calibri" panose="020F0502020204030204" pitchFamily="34" charset="0"/>
                          <a:cs typeface="Times New Roman" panose="02020603050405020304" pitchFamily="18" charset="0"/>
                        </a:rPr>
                        <a:t>workplace success skills</a:t>
                      </a:r>
                    </a:p>
                    <a:p>
                      <a:pPr marL="342900" marR="0" lvl="0" indent="-342900">
                        <a:lnSpc>
                          <a:spcPct val="100000"/>
                        </a:lnSpc>
                        <a:spcBef>
                          <a:spcPts val="0"/>
                        </a:spcBef>
                        <a:spcAft>
                          <a:spcPts val="0"/>
                        </a:spcAft>
                        <a:buFont typeface="Symbol" panose="05050102010706020507" pitchFamily="18" charset="2"/>
                        <a:buChar char=""/>
                      </a:pPr>
                      <a:r>
                        <a:rPr lang="en-US" sz="1600" dirty="0">
                          <a:effectLst/>
                          <a:latin typeface="Calibri" panose="020F0502020204030204" pitchFamily="34" charset="0"/>
                          <a:ea typeface="Calibri" panose="020F0502020204030204" pitchFamily="34" charset="0"/>
                          <a:cs typeface="Times New Roman" panose="02020603050405020304" pitchFamily="18" charset="0"/>
                        </a:rPr>
                        <a:t>customer service skills</a:t>
                      </a:r>
                    </a:p>
                    <a:p>
                      <a:pPr marL="342900" marR="0" lvl="0" indent="-342900">
                        <a:lnSpc>
                          <a:spcPct val="100000"/>
                        </a:lnSpc>
                        <a:spcBef>
                          <a:spcPts val="0"/>
                        </a:spcBef>
                        <a:spcAft>
                          <a:spcPts val="0"/>
                        </a:spcAft>
                        <a:buFont typeface="Symbol" panose="05050102010706020507" pitchFamily="18" charset="2"/>
                        <a:buChar char=""/>
                      </a:pPr>
                      <a:r>
                        <a:rPr lang="en-US" sz="1600" dirty="0">
                          <a:effectLst/>
                          <a:latin typeface="Calibri" panose="020F0502020204030204" pitchFamily="34" charset="0"/>
                          <a:ea typeface="Calibri" panose="020F0502020204030204" pitchFamily="34" charset="0"/>
                          <a:cs typeface="Times New Roman" panose="02020603050405020304" pitchFamily="18" charset="0"/>
                        </a:rPr>
                        <a:t>DSS and NC FAST terminology</a:t>
                      </a:r>
                    </a:p>
                    <a:p>
                      <a:pPr marL="342900" marR="0" lvl="0" indent="-342900">
                        <a:lnSpc>
                          <a:spcPct val="100000"/>
                        </a:lnSpc>
                        <a:spcBef>
                          <a:spcPts val="0"/>
                        </a:spcBef>
                        <a:spcAft>
                          <a:spcPts val="0"/>
                        </a:spcAft>
                        <a:buFont typeface="Symbol" panose="05050102010706020507" pitchFamily="18" charset="2"/>
                        <a:buChar char=""/>
                      </a:pPr>
                      <a:r>
                        <a:rPr lang="en-US" sz="1600" dirty="0">
                          <a:effectLst/>
                          <a:latin typeface="Calibri" panose="020F0502020204030204" pitchFamily="34" charset="0"/>
                          <a:ea typeface="Calibri" panose="020F0502020204030204" pitchFamily="34" charset="0"/>
                          <a:cs typeface="Times New Roman" panose="02020603050405020304" pitchFamily="18" charset="0"/>
                        </a:rPr>
                        <a:t>basic navigation skills in the NC FAST system</a:t>
                      </a:r>
                    </a:p>
                  </a:txBody>
                  <a:tcPr marL="51753" marR="5175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544363">
                <a:tc>
                  <a:txBody>
                    <a:bodyPr/>
                    <a:lstStyle/>
                    <a:p>
                      <a:pPr marL="0" marR="0">
                        <a:lnSpc>
                          <a:spcPct val="107000"/>
                        </a:lnSpc>
                        <a:spcBef>
                          <a:spcPts val="0"/>
                        </a:spcBef>
                        <a:spcAft>
                          <a:spcPts val="600"/>
                        </a:spcAft>
                      </a:pPr>
                      <a:r>
                        <a:rPr lang="en-US" sz="1600" b="1" dirty="0">
                          <a:effectLst/>
                          <a:latin typeface="Calibri" panose="020F0502020204030204" pitchFamily="34" charset="0"/>
                          <a:ea typeface="Calibri" panose="020F0502020204030204" pitchFamily="34" charset="0"/>
                          <a:cs typeface="Times New Roman" panose="02020603050405020304" pitchFamily="18" charset="0"/>
                        </a:rPr>
                        <a:t>Evaluation Methodology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753" marR="51753" marT="0" marB="0" anchor="ctr">
                    <a:lnL>
                      <a:noFill/>
                    </a:lnL>
                    <a:lnR>
                      <a:noFill/>
                    </a:lnR>
                    <a:lnT>
                      <a:noFill/>
                    </a:lnT>
                    <a:lnB>
                      <a:noFill/>
                    </a:lnB>
                  </a:tcPr>
                </a:tc>
                <a:tc>
                  <a:txBody>
                    <a:bodyPr/>
                    <a:lstStyle/>
                    <a:p>
                      <a:pPr marL="0" marR="0">
                        <a:lnSpc>
                          <a:spcPct val="107000"/>
                        </a:lnSpc>
                        <a:spcBef>
                          <a:spcPts val="600"/>
                        </a:spcBef>
                        <a:spcAft>
                          <a:spcPts val="60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This is a non-credit course and assessments will be used to verify student’s readiness to progress to Phase II of this program based on demonstrated skills, test scores and participation in class activities.</a:t>
                      </a:r>
                    </a:p>
                  </a:txBody>
                  <a:tcPr marL="51753" marR="5175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544363">
                <a:tc>
                  <a:txBody>
                    <a:bodyPr/>
                    <a:lstStyle/>
                    <a:p>
                      <a:pPr marL="0" marR="0">
                        <a:lnSpc>
                          <a:spcPct val="107000"/>
                        </a:lnSpc>
                        <a:spcBef>
                          <a:spcPts val="0"/>
                        </a:spcBef>
                        <a:spcAft>
                          <a:spcPts val="600"/>
                        </a:spcAft>
                      </a:pPr>
                      <a:r>
                        <a:rPr lang="en-US" sz="1600" b="1" dirty="0">
                          <a:effectLst/>
                          <a:latin typeface="Calibri" panose="020F0502020204030204" pitchFamily="34" charset="0"/>
                          <a:ea typeface="Calibri" panose="020F0502020204030204" pitchFamily="34" charset="0"/>
                          <a:cs typeface="Times New Roman" panose="02020603050405020304" pitchFamily="18" charset="0"/>
                        </a:rPr>
                        <a:t>Grading Requirements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753" marR="51753" marT="0" marB="0" anchor="ctr">
                    <a:lnL>
                      <a:noFill/>
                    </a:lnL>
                    <a:lnR>
                      <a:noFill/>
                    </a:lnR>
                    <a:lnT>
                      <a:noFill/>
                    </a:lnT>
                    <a:lnB>
                      <a:noFill/>
                    </a:lnB>
                  </a:tcPr>
                </a:tc>
                <a:tc>
                  <a:txBody>
                    <a:bodyPr/>
                    <a:lstStyle/>
                    <a:p>
                      <a:pPr marL="0" marR="0">
                        <a:lnSpc>
                          <a:spcPct val="107000"/>
                        </a:lnSpc>
                        <a:spcBef>
                          <a:spcPts val="600"/>
                        </a:spcBef>
                        <a:spcAft>
                          <a:spcPts val="60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This is a pass/fail course based upon successful completion of course assessments and attaining the Career Readiness Certificate.</a:t>
                      </a:r>
                    </a:p>
                  </a:txBody>
                  <a:tcPr marL="51753" marR="5175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544363">
                <a:tc>
                  <a:txBody>
                    <a:bodyPr/>
                    <a:lstStyle/>
                    <a:p>
                      <a:pPr marL="0" marR="0">
                        <a:lnSpc>
                          <a:spcPct val="107000"/>
                        </a:lnSpc>
                        <a:spcBef>
                          <a:spcPts val="0"/>
                        </a:spcBef>
                        <a:spcAft>
                          <a:spcPts val="600"/>
                        </a:spcAft>
                      </a:pPr>
                      <a:r>
                        <a:rPr lang="en-US" sz="1600" b="1" dirty="0">
                          <a:effectLst/>
                          <a:latin typeface="Calibri" panose="020F0502020204030204" pitchFamily="34" charset="0"/>
                          <a:ea typeface="Calibri" panose="020F0502020204030204" pitchFamily="34" charset="0"/>
                          <a:cs typeface="Times New Roman" panose="02020603050405020304" pitchFamily="18" charset="0"/>
                        </a:rPr>
                        <a:t>Attendance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753" marR="51753" marT="0" marB="0" anchor="ctr">
                    <a:lnL>
                      <a:noFill/>
                    </a:lnL>
                    <a:lnR>
                      <a:noFill/>
                    </a:lnR>
                    <a:lnT>
                      <a:noFill/>
                    </a:lnT>
                    <a:lnB>
                      <a:noFill/>
                    </a:lnB>
                  </a:tcPr>
                </a:tc>
                <a:tc>
                  <a:txBody>
                    <a:bodyPr/>
                    <a:lstStyle/>
                    <a:p>
                      <a:pPr marL="0" marR="0">
                        <a:lnSpc>
                          <a:spcPct val="107000"/>
                        </a:lnSpc>
                        <a:spcBef>
                          <a:spcPts val="600"/>
                        </a:spcBef>
                        <a:spcAft>
                          <a:spcPts val="60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Students must attend, at minimum, 75% of class hours and actively participate in class activities in order to successfully complete the class and receive a certificate.</a:t>
                      </a:r>
                    </a:p>
                  </a:txBody>
                  <a:tcPr marL="51753" marR="5175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204254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HSE 3220</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889594343"/>
              </p:ext>
            </p:extLst>
          </p:nvPr>
        </p:nvGraphicFramePr>
        <p:xfrm>
          <a:off x="716280" y="1112521"/>
          <a:ext cx="10899458" cy="5276123"/>
        </p:xfrm>
        <a:graphic>
          <a:graphicData uri="http://schemas.openxmlformats.org/drawingml/2006/table">
            <a:tbl>
              <a:tblPr firstRow="1" firstCol="1" bandRow="1"/>
              <a:tblGrid>
                <a:gridCol w="1698604">
                  <a:extLst>
                    <a:ext uri="{9D8B030D-6E8A-4147-A177-3AD203B41FA5}">
                      <a16:colId xmlns:a16="http://schemas.microsoft.com/office/drawing/2014/main" val="20000"/>
                    </a:ext>
                  </a:extLst>
                </a:gridCol>
                <a:gridCol w="9200854">
                  <a:extLst>
                    <a:ext uri="{9D8B030D-6E8A-4147-A177-3AD203B41FA5}">
                      <a16:colId xmlns:a16="http://schemas.microsoft.com/office/drawing/2014/main" val="20001"/>
                    </a:ext>
                  </a:extLst>
                </a:gridCol>
              </a:tblGrid>
              <a:tr h="417524">
                <a:tc>
                  <a:txBody>
                    <a:bodyPr/>
                    <a:lstStyle/>
                    <a:p>
                      <a:pPr marL="0" marR="0">
                        <a:lnSpc>
                          <a:spcPct val="107000"/>
                        </a:lnSpc>
                        <a:spcBef>
                          <a:spcPts val="0"/>
                        </a:spcBef>
                        <a:spcAft>
                          <a:spcPts val="600"/>
                        </a:spcAft>
                      </a:pPr>
                      <a:r>
                        <a:rPr lang="en-US" sz="1600" b="1" dirty="0">
                          <a:effectLst/>
                          <a:latin typeface="Calibri" panose="020F0502020204030204" pitchFamily="34" charset="0"/>
                          <a:ea typeface="Calibri" panose="020F0502020204030204" pitchFamily="34" charset="0"/>
                          <a:cs typeface="Times New Roman" panose="02020603050405020304" pitchFamily="18" charset="0"/>
                        </a:rPr>
                        <a:t>Title (Local)</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8475" marR="58475" marT="0" marB="0" anchor="ctr">
                    <a:lnL>
                      <a:noFill/>
                    </a:lnL>
                    <a:lnR>
                      <a:noFill/>
                    </a:lnR>
                    <a:lnT>
                      <a:noFill/>
                    </a:lnT>
                    <a:lnB>
                      <a:noFill/>
                    </a:lnB>
                  </a:tcPr>
                </a:tc>
                <a:tc>
                  <a:txBody>
                    <a:bodyPr/>
                    <a:lstStyle/>
                    <a:p>
                      <a:pPr marL="0" marR="0">
                        <a:lnSpc>
                          <a:spcPct val="107000"/>
                        </a:lnSpc>
                        <a:spcBef>
                          <a:spcPts val="600"/>
                        </a:spcBef>
                        <a:spcAft>
                          <a:spcPts val="60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Income Maintenance Caseworker - NCFAST</a:t>
                      </a:r>
                    </a:p>
                  </a:txBody>
                  <a:tcPr marL="58475" marR="5847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404834">
                <a:tc>
                  <a:txBody>
                    <a:bodyPr/>
                    <a:lstStyle/>
                    <a:p>
                      <a:pPr marL="0" marR="0">
                        <a:lnSpc>
                          <a:spcPct val="107000"/>
                        </a:lnSpc>
                        <a:spcBef>
                          <a:spcPts val="0"/>
                        </a:spcBef>
                        <a:spcAft>
                          <a:spcPts val="600"/>
                        </a:spcAft>
                      </a:pPr>
                      <a:r>
                        <a:rPr lang="en-US" sz="1600" b="1" dirty="0">
                          <a:effectLst/>
                          <a:latin typeface="Calibri" panose="020F0502020204030204" pitchFamily="34" charset="0"/>
                          <a:ea typeface="Calibri" panose="020F0502020204030204" pitchFamily="34" charset="0"/>
                          <a:cs typeface="Times New Roman" panose="02020603050405020304" pitchFamily="18" charset="0"/>
                        </a:rPr>
                        <a:t>Length</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8475" marR="58475" marT="0" marB="0" anchor="ctr">
                    <a:lnL>
                      <a:noFill/>
                    </a:lnL>
                    <a:lnR>
                      <a:noFill/>
                    </a:lnR>
                    <a:lnT>
                      <a:noFill/>
                    </a:lnT>
                    <a:lnB>
                      <a:noFill/>
                    </a:lnB>
                  </a:tcPr>
                </a:tc>
                <a:tc>
                  <a:txBody>
                    <a:bodyPr/>
                    <a:lstStyle/>
                    <a:p>
                      <a:pPr marL="0" marR="0">
                        <a:lnSpc>
                          <a:spcPct val="107000"/>
                        </a:lnSpc>
                        <a:spcBef>
                          <a:spcPts val="600"/>
                        </a:spcBef>
                        <a:spcAft>
                          <a:spcPts val="60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48</a:t>
                      </a:r>
                    </a:p>
                  </a:txBody>
                  <a:tcPr marL="58475" marR="5847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012914">
                <a:tc>
                  <a:txBody>
                    <a:bodyPr/>
                    <a:lstStyle/>
                    <a:p>
                      <a:pPr marL="0" marR="0">
                        <a:lnSpc>
                          <a:spcPct val="107000"/>
                        </a:lnSpc>
                        <a:spcBef>
                          <a:spcPts val="0"/>
                        </a:spcBef>
                        <a:spcAft>
                          <a:spcPts val="600"/>
                        </a:spcAft>
                      </a:pPr>
                      <a:r>
                        <a:rPr lang="en-US" sz="1600" b="1" dirty="0">
                          <a:effectLst/>
                          <a:latin typeface="Calibri" panose="020F0502020204030204" pitchFamily="34" charset="0"/>
                          <a:ea typeface="Calibri" panose="020F0502020204030204" pitchFamily="34" charset="0"/>
                          <a:cs typeface="Times New Roman" panose="02020603050405020304" pitchFamily="18" charset="0"/>
                        </a:rPr>
                        <a:t>Description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8475" marR="58475" marT="0" marB="0" anchor="ctr">
                    <a:lnL>
                      <a:noFill/>
                    </a:lnL>
                    <a:lnR>
                      <a:noFill/>
                    </a:lnR>
                    <a:lnT>
                      <a:noFill/>
                    </a:lnT>
                    <a:lnB>
                      <a:noFill/>
                    </a:lnB>
                  </a:tcPr>
                </a:tc>
                <a:tc>
                  <a:txBody>
                    <a:bodyPr/>
                    <a:lstStyle/>
                    <a:p>
                      <a:pPr marL="0" marR="0">
                        <a:lnSpc>
                          <a:spcPct val="107000"/>
                        </a:lnSpc>
                        <a:spcBef>
                          <a:spcPts val="600"/>
                        </a:spcBef>
                        <a:spcAft>
                          <a:spcPts val="60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This course is designed to cover a variety of skills associated with the Income Maintenance Caseworker role to determine service eligibility. Specific focus will include proficiency in the utilization of the NCFAST application. Other topics will include skills in communication, interviewing, time management, data gathering/compiling, and data analysis.</a:t>
                      </a:r>
                    </a:p>
                  </a:txBody>
                  <a:tcPr marL="58475" marR="5847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846552">
                <a:tc>
                  <a:txBody>
                    <a:bodyPr/>
                    <a:lstStyle/>
                    <a:p>
                      <a:pPr marL="0" marR="0">
                        <a:lnSpc>
                          <a:spcPct val="107000"/>
                        </a:lnSpc>
                        <a:spcBef>
                          <a:spcPts val="0"/>
                        </a:spcBef>
                        <a:spcAft>
                          <a:spcPts val="600"/>
                        </a:spcAft>
                      </a:pPr>
                      <a:r>
                        <a:rPr lang="en-US" sz="1600" b="1" dirty="0">
                          <a:effectLst/>
                          <a:latin typeface="Calibri" panose="020F0502020204030204" pitchFamily="34" charset="0"/>
                          <a:ea typeface="Calibri" panose="020F0502020204030204" pitchFamily="34" charset="0"/>
                          <a:cs typeface="Times New Roman" panose="02020603050405020304" pitchFamily="18" charset="0"/>
                        </a:rPr>
                        <a:t>Learning Objectives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8475" marR="58475" marT="0" marB="0" anchor="ctr">
                    <a:lnL>
                      <a:noFill/>
                    </a:lnL>
                    <a:lnR>
                      <a:noFill/>
                    </a:lnR>
                    <a:lnT>
                      <a:noFill/>
                    </a:lnT>
                    <a:lnB>
                      <a:noFill/>
                    </a:lnB>
                  </a:tcPr>
                </a:tc>
                <a:tc>
                  <a:txBody>
                    <a:bodyPr/>
                    <a:lstStyle/>
                    <a:p>
                      <a:pPr marL="0" marR="0">
                        <a:lnSpc>
                          <a:spcPct val="107000"/>
                        </a:lnSpc>
                        <a:spcBef>
                          <a:spcPts val="600"/>
                        </a:spcBef>
                        <a:spcAft>
                          <a:spcPts val="60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Upon completion of this course, the student will demonstrate an understanding/proficiency in the following:</a:t>
                      </a:r>
                    </a:p>
                    <a:p>
                      <a:pPr marL="342900" marR="0" lvl="0" indent="-342900">
                        <a:lnSpc>
                          <a:spcPct val="107000"/>
                        </a:lnSpc>
                        <a:spcBef>
                          <a:spcPts val="0"/>
                        </a:spcBef>
                        <a:spcAft>
                          <a:spcPts val="0"/>
                        </a:spcAft>
                        <a:buFont typeface="Symbol" panose="05050102010706020507" pitchFamily="18" charset="2"/>
                        <a:buChar char=""/>
                      </a:pPr>
                      <a:r>
                        <a:rPr lang="en-US" sz="1600" dirty="0">
                          <a:effectLst/>
                          <a:latin typeface="Calibri" panose="020F0502020204030204" pitchFamily="34" charset="0"/>
                          <a:ea typeface="Calibri" panose="020F0502020204030204" pitchFamily="34" charset="0"/>
                          <a:cs typeface="Times New Roman" panose="02020603050405020304" pitchFamily="18" charset="0"/>
                        </a:rPr>
                        <a:t>FNS Applications</a:t>
                      </a:r>
                    </a:p>
                    <a:p>
                      <a:pPr marL="342900" marR="0" lvl="0" indent="-342900">
                        <a:lnSpc>
                          <a:spcPct val="107000"/>
                        </a:lnSpc>
                        <a:spcBef>
                          <a:spcPts val="0"/>
                        </a:spcBef>
                        <a:spcAft>
                          <a:spcPts val="0"/>
                        </a:spcAft>
                        <a:buFont typeface="Symbol" panose="05050102010706020507" pitchFamily="18" charset="2"/>
                        <a:buChar char=""/>
                      </a:pPr>
                      <a:r>
                        <a:rPr lang="en-US" sz="1600" dirty="0">
                          <a:effectLst/>
                          <a:latin typeface="Calibri" panose="020F0502020204030204" pitchFamily="34" charset="0"/>
                          <a:ea typeface="Calibri" panose="020F0502020204030204" pitchFamily="34" charset="0"/>
                          <a:cs typeface="Times New Roman" panose="02020603050405020304" pitchFamily="18" charset="0"/>
                        </a:rPr>
                        <a:t>FNS Changes</a:t>
                      </a:r>
                    </a:p>
                    <a:p>
                      <a:pPr marL="342900" marR="0" lvl="0" indent="-342900">
                        <a:lnSpc>
                          <a:spcPct val="107000"/>
                        </a:lnSpc>
                        <a:spcBef>
                          <a:spcPts val="0"/>
                        </a:spcBef>
                        <a:spcAft>
                          <a:spcPts val="0"/>
                        </a:spcAft>
                        <a:buFont typeface="Symbol" panose="05050102010706020507" pitchFamily="18" charset="2"/>
                        <a:buChar char=""/>
                      </a:pPr>
                      <a:r>
                        <a:rPr lang="en-US" sz="1600" dirty="0">
                          <a:effectLst/>
                          <a:latin typeface="Calibri" panose="020F0502020204030204" pitchFamily="34" charset="0"/>
                          <a:ea typeface="Calibri" panose="020F0502020204030204" pitchFamily="34" charset="0"/>
                          <a:cs typeface="Times New Roman" panose="02020603050405020304" pitchFamily="18" charset="0"/>
                        </a:rPr>
                        <a:t>FNS Reviews</a:t>
                      </a:r>
                    </a:p>
                    <a:p>
                      <a:pPr marL="342900" marR="0" lvl="0" indent="-342900">
                        <a:lnSpc>
                          <a:spcPct val="107000"/>
                        </a:lnSpc>
                        <a:spcBef>
                          <a:spcPts val="0"/>
                        </a:spcBef>
                        <a:spcAft>
                          <a:spcPts val="0"/>
                        </a:spcAft>
                        <a:buFont typeface="Symbol" panose="05050102010706020507" pitchFamily="18" charset="2"/>
                        <a:buChar char=""/>
                      </a:pPr>
                      <a:r>
                        <a:rPr lang="en-US" sz="1600" dirty="0">
                          <a:effectLst/>
                          <a:latin typeface="Calibri" panose="020F0502020204030204" pitchFamily="34" charset="0"/>
                          <a:ea typeface="Calibri" panose="020F0502020204030204" pitchFamily="34" charset="0"/>
                          <a:cs typeface="Times New Roman" panose="02020603050405020304" pitchFamily="18" charset="0"/>
                        </a:rPr>
                        <a:t>MAGI Applications</a:t>
                      </a:r>
                    </a:p>
                    <a:p>
                      <a:pPr marL="342900" marR="0" lvl="0" indent="-342900">
                        <a:lnSpc>
                          <a:spcPct val="107000"/>
                        </a:lnSpc>
                        <a:spcBef>
                          <a:spcPts val="0"/>
                        </a:spcBef>
                        <a:spcAft>
                          <a:spcPts val="0"/>
                        </a:spcAft>
                        <a:buFont typeface="Symbol" panose="05050102010706020507" pitchFamily="18" charset="2"/>
                        <a:buChar char=""/>
                      </a:pPr>
                      <a:r>
                        <a:rPr lang="en-US" sz="1600" dirty="0">
                          <a:effectLst/>
                          <a:latin typeface="Calibri" panose="020F0502020204030204" pitchFamily="34" charset="0"/>
                          <a:ea typeface="Calibri" panose="020F0502020204030204" pitchFamily="34" charset="0"/>
                          <a:cs typeface="Times New Roman" panose="02020603050405020304" pitchFamily="18" charset="0"/>
                        </a:rPr>
                        <a:t>MAGI Changes</a:t>
                      </a:r>
                    </a:p>
                    <a:p>
                      <a:pPr marL="342900" marR="0" lvl="0" indent="-342900">
                        <a:lnSpc>
                          <a:spcPct val="107000"/>
                        </a:lnSpc>
                        <a:spcBef>
                          <a:spcPts val="0"/>
                        </a:spcBef>
                        <a:spcAft>
                          <a:spcPts val="0"/>
                        </a:spcAft>
                        <a:buFont typeface="Symbol" panose="05050102010706020507" pitchFamily="18" charset="2"/>
                        <a:buChar char=""/>
                      </a:pPr>
                      <a:r>
                        <a:rPr lang="en-US" sz="1600" dirty="0">
                          <a:effectLst/>
                          <a:latin typeface="Calibri" panose="020F0502020204030204" pitchFamily="34" charset="0"/>
                          <a:ea typeface="Calibri" panose="020F0502020204030204" pitchFamily="34" charset="0"/>
                          <a:cs typeface="Times New Roman" panose="02020603050405020304" pitchFamily="18" charset="0"/>
                        </a:rPr>
                        <a:t>MAGI Reviews</a:t>
                      </a:r>
                    </a:p>
                  </a:txBody>
                  <a:tcPr marL="58475" marR="5847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506457">
                <a:tc>
                  <a:txBody>
                    <a:bodyPr/>
                    <a:lstStyle/>
                    <a:p>
                      <a:pPr marL="0" marR="0">
                        <a:lnSpc>
                          <a:spcPct val="107000"/>
                        </a:lnSpc>
                        <a:spcBef>
                          <a:spcPts val="0"/>
                        </a:spcBef>
                        <a:spcAft>
                          <a:spcPts val="600"/>
                        </a:spcAft>
                      </a:pPr>
                      <a:r>
                        <a:rPr lang="en-US" sz="1600" b="1" dirty="0">
                          <a:effectLst/>
                          <a:latin typeface="Calibri" panose="020F0502020204030204" pitchFamily="34" charset="0"/>
                          <a:ea typeface="Calibri" panose="020F0502020204030204" pitchFamily="34" charset="0"/>
                          <a:cs typeface="Times New Roman" panose="02020603050405020304" pitchFamily="18" charset="0"/>
                        </a:rPr>
                        <a:t>Evaluation Methodology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8475" marR="58475" marT="0" marB="0" anchor="ctr">
                    <a:lnL>
                      <a:noFill/>
                    </a:lnL>
                    <a:lnR>
                      <a:noFill/>
                    </a:lnR>
                    <a:lnT>
                      <a:noFill/>
                    </a:lnT>
                    <a:lnB>
                      <a:noFill/>
                    </a:lnB>
                  </a:tcPr>
                </a:tc>
                <a:tc>
                  <a:txBody>
                    <a:bodyPr/>
                    <a:lstStyle/>
                    <a:p>
                      <a:pPr marL="0" marR="0">
                        <a:lnSpc>
                          <a:spcPct val="107000"/>
                        </a:lnSpc>
                        <a:spcBef>
                          <a:spcPts val="600"/>
                        </a:spcBef>
                        <a:spcAft>
                          <a:spcPts val="60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This is a non-credit course and assessments will be used to verify student’s readiness to demonstrate competency based on demonstrated skills, test scores and participation in class activities.</a:t>
                      </a:r>
                    </a:p>
                  </a:txBody>
                  <a:tcPr marL="58475" marR="5847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506457">
                <a:tc>
                  <a:txBody>
                    <a:bodyPr/>
                    <a:lstStyle/>
                    <a:p>
                      <a:pPr marL="0" marR="0">
                        <a:lnSpc>
                          <a:spcPct val="107000"/>
                        </a:lnSpc>
                        <a:spcBef>
                          <a:spcPts val="0"/>
                        </a:spcBef>
                        <a:spcAft>
                          <a:spcPts val="600"/>
                        </a:spcAft>
                      </a:pPr>
                      <a:r>
                        <a:rPr lang="en-US" sz="1600" b="1" dirty="0">
                          <a:effectLst/>
                          <a:latin typeface="Calibri" panose="020F0502020204030204" pitchFamily="34" charset="0"/>
                          <a:ea typeface="Calibri" panose="020F0502020204030204" pitchFamily="34" charset="0"/>
                          <a:cs typeface="Times New Roman" panose="02020603050405020304" pitchFamily="18" charset="0"/>
                        </a:rPr>
                        <a:t>Grading Requirements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8475" marR="58475" marT="0" marB="0" anchor="ctr">
                    <a:lnL>
                      <a:noFill/>
                    </a:lnL>
                    <a:lnR>
                      <a:noFill/>
                    </a:lnR>
                    <a:lnT>
                      <a:noFill/>
                    </a:lnT>
                    <a:lnB>
                      <a:noFill/>
                    </a:lnB>
                  </a:tcPr>
                </a:tc>
                <a:tc>
                  <a:txBody>
                    <a:bodyPr/>
                    <a:lstStyle/>
                    <a:p>
                      <a:pPr marL="0" marR="0">
                        <a:lnSpc>
                          <a:spcPct val="107000"/>
                        </a:lnSpc>
                        <a:spcBef>
                          <a:spcPts val="600"/>
                        </a:spcBef>
                        <a:spcAft>
                          <a:spcPts val="60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This is a pass/fail course based upon successful completion of course assessments.</a:t>
                      </a:r>
                      <a:r>
                        <a:rPr lang="en-US" sz="1600" baseline="0" dirty="0">
                          <a:effectLst/>
                          <a:latin typeface="Calibri" panose="020F0502020204030204" pitchFamily="34"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8475" marR="5847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402437">
                <a:tc>
                  <a:txBody>
                    <a:bodyPr/>
                    <a:lstStyle/>
                    <a:p>
                      <a:pPr marL="0" marR="0">
                        <a:lnSpc>
                          <a:spcPct val="107000"/>
                        </a:lnSpc>
                        <a:spcBef>
                          <a:spcPts val="0"/>
                        </a:spcBef>
                        <a:spcAft>
                          <a:spcPts val="600"/>
                        </a:spcAft>
                      </a:pPr>
                      <a:r>
                        <a:rPr lang="en-US" sz="1600" b="1" dirty="0">
                          <a:effectLst/>
                          <a:latin typeface="Calibri" panose="020F0502020204030204" pitchFamily="34" charset="0"/>
                          <a:ea typeface="Calibri" panose="020F0502020204030204" pitchFamily="34" charset="0"/>
                          <a:cs typeface="Times New Roman" panose="02020603050405020304" pitchFamily="18" charset="0"/>
                        </a:rPr>
                        <a:t>Attendance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8475" marR="58475" marT="0" marB="0" anchor="ctr">
                    <a:lnL>
                      <a:noFill/>
                    </a:lnL>
                    <a:lnR>
                      <a:noFill/>
                    </a:lnR>
                    <a:lnT>
                      <a:noFill/>
                    </a:lnT>
                    <a:lnB>
                      <a:noFill/>
                    </a:lnB>
                  </a:tcPr>
                </a:tc>
                <a:tc>
                  <a:txBody>
                    <a:bodyPr/>
                    <a:lstStyle/>
                    <a:p>
                      <a:pPr marL="0" marR="0">
                        <a:lnSpc>
                          <a:spcPct val="107000"/>
                        </a:lnSpc>
                        <a:spcBef>
                          <a:spcPts val="600"/>
                        </a:spcBef>
                        <a:spcAft>
                          <a:spcPts val="60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Students must attend, at minimum, 75% of class hours and actively participate in class activities in order to successfully complete the class and receive a certificate.</a:t>
                      </a:r>
                    </a:p>
                  </a:txBody>
                  <a:tcPr marL="58475" marR="5847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4020497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28F93D-0057-427D-A026-7F2B5D6A6D31}"/>
              </a:ext>
            </a:extLst>
          </p:cNvPr>
          <p:cNvSpPr>
            <a:spLocks noGrp="1"/>
          </p:cNvSpPr>
          <p:nvPr>
            <p:ph type="title"/>
          </p:nvPr>
        </p:nvSpPr>
        <p:spPr/>
        <p:txBody>
          <a:bodyPr>
            <a:normAutofit fontScale="90000"/>
          </a:bodyPr>
          <a:lstStyle/>
          <a:p>
            <a:r>
              <a:rPr lang="en-US" b="1" dirty="0">
                <a:latin typeface="Tahoma" panose="020B0604030504040204" pitchFamily="34" charset="0"/>
                <a:ea typeface="Tahoma" panose="020B0604030504040204" pitchFamily="34" charset="0"/>
                <a:cs typeface="Tahoma" panose="020B0604030504040204" pitchFamily="34" charset="0"/>
              </a:rPr>
              <a:t>Course Content</a:t>
            </a:r>
            <a:br>
              <a:rPr lang="en-US" b="1" dirty="0">
                <a:latin typeface="Tahoma" panose="020B0604030504040204" pitchFamily="34" charset="0"/>
                <a:ea typeface="Tahoma" panose="020B0604030504040204" pitchFamily="34" charset="0"/>
                <a:cs typeface="Tahoma" panose="020B0604030504040204" pitchFamily="34" charset="0"/>
              </a:rPr>
            </a:br>
            <a:r>
              <a:rPr lang="en-US" sz="3100" b="1" dirty="0">
                <a:latin typeface="Tahoma" panose="020B0604030504040204" pitchFamily="34" charset="0"/>
                <a:ea typeface="Tahoma" panose="020B0604030504040204" pitchFamily="34" charset="0"/>
                <a:cs typeface="Tahoma" panose="020B0604030504040204" pitchFamily="34" charset="0"/>
              </a:rPr>
              <a:t>Phase I</a:t>
            </a:r>
          </a:p>
        </p:txBody>
      </p:sp>
      <p:sp>
        <p:nvSpPr>
          <p:cNvPr id="54" name="Rectangle 53">
            <a:extLst>
              <a:ext uri="{FF2B5EF4-FFF2-40B4-BE49-F238E27FC236}">
                <a16:creationId xmlns:a16="http://schemas.microsoft.com/office/drawing/2014/main" id="{40B96B86-0157-4EF5-95F8-F19A457E9CAB}"/>
              </a:ext>
            </a:extLst>
          </p:cNvPr>
          <p:cNvSpPr/>
          <p:nvPr/>
        </p:nvSpPr>
        <p:spPr>
          <a:xfrm>
            <a:off x="838201" y="1542197"/>
            <a:ext cx="5435990" cy="5168092"/>
          </a:xfrm>
          <a:prstGeom prst="rect">
            <a:avLst/>
          </a:prstGeom>
        </p:spPr>
        <p:txBody>
          <a:bodyPr wrap="square">
            <a:noAutofit/>
          </a:bodyPr>
          <a:lstStyle/>
          <a:p>
            <a:r>
              <a:rPr lang="en-US" sz="2400" b="1" dirty="0">
                <a:solidFill>
                  <a:srgbClr val="000000"/>
                </a:solidFill>
                <a:latin typeface="Calibri" panose="020F0502020204030204" pitchFamily="34" charset="0"/>
              </a:rPr>
              <a:t>HRD </a:t>
            </a:r>
          </a:p>
          <a:p>
            <a:pPr marL="285750" indent="-285750">
              <a:buFont typeface="Arial" panose="020B0604020202020204" pitchFamily="34" charset="0"/>
              <a:buChar char="•"/>
            </a:pPr>
            <a:r>
              <a:rPr lang="en-US" sz="2400" b="1" dirty="0">
                <a:solidFill>
                  <a:srgbClr val="000000"/>
                </a:solidFill>
                <a:latin typeface="Calibri" panose="020F0502020204030204" pitchFamily="34" charset="0"/>
              </a:rPr>
              <a:t>Applied Mathematics</a:t>
            </a:r>
          </a:p>
          <a:p>
            <a:pPr marL="285750" indent="-285750">
              <a:buFont typeface="Arial" panose="020B0604020202020204" pitchFamily="34" charset="0"/>
              <a:buChar char="•"/>
            </a:pPr>
            <a:r>
              <a:rPr lang="en-US" sz="2400" b="1" dirty="0">
                <a:solidFill>
                  <a:srgbClr val="000000"/>
                </a:solidFill>
                <a:latin typeface="Calibri" panose="020F0502020204030204" pitchFamily="34" charset="0"/>
              </a:rPr>
              <a:t>Locating Information</a:t>
            </a:r>
          </a:p>
          <a:p>
            <a:pPr marL="285750" indent="-285750">
              <a:buFont typeface="Arial" panose="020B0604020202020204" pitchFamily="34" charset="0"/>
              <a:buChar char="•"/>
            </a:pPr>
            <a:r>
              <a:rPr lang="en-US" sz="2400" b="1" dirty="0">
                <a:solidFill>
                  <a:srgbClr val="000000"/>
                </a:solidFill>
                <a:latin typeface="Calibri" panose="020F0502020204030204" pitchFamily="34" charset="0"/>
              </a:rPr>
              <a:t>Reading for Information </a:t>
            </a:r>
          </a:p>
          <a:p>
            <a:pPr marL="285750" indent="-285750">
              <a:buFont typeface="Arial" panose="020B0604020202020204" pitchFamily="34" charset="0"/>
              <a:buChar char="•"/>
            </a:pPr>
            <a:r>
              <a:rPr lang="en-US" sz="2400" b="1" dirty="0">
                <a:solidFill>
                  <a:srgbClr val="000000"/>
                </a:solidFill>
                <a:latin typeface="Calibri" panose="020F0502020204030204" pitchFamily="34" charset="0"/>
              </a:rPr>
              <a:t>Technology Awareness</a:t>
            </a:r>
          </a:p>
          <a:p>
            <a:pPr marL="285750" indent="-285750">
              <a:buFont typeface="Arial" panose="020B0604020202020204" pitchFamily="34" charset="0"/>
              <a:buChar char="•"/>
            </a:pPr>
            <a:r>
              <a:rPr lang="en-US" sz="2400" b="1" dirty="0">
                <a:solidFill>
                  <a:srgbClr val="000000"/>
                </a:solidFill>
                <a:latin typeface="Calibri" panose="020F0502020204030204" pitchFamily="34" charset="0"/>
              </a:rPr>
              <a:t>Keyboarding</a:t>
            </a:r>
          </a:p>
          <a:p>
            <a:pPr marL="285750" indent="-285750">
              <a:buFont typeface="Arial" panose="020B0604020202020204" pitchFamily="34" charset="0"/>
              <a:buChar char="•"/>
            </a:pPr>
            <a:r>
              <a:rPr lang="en-US" sz="2400" b="1" dirty="0">
                <a:solidFill>
                  <a:srgbClr val="000000"/>
                </a:solidFill>
                <a:latin typeface="Calibri" panose="020F0502020204030204" pitchFamily="34" charset="0"/>
              </a:rPr>
              <a:t>Customer Service</a:t>
            </a:r>
          </a:p>
          <a:p>
            <a:pPr marL="285750" indent="-285750">
              <a:buFont typeface="Arial" panose="020B0604020202020204" pitchFamily="34" charset="0"/>
              <a:buChar char="•"/>
            </a:pPr>
            <a:r>
              <a:rPr lang="en-US" sz="2400" b="1" dirty="0">
                <a:solidFill>
                  <a:srgbClr val="000000"/>
                </a:solidFill>
                <a:latin typeface="Calibri" panose="020F0502020204030204" pitchFamily="34" charset="0"/>
              </a:rPr>
              <a:t>Applications/Resumes/Job Interviews</a:t>
            </a:r>
          </a:p>
          <a:p>
            <a:pPr marL="285750" indent="-285750">
              <a:buFont typeface="Arial" panose="020B0604020202020204" pitchFamily="34" charset="0"/>
              <a:buChar char="•"/>
            </a:pPr>
            <a:r>
              <a:rPr lang="en-US" sz="2400" b="1" dirty="0">
                <a:solidFill>
                  <a:srgbClr val="000000"/>
                </a:solidFill>
                <a:latin typeface="Calibri" panose="020F0502020204030204" pitchFamily="34" charset="0"/>
              </a:rPr>
              <a:t>Workplace Success</a:t>
            </a:r>
          </a:p>
          <a:p>
            <a:pPr marL="285750" indent="-285750">
              <a:buFont typeface="Arial" panose="020B0604020202020204" pitchFamily="34" charset="0"/>
              <a:buChar char="•"/>
            </a:pPr>
            <a:endParaRPr lang="en-US" sz="2400" b="1" dirty="0">
              <a:solidFill>
                <a:srgbClr val="000000"/>
              </a:solidFill>
              <a:latin typeface="Calibri" panose="020F0502020204030204" pitchFamily="34" charset="0"/>
            </a:endParaRPr>
          </a:p>
          <a:p>
            <a:endParaRPr lang="en-US" b="1" dirty="0">
              <a:solidFill>
                <a:srgbClr val="000000"/>
              </a:solidFill>
              <a:latin typeface="Calibri" panose="020F0502020204030204" pitchFamily="34" charset="0"/>
            </a:endParaRPr>
          </a:p>
          <a:p>
            <a:endParaRPr lang="en-US" b="1" dirty="0">
              <a:solidFill>
                <a:srgbClr val="000000"/>
              </a:solidFill>
              <a:latin typeface="Calibri" panose="020F0502020204030204" pitchFamily="34" charset="0"/>
            </a:endParaRPr>
          </a:p>
          <a:p>
            <a:endParaRPr lang="en-US" dirty="0">
              <a:solidFill>
                <a:srgbClr val="000000"/>
              </a:solidFill>
              <a:latin typeface="Calibri" panose="020F0502020204030204" pitchFamily="34" charset="0"/>
            </a:endParaRPr>
          </a:p>
        </p:txBody>
      </p:sp>
      <p:sp>
        <p:nvSpPr>
          <p:cNvPr id="55" name="TextBox 54">
            <a:extLst>
              <a:ext uri="{FF2B5EF4-FFF2-40B4-BE49-F238E27FC236}">
                <a16:creationId xmlns:a16="http://schemas.microsoft.com/office/drawing/2014/main" id="{4DD6FEF7-1696-425C-8ECD-B355EE516FB0}"/>
              </a:ext>
            </a:extLst>
          </p:cNvPr>
          <p:cNvSpPr txBox="1"/>
          <p:nvPr/>
        </p:nvSpPr>
        <p:spPr>
          <a:xfrm>
            <a:off x="6472763" y="1542197"/>
            <a:ext cx="5962393" cy="3803526"/>
          </a:xfrm>
          <a:prstGeom prst="rect">
            <a:avLst/>
          </a:prstGeom>
          <a:noFill/>
        </p:spPr>
        <p:txBody>
          <a:bodyPr wrap="square" rtlCol="0">
            <a:noAutofit/>
          </a:bodyPr>
          <a:lstStyle/>
          <a:p>
            <a:r>
              <a:rPr lang="en-US" sz="2400" b="1" dirty="0"/>
              <a:t>NC FAST</a:t>
            </a:r>
          </a:p>
          <a:p>
            <a:pPr marL="285750" indent="-285750">
              <a:buFont typeface="Arial" panose="020B0604020202020204" pitchFamily="34" charset="0"/>
              <a:buChar char="•"/>
            </a:pPr>
            <a:r>
              <a:rPr lang="en-US" sz="2400" b="1" dirty="0"/>
              <a:t>NC FAST &amp; DSS History</a:t>
            </a:r>
          </a:p>
          <a:p>
            <a:pPr marL="285750" indent="-285750">
              <a:buFont typeface="Arial" panose="020B0604020202020204" pitchFamily="34" charset="0"/>
              <a:buChar char="•"/>
            </a:pPr>
            <a:r>
              <a:rPr lang="en-US" sz="2400" b="1" dirty="0"/>
              <a:t>Terminology</a:t>
            </a:r>
          </a:p>
          <a:p>
            <a:pPr marL="285750" indent="-285750">
              <a:buFont typeface="Arial" panose="020B0604020202020204" pitchFamily="34" charset="0"/>
              <a:buChar char="•"/>
            </a:pPr>
            <a:r>
              <a:rPr lang="en-US" sz="2400" b="1" dirty="0"/>
              <a:t>NC FAST Navigation</a:t>
            </a:r>
          </a:p>
          <a:p>
            <a:pPr marL="285750" indent="-285750">
              <a:buFont typeface="Arial" panose="020B0604020202020204" pitchFamily="34" charset="0"/>
              <a:buChar char="•"/>
            </a:pPr>
            <a:r>
              <a:rPr lang="en-US" sz="2400" b="1" dirty="0"/>
              <a:t>Application to Case </a:t>
            </a:r>
          </a:p>
          <a:p>
            <a:pPr marL="742950" lvl="1" indent="-285750">
              <a:buFont typeface="Arial" panose="020B0604020202020204" pitchFamily="34" charset="0"/>
              <a:buChar char="•"/>
            </a:pPr>
            <a:r>
              <a:rPr lang="en-US" sz="2400" b="1" dirty="0"/>
              <a:t>Searching and Registering Clients</a:t>
            </a:r>
          </a:p>
          <a:p>
            <a:pPr marL="742950" lvl="1" indent="-285750">
              <a:buFont typeface="Arial" panose="020B0604020202020204" pitchFamily="34" charset="0"/>
              <a:buChar char="•"/>
            </a:pPr>
            <a:r>
              <a:rPr lang="en-US" sz="2400" b="1" dirty="0"/>
              <a:t>Keying applications</a:t>
            </a:r>
          </a:p>
          <a:p>
            <a:pPr marL="742950" lvl="1" indent="-285750">
              <a:buFont typeface="Arial" panose="020B0604020202020204" pitchFamily="34" charset="0"/>
              <a:buChar char="•"/>
            </a:pPr>
            <a:r>
              <a:rPr lang="en-US" sz="2400" b="1" dirty="0"/>
              <a:t>Completing the Guided Interview</a:t>
            </a:r>
          </a:p>
          <a:p>
            <a:pPr marL="742950" lvl="1" indent="-285750">
              <a:buFont typeface="Arial" panose="020B0604020202020204" pitchFamily="34" charset="0"/>
              <a:buChar char="•"/>
            </a:pPr>
            <a:r>
              <a:rPr lang="en-US" sz="2400" b="1" dirty="0"/>
              <a:t>Interviewing Clients</a:t>
            </a:r>
          </a:p>
          <a:p>
            <a:pPr marL="742950" lvl="1" indent="-285750">
              <a:buFont typeface="Arial" panose="020B0604020202020204" pitchFamily="34" charset="0"/>
              <a:buChar char="•"/>
            </a:pPr>
            <a:r>
              <a:rPr lang="en-US" sz="2400" b="1" dirty="0"/>
              <a:t>Managing Evidence</a:t>
            </a:r>
          </a:p>
          <a:p>
            <a:pPr marL="285750" indent="-285750">
              <a:buFont typeface="Arial" panose="020B0604020202020204" pitchFamily="34" charset="0"/>
              <a:buChar char="•"/>
            </a:pPr>
            <a:r>
              <a:rPr lang="en-US" sz="2400" b="1" dirty="0"/>
              <a:t>Intake Documentation &amp; Eligibility</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29036055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8.0&quot;&gt;&lt;object type=&quot;1&quot; unique_id=&quot;10001&quot;&gt;&lt;object type=&quot;2&quot; unique_id=&quot;98833&quot;&gt;&lt;object type=&quot;3&quot; unique_id=&quot;98834&quot;&gt;&lt;property id=&quot;20148&quot; value=&quot;5&quot;/&gt;&lt;property id=&quot;20300&quot; value=&quot;Slide 1 - &amp;quot;For more information about this document, contact:   Programs and Student Services Division Workforce Continuing Ed&quot;/&gt;&lt;property id=&quot;20307&quot; value=&quot;305&quot;/&gt;&lt;/object&gt;&lt;object type=&quot;3&quot; unique_id=&quot;98835&quot;&gt;&lt;property id=&quot;20148&quot; value=&quot;5&quot;/&gt;&lt;property id=&quot;20300&quot; value=&quot;Slide 2 - &amp;quot;AGENDA&amp;quot;&quot;/&gt;&lt;property id=&quot;20307&quot; value=&quot;306&quot;/&gt;&lt;/object&gt;&lt;object type=&quot;3&quot; unique_id=&quot;98836&quot;&gt;&lt;property id=&quot;20148&quot; value=&quot;5&quot;/&gt;&lt;property id=&quot;20300&quot; value=&quot;Slide 3 - &amp;quot;Initial Collaborators / Resources&amp;quot;&quot;/&gt;&lt;property id=&quot;20307&quot; value=&quot;309&quot;/&gt;&lt;/object&gt;&lt;object type=&quot;3&quot; unique_id=&quot;98838&quot;&gt;&lt;property id=&quot;20148&quot; value=&quot;5&quot;/&gt;&lt;property id=&quot;20300&quot; value=&quot;Slide 4 - &amp;quot;Workforce Need&amp;quot;&quot;/&gt;&lt;property id=&quot;20307&quot; value=&quot;308&quot;/&gt;&lt;/object&gt;&lt;object type=&quot;3&quot; unique_id=&quot;98840&quot;&gt;&lt;property id=&quot;20148&quot; value=&quot;5&quot;/&gt;&lt;property id=&quot;20300&quot; value=&quot;Slide 5 - &amp;quot;Unifying Goal&amp;quot;&quot;/&gt;&lt;property id=&quot;20307&quot; value=&quot;316&quot;/&gt;&lt;/object&gt;&lt;object type=&quot;3&quot; unique_id=&quot;98841&quot;&gt;&lt;property id=&quot;20148&quot; value=&quot;5&quot;/&gt;&lt;property id=&quot;20300&quot; value=&quot;Slide 6 - &amp;quot;Curriculum Components&amp;quot;&quot;/&gt;&lt;property id=&quot;20307&quot; value=&quot;310&quot;/&gt;&lt;/object&gt;&lt;object type=&quot;3&quot; unique_id=&quot;98842&quot;&gt;&lt;property id=&quot;20148&quot; value=&quot;5&quot;/&gt;&lt;property id=&quot;20300&quot; value=&quot;Slide 7 - &amp;quot;HRD 4000&amp;quot;&quot;/&gt;&lt;property id=&quot;20307&quot; value=&quot;317&quot;/&gt;&lt;/object&gt;&lt;object type=&quot;3&quot; unique_id=&quot;98845&quot;&gt;&lt;property id=&quot;20148&quot; value=&quot;5&quot;/&gt;&lt;property id=&quot;20300&quot; value=&quot;Slide 8 - &amp;quot;HSE 3220&amp;quot;&quot;/&gt;&lt;property id=&quot;20307&quot; value=&quot;320&quot;/&gt;&lt;/object&gt;&lt;object type=&quot;3&quot; unique_id=&quot;98848&quot;&gt;&lt;property id=&quot;20148&quot; value=&quot;5&quot;/&gt;&lt;property id=&quot;20300&quot; value=&quot;Slide 13 - &amp;quot;Certification Opportunities&amp;quot;&quot;/&gt;&lt;property id=&quot;20307&quot; value=&quot;322&quot;/&gt;&lt;/object&gt;&lt;object type=&quot;3&quot; unique_id=&quot;98849&quot;&gt;&lt;property id=&quot;20148&quot; value=&quot;5&quot;/&gt;&lt;property id=&quot;20300&quot; value=&quot;Slide 14 - &amp;quot;Outcome&amp;quot;&quot;/&gt;&lt;property id=&quot;20307&quot; value=&quot;313&quot;/&gt;&lt;/object&gt;&lt;object type=&quot;3&quot; unique_id=&quot;98855&quot;&gt;&lt;property id=&quot;20148&quot; value=&quot;5&quot;/&gt;&lt;property id=&quot;20300&quot; value=&quot;Slide 21 - &amp;quot;Next Steps&amp;quot;&quot;/&gt;&lt;property id=&quot;20307&quot; value=&quot;312&quot;/&gt;&lt;/object&gt;&lt;object type=&quot;3&quot; unique_id=&quot;98932&quot;&gt;&lt;property id=&quot;20148&quot; value=&quot;5&quot;/&gt;&lt;property id=&quot;20300&quot; value=&quot;Slide 17&quot;/&gt;&lt;property id=&quot;20307&quot; value=&quot;328&quot;/&gt;&lt;/object&gt;&lt;object type=&quot;3&quot; unique_id=&quot;98934&quot;&gt;&lt;property id=&quot;20148&quot; value=&quot;5&quot;/&gt;&lt;property id=&quot;20300&quot; value=&quot;Slide 15&quot;/&gt;&lt;property id=&quot;20307&quot; value=&quot;330&quot;/&gt;&lt;/object&gt;&lt;object type=&quot;3&quot; unique_id=&quot;99161&quot;&gt;&lt;property id=&quot;20148&quot; value=&quot;5&quot;/&gt;&lt;property id=&quot;20300&quot; value=&quot;Slide 16 - &amp;quot;NC FAST Support Components &amp;quot;&quot;/&gt;&lt;property id=&quot;20307&quot; value=&quot;332&quot;/&gt;&lt;/object&gt;&lt;object type=&quot;3&quot; unique_id=&quot;99779&quot;&gt;&lt;property id=&quot;20148&quot; value=&quot;5&quot;/&gt;&lt;property id=&quot;20300&quot; value=&quot;Slide 22 - &amp;quot; Question and Answer Session&amp;quot;&quot;/&gt;&lt;property id=&quot;20307&quot; value=&quot;333&quot;/&gt;&lt;/object&gt;&lt;object type=&quot;3&quot; unique_id=&quot;100149&quot;&gt;&lt;property id=&quot;20148&quot; value=&quot;5&quot;/&gt;&lt;property id=&quot;20300&quot; value=&quot;Slide 20 - &amp;quot;Year One Stats&amp;quot;&quot;/&gt;&lt;property id=&quot;20307&quot; value=&quot;334&quot;/&gt;&lt;/object&gt;&lt;object type=&quot;3&quot; unique_id=&quot;100345&quot;&gt;&lt;property id=&quot;20148&quot; value=&quot;5&quot;/&gt;&lt;property id=&quot;20300&quot; value=&quot;Slide 19 - &amp;quot;The First Year…&amp;quot;&quot;/&gt;&lt;property id=&quot;20307&quot; value=&quot;335&quot;/&gt;&lt;/object&gt;&lt;object type=&quot;3&quot; unique_id=&quot;100461&quot;&gt;&lt;property id=&quot;20148&quot; value=&quot;5&quot;/&gt;&lt;property id=&quot;20300&quot; value=&quot;Slide 12 - &amp;quot;Course Requirements&amp;quot;&quot;/&gt;&lt;property id=&quot;20307&quot; value=&quot;336&quot;/&gt;&lt;/object&gt;&lt;object type=&quot;3&quot; unique_id=&quot;100746&quot;&gt;&lt;property id=&quot;20148&quot; value=&quot;5&quot;/&gt;&lt;property id=&quot;20300&quot; value=&quot;Slide 18 - &amp;quot;NC FAST Support Components &amp;quot;&quot;/&gt;&lt;property id=&quot;20307&quot; value=&quot;338&quot;/&gt;&lt;/object&gt;&lt;object type=&quot;3&quot; unique_id=&quot;100916&quot;&gt;&lt;property id=&quot;20148&quot; value=&quot;5&quot;/&gt;&lt;property id=&quot;20300&quot; value=&quot;Slide 9 - &amp;quot;Course Content Phase I&amp;quot;&quot;/&gt;&lt;property id=&quot;20307&quot; value=&quot;339&quot;/&gt;&lt;/object&gt;&lt;object type=&quot;3&quot; unique_id=&quot;100917&quot;&gt;&lt;property id=&quot;20148&quot; value=&quot;5&quot;/&gt;&lt;property id=&quot;20300&quot; value=&quot;Slide 10 - &amp;quot;Phase I Cont.&amp;quot;&quot;/&gt;&lt;property id=&quot;20307&quot; value=&quot;340&quot;/&gt;&lt;/object&gt;&lt;object type=&quot;3&quot; unique_id=&quot;100918&quot;&gt;&lt;property id=&quot;20148&quot; value=&quot;5&quot;/&gt;&lt;property id=&quot;20300&quot; value=&quot;Slide 11 - &amp;quot;Phase II&amp;quot;&quot;/&gt;&lt;property id=&quot;20307&quot; value=&quot;341&quot;/&gt;&lt;/object&gt;&lt;/object&gt;&lt;object type=&quot;8&quot; unique_id=&quot;98881&quot;&gt;&lt;/object&gt;&lt;/object&gt;&lt;/database&gt;"/>
  <p:tag name="SECTOMILLISECCONVERTED" val="1"/>
</p:tagLst>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25046</TotalTime>
  <Words>1183</Words>
  <Application>Microsoft Office PowerPoint</Application>
  <PresentationFormat>Widescreen</PresentationFormat>
  <Paragraphs>256</Paragraphs>
  <Slides>19</Slides>
  <Notes>3</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19</vt:i4>
      </vt:variant>
    </vt:vector>
  </HeadingPairs>
  <TitlesOfParts>
    <vt:vector size="27" baseType="lpstr">
      <vt:lpstr>Arial</vt:lpstr>
      <vt:lpstr>Calibri</vt:lpstr>
      <vt:lpstr>Calibri Light</vt:lpstr>
      <vt:lpstr>Symbol</vt:lpstr>
      <vt:lpstr>Tahoma</vt:lpstr>
      <vt:lpstr>Times New Roman</vt:lpstr>
      <vt:lpstr>1_Office Theme</vt:lpstr>
      <vt:lpstr>Office Theme</vt:lpstr>
      <vt:lpstr>For more information about this document, contact:   Programs and Student Services Division Workforce Continuing Education Unit continuingeducation@nccommunitycolleges.edu</vt:lpstr>
      <vt:lpstr>AGENDA</vt:lpstr>
      <vt:lpstr>Initial Collaborators / Resources</vt:lpstr>
      <vt:lpstr>Workforce Need</vt:lpstr>
      <vt:lpstr>Unifying Goal</vt:lpstr>
      <vt:lpstr>Curriculum Components</vt:lpstr>
      <vt:lpstr>HRD 4000</vt:lpstr>
      <vt:lpstr>HSE 3220</vt:lpstr>
      <vt:lpstr>Course Content Phase I</vt:lpstr>
      <vt:lpstr>Phase II</vt:lpstr>
      <vt:lpstr>Course Requirements</vt:lpstr>
      <vt:lpstr>Certification Opportunities</vt:lpstr>
      <vt:lpstr>Outcome</vt:lpstr>
      <vt:lpstr>PowerPoint Presentation</vt:lpstr>
      <vt:lpstr>NC FAST Support Components </vt:lpstr>
      <vt:lpstr>PowerPoint Presentation</vt:lpstr>
      <vt:lpstr>NC FAST Support Components </vt:lpstr>
      <vt:lpstr>The First Year…</vt:lpstr>
      <vt:lpstr>Next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 more information, contact:   Programs and Student Services Division Workforce Continuing Education Unit workforce-ce@nccommunitycolleges.edu</dc:title>
  <dc:creator>Barbara Boyce</dc:creator>
  <cp:lastModifiedBy>Carlous Caple</cp:lastModifiedBy>
  <cp:revision>292</cp:revision>
  <cp:lastPrinted>2015-09-22T22:54:40Z</cp:lastPrinted>
  <dcterms:created xsi:type="dcterms:W3CDTF">2015-09-05T13:52:13Z</dcterms:created>
  <dcterms:modified xsi:type="dcterms:W3CDTF">2019-01-24T22:04:03Z</dcterms:modified>
</cp:coreProperties>
</file>