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8" r:id="rId3"/>
    <p:sldId id="288" r:id="rId4"/>
    <p:sldId id="259" r:id="rId5"/>
    <p:sldId id="278" r:id="rId6"/>
    <p:sldId id="262" r:id="rId7"/>
    <p:sldId id="263" r:id="rId8"/>
    <p:sldId id="264" r:id="rId9"/>
    <p:sldId id="279" r:id="rId10"/>
    <p:sldId id="268" r:id="rId11"/>
    <p:sldId id="265" r:id="rId12"/>
    <p:sldId id="266" r:id="rId13"/>
    <p:sldId id="269" r:id="rId14"/>
    <p:sldId id="270" r:id="rId15"/>
    <p:sldId id="271" r:id="rId16"/>
    <p:sldId id="298" r:id="rId17"/>
    <p:sldId id="290" r:id="rId18"/>
    <p:sldId id="289" r:id="rId19"/>
    <p:sldId id="291" r:id="rId20"/>
    <p:sldId id="301" r:id="rId21"/>
    <p:sldId id="302" r:id="rId22"/>
    <p:sldId id="299" r:id="rId23"/>
    <p:sldId id="292" r:id="rId24"/>
    <p:sldId id="294" r:id="rId25"/>
    <p:sldId id="295" r:id="rId26"/>
    <p:sldId id="297" r:id="rId27"/>
    <p:sldId id="300" r:id="rId28"/>
    <p:sldId id="304" r:id="rId29"/>
    <p:sldId id="303" r:id="rId30"/>
    <p:sldId id="296" r:id="rId31"/>
    <p:sldId id="293" r:id="rId32"/>
    <p:sldId id="287"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0409" autoAdjust="0"/>
  </p:normalViewPr>
  <p:slideViewPr>
    <p:cSldViewPr>
      <p:cViewPr varScale="1">
        <p:scale>
          <a:sx n="71" d="100"/>
          <a:sy n="71" d="100"/>
        </p:scale>
        <p:origin x="384" y="72"/>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notesViewPr>
    <p:cSldViewPr>
      <p:cViewPr varScale="1">
        <p:scale>
          <a:sx n="86" d="100"/>
          <a:sy n="86" d="100"/>
        </p:scale>
        <p:origin x="-379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E62D9-4508-4103-9033-53932C16E433}"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D1AD1FB0-E227-4AA3-9DCE-E05C5B434A78}">
      <dgm:prSet phldrT="[Text]"/>
      <dgm:spPr/>
      <dgm:t>
        <a:bodyPr/>
        <a:lstStyle/>
        <a:p>
          <a:r>
            <a:rPr lang="en-US" dirty="0" smtClean="0"/>
            <a:t>1</a:t>
          </a:r>
          <a:endParaRPr lang="en-US" dirty="0"/>
        </a:p>
      </dgm:t>
    </dgm:pt>
    <dgm:pt modelId="{2B222D47-B150-433F-A184-D0798C145DAE}" type="parTrans" cxnId="{5A3F1D3A-3D26-49E1-BC12-67740EFEE604}">
      <dgm:prSet/>
      <dgm:spPr/>
      <dgm:t>
        <a:bodyPr/>
        <a:lstStyle/>
        <a:p>
          <a:endParaRPr lang="en-US"/>
        </a:p>
      </dgm:t>
    </dgm:pt>
    <dgm:pt modelId="{4AB025B0-EAEF-4980-A448-D65E1FDFBDA3}" type="sibTrans" cxnId="{5A3F1D3A-3D26-49E1-BC12-67740EFEE604}">
      <dgm:prSet/>
      <dgm:spPr/>
      <dgm:t>
        <a:bodyPr/>
        <a:lstStyle/>
        <a:p>
          <a:endParaRPr lang="en-US"/>
        </a:p>
      </dgm:t>
    </dgm:pt>
    <dgm:pt modelId="{8609148A-4841-4260-A280-A88B06E1B2C3}">
      <dgm:prSet phldrT="[Text]"/>
      <dgm:spPr/>
      <dgm:t>
        <a:bodyPr/>
        <a:lstStyle/>
        <a:p>
          <a:r>
            <a:rPr lang="en-US" dirty="0" smtClean="0"/>
            <a:t>Introduction to Working Smart program and how it was developed</a:t>
          </a:r>
          <a:endParaRPr lang="en-US" dirty="0"/>
        </a:p>
      </dgm:t>
    </dgm:pt>
    <dgm:pt modelId="{2924FB50-DB30-4F75-879D-389E9ED82BF9}" type="parTrans" cxnId="{36DF5441-9335-4A8D-AE95-0C0C9237150F}">
      <dgm:prSet/>
      <dgm:spPr/>
      <dgm:t>
        <a:bodyPr/>
        <a:lstStyle/>
        <a:p>
          <a:endParaRPr lang="en-US"/>
        </a:p>
      </dgm:t>
    </dgm:pt>
    <dgm:pt modelId="{3190949F-B169-48D7-B19C-47B4DF597EDC}" type="sibTrans" cxnId="{36DF5441-9335-4A8D-AE95-0C0C9237150F}">
      <dgm:prSet/>
      <dgm:spPr/>
      <dgm:t>
        <a:bodyPr/>
        <a:lstStyle/>
        <a:p>
          <a:endParaRPr lang="en-US"/>
        </a:p>
      </dgm:t>
    </dgm:pt>
    <dgm:pt modelId="{2AC9CC2D-F663-434E-96E0-7D83E40400F2}">
      <dgm:prSet/>
      <dgm:spPr/>
      <dgm:t>
        <a:bodyPr/>
        <a:lstStyle/>
        <a:p>
          <a:r>
            <a:rPr lang="en-US" dirty="0" smtClean="0"/>
            <a:t>2</a:t>
          </a:r>
        </a:p>
      </dgm:t>
    </dgm:pt>
    <dgm:pt modelId="{A032C456-52BB-446C-918A-82553DA987B4}" type="parTrans" cxnId="{03D4FB0A-C123-466E-BDEE-AB4AD964E274}">
      <dgm:prSet/>
      <dgm:spPr/>
      <dgm:t>
        <a:bodyPr/>
        <a:lstStyle/>
        <a:p>
          <a:endParaRPr lang="en-US"/>
        </a:p>
      </dgm:t>
    </dgm:pt>
    <dgm:pt modelId="{F41A48E0-6B58-493D-B887-39277B778EC6}" type="sibTrans" cxnId="{03D4FB0A-C123-466E-BDEE-AB4AD964E274}">
      <dgm:prSet/>
      <dgm:spPr/>
      <dgm:t>
        <a:bodyPr/>
        <a:lstStyle/>
        <a:p>
          <a:endParaRPr lang="en-US"/>
        </a:p>
      </dgm:t>
    </dgm:pt>
    <dgm:pt modelId="{1E578E55-FA23-43D8-B757-725DD8BDB13A}">
      <dgm:prSet/>
      <dgm:spPr/>
      <dgm:t>
        <a:bodyPr/>
        <a:lstStyle/>
        <a:p>
          <a:r>
            <a:rPr lang="en-US" dirty="0" smtClean="0"/>
            <a:t>Understand Working Smart application and partnership structure</a:t>
          </a:r>
        </a:p>
      </dgm:t>
    </dgm:pt>
    <dgm:pt modelId="{BDABF09B-5894-449D-BA46-6C117E67A713}" type="parTrans" cxnId="{31B05BB2-7FAF-4421-B606-52089682FEC6}">
      <dgm:prSet/>
      <dgm:spPr/>
      <dgm:t>
        <a:bodyPr/>
        <a:lstStyle/>
        <a:p>
          <a:endParaRPr lang="en-US"/>
        </a:p>
      </dgm:t>
    </dgm:pt>
    <dgm:pt modelId="{7C7D2D4D-52B1-4D31-8815-E0532181F8DC}" type="sibTrans" cxnId="{31B05BB2-7FAF-4421-B606-52089682FEC6}">
      <dgm:prSet/>
      <dgm:spPr/>
      <dgm:t>
        <a:bodyPr/>
        <a:lstStyle/>
        <a:p>
          <a:endParaRPr lang="en-US"/>
        </a:p>
      </dgm:t>
    </dgm:pt>
    <dgm:pt modelId="{0D1A6A5E-67F1-48BC-A790-F391E1469C10}">
      <dgm:prSet/>
      <dgm:spPr/>
      <dgm:t>
        <a:bodyPr/>
        <a:lstStyle/>
        <a:p>
          <a:r>
            <a:rPr lang="en-US" dirty="0" smtClean="0"/>
            <a:t>3</a:t>
          </a:r>
        </a:p>
      </dgm:t>
    </dgm:pt>
    <dgm:pt modelId="{60D84DA8-DCDB-4DB5-83DA-B391F25AFF93}" type="parTrans" cxnId="{AA84AA85-D037-4658-9039-DC21A256EE6A}">
      <dgm:prSet/>
      <dgm:spPr/>
      <dgm:t>
        <a:bodyPr/>
        <a:lstStyle/>
        <a:p>
          <a:endParaRPr lang="en-US"/>
        </a:p>
      </dgm:t>
    </dgm:pt>
    <dgm:pt modelId="{0DE0CBAF-13DA-453A-B846-66B6C32A9B31}" type="sibTrans" cxnId="{AA84AA85-D037-4658-9039-DC21A256EE6A}">
      <dgm:prSet/>
      <dgm:spPr/>
      <dgm:t>
        <a:bodyPr/>
        <a:lstStyle/>
        <a:p>
          <a:endParaRPr lang="en-US"/>
        </a:p>
      </dgm:t>
    </dgm:pt>
    <dgm:pt modelId="{F87C4D25-F7A9-4DFD-8701-D6DEE6295555}">
      <dgm:prSet/>
      <dgm:spPr/>
      <dgm:t>
        <a:bodyPr/>
        <a:lstStyle/>
        <a:p>
          <a:r>
            <a:rPr lang="en-US" dirty="0" smtClean="0"/>
            <a:t>4</a:t>
          </a:r>
        </a:p>
      </dgm:t>
    </dgm:pt>
    <dgm:pt modelId="{895E4F83-AE7E-454E-8C07-8278BE984449}" type="parTrans" cxnId="{2A5AFB98-E2A0-419C-923F-F758051D9CAF}">
      <dgm:prSet/>
      <dgm:spPr/>
      <dgm:t>
        <a:bodyPr/>
        <a:lstStyle/>
        <a:p>
          <a:endParaRPr lang="en-US"/>
        </a:p>
      </dgm:t>
    </dgm:pt>
    <dgm:pt modelId="{746CF16E-E75D-4EC6-80E4-B39F55044FFC}" type="sibTrans" cxnId="{2A5AFB98-E2A0-419C-923F-F758051D9CAF}">
      <dgm:prSet/>
      <dgm:spPr/>
      <dgm:t>
        <a:bodyPr/>
        <a:lstStyle/>
        <a:p>
          <a:endParaRPr lang="en-US"/>
        </a:p>
      </dgm:t>
    </dgm:pt>
    <dgm:pt modelId="{1130C0B8-801E-404C-9655-E6405F71EA17}">
      <dgm:prSet/>
      <dgm:spPr/>
      <dgm:t>
        <a:bodyPr/>
        <a:lstStyle/>
        <a:p>
          <a:r>
            <a:rPr lang="en-US" dirty="0" smtClean="0"/>
            <a:t>Discuss Working Smart as a component of community college and HRD workforce response</a:t>
          </a:r>
          <a:endParaRPr lang="en-US" dirty="0"/>
        </a:p>
      </dgm:t>
    </dgm:pt>
    <dgm:pt modelId="{97162E40-99A2-4400-AA2B-9EAA25B19C30}" type="parTrans" cxnId="{E1327831-4A18-40EA-8305-402C44CA327F}">
      <dgm:prSet/>
      <dgm:spPr/>
      <dgm:t>
        <a:bodyPr/>
        <a:lstStyle/>
        <a:p>
          <a:endParaRPr lang="en-US"/>
        </a:p>
      </dgm:t>
    </dgm:pt>
    <dgm:pt modelId="{1B723E33-8293-477D-B128-C1E8A522B664}" type="sibTrans" cxnId="{E1327831-4A18-40EA-8305-402C44CA327F}">
      <dgm:prSet/>
      <dgm:spPr/>
      <dgm:t>
        <a:bodyPr/>
        <a:lstStyle/>
        <a:p>
          <a:endParaRPr lang="en-US"/>
        </a:p>
      </dgm:t>
    </dgm:pt>
    <dgm:pt modelId="{0192FA2F-8333-4115-B849-685B559F4AF1}">
      <dgm:prSet/>
      <dgm:spPr/>
      <dgm:t>
        <a:bodyPr/>
        <a:lstStyle/>
        <a:p>
          <a:r>
            <a:rPr lang="en-US" dirty="0" smtClean="0"/>
            <a:t>Identify rollout parameters and regional training opportunities</a:t>
          </a:r>
          <a:endParaRPr lang="en-US" dirty="0"/>
        </a:p>
      </dgm:t>
    </dgm:pt>
    <dgm:pt modelId="{0CCAEF73-E5C1-4F38-AD89-C6DBB23F7BFE}" type="parTrans" cxnId="{8037C667-E453-499B-94E2-1E9335ABCBB9}">
      <dgm:prSet/>
      <dgm:spPr/>
      <dgm:t>
        <a:bodyPr/>
        <a:lstStyle/>
        <a:p>
          <a:endParaRPr lang="en-US"/>
        </a:p>
      </dgm:t>
    </dgm:pt>
    <dgm:pt modelId="{82047FAD-7186-46C3-8C21-7E44DC1DB56A}" type="sibTrans" cxnId="{8037C667-E453-499B-94E2-1E9335ABCBB9}">
      <dgm:prSet/>
      <dgm:spPr/>
      <dgm:t>
        <a:bodyPr/>
        <a:lstStyle/>
        <a:p>
          <a:endParaRPr lang="en-US"/>
        </a:p>
      </dgm:t>
    </dgm:pt>
    <dgm:pt modelId="{04B46A16-11EA-4D8C-AC64-D8C5293A981B}" type="pres">
      <dgm:prSet presAssocID="{3A5E62D9-4508-4103-9033-53932C16E433}" presName="linearFlow" presStyleCnt="0">
        <dgm:presLayoutVars>
          <dgm:dir/>
          <dgm:animLvl val="lvl"/>
          <dgm:resizeHandles val="exact"/>
        </dgm:presLayoutVars>
      </dgm:prSet>
      <dgm:spPr/>
      <dgm:t>
        <a:bodyPr/>
        <a:lstStyle/>
        <a:p>
          <a:endParaRPr lang="en-US"/>
        </a:p>
      </dgm:t>
    </dgm:pt>
    <dgm:pt modelId="{79BA127E-B796-43E4-81A9-0DA79528440C}" type="pres">
      <dgm:prSet presAssocID="{D1AD1FB0-E227-4AA3-9DCE-E05C5B434A78}" presName="composite" presStyleCnt="0"/>
      <dgm:spPr/>
    </dgm:pt>
    <dgm:pt modelId="{3EE0C1C5-30DA-4997-A1D9-8F088CCA39B6}" type="pres">
      <dgm:prSet presAssocID="{D1AD1FB0-E227-4AA3-9DCE-E05C5B434A78}" presName="parentText" presStyleLbl="alignNode1" presStyleIdx="0" presStyleCnt="4">
        <dgm:presLayoutVars>
          <dgm:chMax val="1"/>
          <dgm:bulletEnabled val="1"/>
        </dgm:presLayoutVars>
      </dgm:prSet>
      <dgm:spPr/>
      <dgm:t>
        <a:bodyPr/>
        <a:lstStyle/>
        <a:p>
          <a:endParaRPr lang="en-US"/>
        </a:p>
      </dgm:t>
    </dgm:pt>
    <dgm:pt modelId="{89F68AF2-0921-4C0E-96E2-34D77C97B10A}" type="pres">
      <dgm:prSet presAssocID="{D1AD1FB0-E227-4AA3-9DCE-E05C5B434A78}" presName="descendantText" presStyleLbl="alignAcc1" presStyleIdx="0" presStyleCnt="4">
        <dgm:presLayoutVars>
          <dgm:bulletEnabled val="1"/>
        </dgm:presLayoutVars>
      </dgm:prSet>
      <dgm:spPr/>
      <dgm:t>
        <a:bodyPr/>
        <a:lstStyle/>
        <a:p>
          <a:endParaRPr lang="en-US"/>
        </a:p>
      </dgm:t>
    </dgm:pt>
    <dgm:pt modelId="{22200863-5ACA-412A-9355-8F07D64A9C86}" type="pres">
      <dgm:prSet presAssocID="{4AB025B0-EAEF-4980-A448-D65E1FDFBDA3}" presName="sp" presStyleCnt="0"/>
      <dgm:spPr/>
    </dgm:pt>
    <dgm:pt modelId="{E89280F9-045A-4829-877B-E812F6BF8E8C}" type="pres">
      <dgm:prSet presAssocID="{2AC9CC2D-F663-434E-96E0-7D83E40400F2}" presName="composite" presStyleCnt="0"/>
      <dgm:spPr/>
    </dgm:pt>
    <dgm:pt modelId="{CB5F60FE-294E-458B-800E-06E1BCB55B44}" type="pres">
      <dgm:prSet presAssocID="{2AC9CC2D-F663-434E-96E0-7D83E40400F2}" presName="parentText" presStyleLbl="alignNode1" presStyleIdx="1" presStyleCnt="4">
        <dgm:presLayoutVars>
          <dgm:chMax val="1"/>
          <dgm:bulletEnabled val="1"/>
        </dgm:presLayoutVars>
      </dgm:prSet>
      <dgm:spPr/>
      <dgm:t>
        <a:bodyPr/>
        <a:lstStyle/>
        <a:p>
          <a:endParaRPr lang="en-US"/>
        </a:p>
      </dgm:t>
    </dgm:pt>
    <dgm:pt modelId="{2148F2EA-39F5-4202-B2BF-D16890565A68}" type="pres">
      <dgm:prSet presAssocID="{2AC9CC2D-F663-434E-96E0-7D83E40400F2}" presName="descendantText" presStyleLbl="alignAcc1" presStyleIdx="1" presStyleCnt="4">
        <dgm:presLayoutVars>
          <dgm:bulletEnabled val="1"/>
        </dgm:presLayoutVars>
      </dgm:prSet>
      <dgm:spPr/>
      <dgm:t>
        <a:bodyPr/>
        <a:lstStyle/>
        <a:p>
          <a:endParaRPr lang="en-US"/>
        </a:p>
      </dgm:t>
    </dgm:pt>
    <dgm:pt modelId="{663F4C88-8546-4A08-86A9-FC8CD90BB023}" type="pres">
      <dgm:prSet presAssocID="{F41A48E0-6B58-493D-B887-39277B778EC6}" presName="sp" presStyleCnt="0"/>
      <dgm:spPr/>
    </dgm:pt>
    <dgm:pt modelId="{DF27ADCD-A595-4BE8-967A-90535345B574}" type="pres">
      <dgm:prSet presAssocID="{0D1A6A5E-67F1-48BC-A790-F391E1469C10}" presName="composite" presStyleCnt="0"/>
      <dgm:spPr/>
    </dgm:pt>
    <dgm:pt modelId="{CD9EE92B-1655-436E-8426-3023431CD805}" type="pres">
      <dgm:prSet presAssocID="{0D1A6A5E-67F1-48BC-A790-F391E1469C10}" presName="parentText" presStyleLbl="alignNode1" presStyleIdx="2" presStyleCnt="4">
        <dgm:presLayoutVars>
          <dgm:chMax val="1"/>
          <dgm:bulletEnabled val="1"/>
        </dgm:presLayoutVars>
      </dgm:prSet>
      <dgm:spPr/>
      <dgm:t>
        <a:bodyPr/>
        <a:lstStyle/>
        <a:p>
          <a:endParaRPr lang="en-US"/>
        </a:p>
      </dgm:t>
    </dgm:pt>
    <dgm:pt modelId="{8742C230-8A46-4F69-905D-C3FCF5CF0187}" type="pres">
      <dgm:prSet presAssocID="{0D1A6A5E-67F1-48BC-A790-F391E1469C10}" presName="descendantText" presStyleLbl="alignAcc1" presStyleIdx="2" presStyleCnt="4">
        <dgm:presLayoutVars>
          <dgm:bulletEnabled val="1"/>
        </dgm:presLayoutVars>
      </dgm:prSet>
      <dgm:spPr/>
      <dgm:t>
        <a:bodyPr/>
        <a:lstStyle/>
        <a:p>
          <a:endParaRPr lang="en-US"/>
        </a:p>
      </dgm:t>
    </dgm:pt>
    <dgm:pt modelId="{A5ECBE80-A2D3-4BD5-9689-F654E8C1DDD9}" type="pres">
      <dgm:prSet presAssocID="{0DE0CBAF-13DA-453A-B846-66B6C32A9B31}" presName="sp" presStyleCnt="0"/>
      <dgm:spPr/>
    </dgm:pt>
    <dgm:pt modelId="{5E16C715-40CE-430D-BFEF-27A0D62C83F0}" type="pres">
      <dgm:prSet presAssocID="{F87C4D25-F7A9-4DFD-8701-D6DEE6295555}" presName="composite" presStyleCnt="0"/>
      <dgm:spPr/>
    </dgm:pt>
    <dgm:pt modelId="{5A1BD3CC-AA5C-4BAC-82FB-BC23549729EB}" type="pres">
      <dgm:prSet presAssocID="{F87C4D25-F7A9-4DFD-8701-D6DEE6295555}" presName="parentText" presStyleLbl="alignNode1" presStyleIdx="3" presStyleCnt="4">
        <dgm:presLayoutVars>
          <dgm:chMax val="1"/>
          <dgm:bulletEnabled val="1"/>
        </dgm:presLayoutVars>
      </dgm:prSet>
      <dgm:spPr/>
      <dgm:t>
        <a:bodyPr/>
        <a:lstStyle/>
        <a:p>
          <a:endParaRPr lang="en-US"/>
        </a:p>
      </dgm:t>
    </dgm:pt>
    <dgm:pt modelId="{E95308E6-7AD1-4E81-93F0-F4B82BCE7F7D}" type="pres">
      <dgm:prSet presAssocID="{F87C4D25-F7A9-4DFD-8701-D6DEE6295555}" presName="descendantText" presStyleLbl="alignAcc1" presStyleIdx="3" presStyleCnt="4">
        <dgm:presLayoutVars>
          <dgm:bulletEnabled val="1"/>
        </dgm:presLayoutVars>
      </dgm:prSet>
      <dgm:spPr/>
      <dgm:t>
        <a:bodyPr/>
        <a:lstStyle/>
        <a:p>
          <a:endParaRPr lang="en-US"/>
        </a:p>
      </dgm:t>
    </dgm:pt>
  </dgm:ptLst>
  <dgm:cxnLst>
    <dgm:cxn modelId="{5A3F1D3A-3D26-49E1-BC12-67740EFEE604}" srcId="{3A5E62D9-4508-4103-9033-53932C16E433}" destId="{D1AD1FB0-E227-4AA3-9DCE-E05C5B434A78}" srcOrd="0" destOrd="0" parTransId="{2B222D47-B150-433F-A184-D0798C145DAE}" sibTransId="{4AB025B0-EAEF-4980-A448-D65E1FDFBDA3}"/>
    <dgm:cxn modelId="{6D5F5497-943D-4A03-9E3E-0CB89A981E70}" type="presOf" srcId="{1130C0B8-801E-404C-9655-E6405F71EA17}" destId="{8742C230-8A46-4F69-905D-C3FCF5CF0187}" srcOrd="0" destOrd="0" presId="urn:microsoft.com/office/officeart/2005/8/layout/chevron2"/>
    <dgm:cxn modelId="{31B05BB2-7FAF-4421-B606-52089682FEC6}" srcId="{2AC9CC2D-F663-434E-96E0-7D83E40400F2}" destId="{1E578E55-FA23-43D8-B757-725DD8BDB13A}" srcOrd="0" destOrd="0" parTransId="{BDABF09B-5894-449D-BA46-6C117E67A713}" sibTransId="{7C7D2D4D-52B1-4D31-8815-E0532181F8DC}"/>
    <dgm:cxn modelId="{14FF6EBD-5A8A-4CD8-A014-CE31078E8BC0}" type="presOf" srcId="{0192FA2F-8333-4115-B849-685B559F4AF1}" destId="{E95308E6-7AD1-4E81-93F0-F4B82BCE7F7D}" srcOrd="0" destOrd="0" presId="urn:microsoft.com/office/officeart/2005/8/layout/chevron2"/>
    <dgm:cxn modelId="{2CE40061-C500-4A9C-84B4-ED4C658D7647}" type="presOf" srcId="{1E578E55-FA23-43D8-B757-725DD8BDB13A}" destId="{2148F2EA-39F5-4202-B2BF-D16890565A68}" srcOrd="0" destOrd="0" presId="urn:microsoft.com/office/officeart/2005/8/layout/chevron2"/>
    <dgm:cxn modelId="{36DF5441-9335-4A8D-AE95-0C0C9237150F}" srcId="{D1AD1FB0-E227-4AA3-9DCE-E05C5B434A78}" destId="{8609148A-4841-4260-A280-A88B06E1B2C3}" srcOrd="0" destOrd="0" parTransId="{2924FB50-DB30-4F75-879D-389E9ED82BF9}" sibTransId="{3190949F-B169-48D7-B19C-47B4DF597EDC}"/>
    <dgm:cxn modelId="{E1327831-4A18-40EA-8305-402C44CA327F}" srcId="{0D1A6A5E-67F1-48BC-A790-F391E1469C10}" destId="{1130C0B8-801E-404C-9655-E6405F71EA17}" srcOrd="0" destOrd="0" parTransId="{97162E40-99A2-4400-AA2B-9EAA25B19C30}" sibTransId="{1B723E33-8293-477D-B128-C1E8A522B664}"/>
    <dgm:cxn modelId="{F7AF1B90-64B7-4BA2-81B2-9F4ED3791A47}" type="presOf" srcId="{F87C4D25-F7A9-4DFD-8701-D6DEE6295555}" destId="{5A1BD3CC-AA5C-4BAC-82FB-BC23549729EB}" srcOrd="0" destOrd="0" presId="urn:microsoft.com/office/officeart/2005/8/layout/chevron2"/>
    <dgm:cxn modelId="{2A5AFB98-E2A0-419C-923F-F758051D9CAF}" srcId="{3A5E62D9-4508-4103-9033-53932C16E433}" destId="{F87C4D25-F7A9-4DFD-8701-D6DEE6295555}" srcOrd="3" destOrd="0" parTransId="{895E4F83-AE7E-454E-8C07-8278BE984449}" sibTransId="{746CF16E-E75D-4EC6-80E4-B39F55044FFC}"/>
    <dgm:cxn modelId="{A45DF574-A808-4BF2-AEDE-A1B5211650F8}" type="presOf" srcId="{8609148A-4841-4260-A280-A88B06E1B2C3}" destId="{89F68AF2-0921-4C0E-96E2-34D77C97B10A}" srcOrd="0" destOrd="0" presId="urn:microsoft.com/office/officeart/2005/8/layout/chevron2"/>
    <dgm:cxn modelId="{8037C667-E453-499B-94E2-1E9335ABCBB9}" srcId="{F87C4D25-F7A9-4DFD-8701-D6DEE6295555}" destId="{0192FA2F-8333-4115-B849-685B559F4AF1}" srcOrd="0" destOrd="0" parTransId="{0CCAEF73-E5C1-4F38-AD89-C6DBB23F7BFE}" sibTransId="{82047FAD-7186-46C3-8C21-7E44DC1DB56A}"/>
    <dgm:cxn modelId="{73C29CDE-2AA8-471B-AF70-E50619291D6E}" type="presOf" srcId="{3A5E62D9-4508-4103-9033-53932C16E433}" destId="{04B46A16-11EA-4D8C-AC64-D8C5293A981B}" srcOrd="0" destOrd="0" presId="urn:microsoft.com/office/officeart/2005/8/layout/chevron2"/>
    <dgm:cxn modelId="{51A5C5F0-B9B3-4B6C-A5CD-58EB68B80DA0}" type="presOf" srcId="{0D1A6A5E-67F1-48BC-A790-F391E1469C10}" destId="{CD9EE92B-1655-436E-8426-3023431CD805}" srcOrd="0" destOrd="0" presId="urn:microsoft.com/office/officeart/2005/8/layout/chevron2"/>
    <dgm:cxn modelId="{596E460D-A36B-488E-80DA-D7D7D4EEA594}" type="presOf" srcId="{D1AD1FB0-E227-4AA3-9DCE-E05C5B434A78}" destId="{3EE0C1C5-30DA-4997-A1D9-8F088CCA39B6}" srcOrd="0" destOrd="0" presId="urn:microsoft.com/office/officeart/2005/8/layout/chevron2"/>
    <dgm:cxn modelId="{03D4FB0A-C123-466E-BDEE-AB4AD964E274}" srcId="{3A5E62D9-4508-4103-9033-53932C16E433}" destId="{2AC9CC2D-F663-434E-96E0-7D83E40400F2}" srcOrd="1" destOrd="0" parTransId="{A032C456-52BB-446C-918A-82553DA987B4}" sibTransId="{F41A48E0-6B58-493D-B887-39277B778EC6}"/>
    <dgm:cxn modelId="{DB8AC11B-04EA-4259-A956-CCDC67C3E346}" type="presOf" srcId="{2AC9CC2D-F663-434E-96E0-7D83E40400F2}" destId="{CB5F60FE-294E-458B-800E-06E1BCB55B44}" srcOrd="0" destOrd="0" presId="urn:microsoft.com/office/officeart/2005/8/layout/chevron2"/>
    <dgm:cxn modelId="{AA84AA85-D037-4658-9039-DC21A256EE6A}" srcId="{3A5E62D9-4508-4103-9033-53932C16E433}" destId="{0D1A6A5E-67F1-48BC-A790-F391E1469C10}" srcOrd="2" destOrd="0" parTransId="{60D84DA8-DCDB-4DB5-83DA-B391F25AFF93}" sibTransId="{0DE0CBAF-13DA-453A-B846-66B6C32A9B31}"/>
    <dgm:cxn modelId="{DC167BB2-6B00-4B18-827B-1FC17736C390}" type="presParOf" srcId="{04B46A16-11EA-4D8C-AC64-D8C5293A981B}" destId="{79BA127E-B796-43E4-81A9-0DA79528440C}" srcOrd="0" destOrd="0" presId="urn:microsoft.com/office/officeart/2005/8/layout/chevron2"/>
    <dgm:cxn modelId="{6FB1A82D-D0D9-46D2-8936-1F06F990E2B7}" type="presParOf" srcId="{79BA127E-B796-43E4-81A9-0DA79528440C}" destId="{3EE0C1C5-30DA-4997-A1D9-8F088CCA39B6}" srcOrd="0" destOrd="0" presId="urn:microsoft.com/office/officeart/2005/8/layout/chevron2"/>
    <dgm:cxn modelId="{5098E323-CF6B-4785-8D3F-09A3B18A71E8}" type="presParOf" srcId="{79BA127E-B796-43E4-81A9-0DA79528440C}" destId="{89F68AF2-0921-4C0E-96E2-34D77C97B10A}" srcOrd="1" destOrd="0" presId="urn:microsoft.com/office/officeart/2005/8/layout/chevron2"/>
    <dgm:cxn modelId="{A54A7C81-63A9-469B-B5BE-45C443B79598}" type="presParOf" srcId="{04B46A16-11EA-4D8C-AC64-D8C5293A981B}" destId="{22200863-5ACA-412A-9355-8F07D64A9C86}" srcOrd="1" destOrd="0" presId="urn:microsoft.com/office/officeart/2005/8/layout/chevron2"/>
    <dgm:cxn modelId="{9AC9FE03-9466-4DA4-9416-10932A301FFC}" type="presParOf" srcId="{04B46A16-11EA-4D8C-AC64-D8C5293A981B}" destId="{E89280F9-045A-4829-877B-E812F6BF8E8C}" srcOrd="2" destOrd="0" presId="urn:microsoft.com/office/officeart/2005/8/layout/chevron2"/>
    <dgm:cxn modelId="{CAD5DC3A-F6CF-4318-A320-5170D995A6C0}" type="presParOf" srcId="{E89280F9-045A-4829-877B-E812F6BF8E8C}" destId="{CB5F60FE-294E-458B-800E-06E1BCB55B44}" srcOrd="0" destOrd="0" presId="urn:microsoft.com/office/officeart/2005/8/layout/chevron2"/>
    <dgm:cxn modelId="{21B6EDFC-F43E-4021-8E5A-32EA17F08EDB}" type="presParOf" srcId="{E89280F9-045A-4829-877B-E812F6BF8E8C}" destId="{2148F2EA-39F5-4202-B2BF-D16890565A68}" srcOrd="1" destOrd="0" presId="urn:microsoft.com/office/officeart/2005/8/layout/chevron2"/>
    <dgm:cxn modelId="{2EC2E33B-C941-4B4A-A52A-E020603735F1}" type="presParOf" srcId="{04B46A16-11EA-4D8C-AC64-D8C5293A981B}" destId="{663F4C88-8546-4A08-86A9-FC8CD90BB023}" srcOrd="3" destOrd="0" presId="urn:microsoft.com/office/officeart/2005/8/layout/chevron2"/>
    <dgm:cxn modelId="{B2E8FB20-3360-405D-8AD8-B479F23CC3AE}" type="presParOf" srcId="{04B46A16-11EA-4D8C-AC64-D8C5293A981B}" destId="{DF27ADCD-A595-4BE8-967A-90535345B574}" srcOrd="4" destOrd="0" presId="urn:microsoft.com/office/officeart/2005/8/layout/chevron2"/>
    <dgm:cxn modelId="{85B6A190-EBEF-48E3-921D-1FBC263EC9BE}" type="presParOf" srcId="{DF27ADCD-A595-4BE8-967A-90535345B574}" destId="{CD9EE92B-1655-436E-8426-3023431CD805}" srcOrd="0" destOrd="0" presId="urn:microsoft.com/office/officeart/2005/8/layout/chevron2"/>
    <dgm:cxn modelId="{70DC8FCD-1489-4162-B817-24C082081CA5}" type="presParOf" srcId="{DF27ADCD-A595-4BE8-967A-90535345B574}" destId="{8742C230-8A46-4F69-905D-C3FCF5CF0187}" srcOrd="1" destOrd="0" presId="urn:microsoft.com/office/officeart/2005/8/layout/chevron2"/>
    <dgm:cxn modelId="{76FB2012-36E1-4C5C-A03B-A880B00F0A8A}" type="presParOf" srcId="{04B46A16-11EA-4D8C-AC64-D8C5293A981B}" destId="{A5ECBE80-A2D3-4BD5-9689-F654E8C1DDD9}" srcOrd="5" destOrd="0" presId="urn:microsoft.com/office/officeart/2005/8/layout/chevron2"/>
    <dgm:cxn modelId="{24F5BEDA-7262-4977-994D-101279B85674}" type="presParOf" srcId="{04B46A16-11EA-4D8C-AC64-D8C5293A981B}" destId="{5E16C715-40CE-430D-BFEF-27A0D62C83F0}" srcOrd="6" destOrd="0" presId="urn:microsoft.com/office/officeart/2005/8/layout/chevron2"/>
    <dgm:cxn modelId="{EDA2EBCA-AF3F-4CC6-B5FC-F11234EF01F7}" type="presParOf" srcId="{5E16C715-40CE-430D-BFEF-27A0D62C83F0}" destId="{5A1BD3CC-AA5C-4BAC-82FB-BC23549729EB}" srcOrd="0" destOrd="0" presId="urn:microsoft.com/office/officeart/2005/8/layout/chevron2"/>
    <dgm:cxn modelId="{A5CEE912-34C8-430A-8EDE-A27659EDF3E4}" type="presParOf" srcId="{5E16C715-40CE-430D-BFEF-27A0D62C83F0}" destId="{E95308E6-7AD1-4E81-93F0-F4B82BCE7F7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594DA-120E-4677-A513-053F94D8C7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CBBA36FB-DF5C-4331-A1CD-EA7E3E5ED96C}">
      <dgm:prSet phldrT="[Text]" custT="1"/>
      <dgm:spPr/>
      <dgm:t>
        <a:bodyPr/>
        <a:lstStyle/>
        <a:p>
          <a:r>
            <a:rPr lang="en-US" sz="2800" b="1" dirty="0" smtClean="0">
              <a:latin typeface="Calibri" panose="020F0502020204030204" pitchFamily="34" charset="0"/>
            </a:rPr>
            <a:t>What it is</a:t>
          </a:r>
          <a:endParaRPr lang="en-US" sz="2800" b="1" dirty="0">
            <a:latin typeface="Calibri" panose="020F0502020204030204" pitchFamily="34" charset="0"/>
          </a:endParaRPr>
        </a:p>
      </dgm:t>
    </dgm:pt>
    <dgm:pt modelId="{762181F9-4C2F-4EE9-8853-7BF4264A9771}" type="parTrans" cxnId="{4FC61F47-1F62-4C84-8670-1D1B2E3F62BB}">
      <dgm:prSet/>
      <dgm:spPr/>
      <dgm:t>
        <a:bodyPr/>
        <a:lstStyle/>
        <a:p>
          <a:endParaRPr lang="en-US"/>
        </a:p>
      </dgm:t>
    </dgm:pt>
    <dgm:pt modelId="{62B5E0B5-7836-4CBD-8DE0-DF582CD01236}" type="sibTrans" cxnId="{4FC61F47-1F62-4C84-8670-1D1B2E3F62BB}">
      <dgm:prSet/>
      <dgm:spPr/>
      <dgm:t>
        <a:bodyPr/>
        <a:lstStyle/>
        <a:p>
          <a:endParaRPr lang="en-US"/>
        </a:p>
      </dgm:t>
    </dgm:pt>
    <dgm:pt modelId="{475131D7-D78E-47E6-95D6-F784300A4651}">
      <dgm:prSet phldrT="[Text]"/>
      <dgm:spPr/>
      <dgm:t>
        <a:bodyPr/>
        <a:lstStyle/>
        <a:p>
          <a:r>
            <a:rPr lang="en-US" dirty="0" smtClean="0">
              <a:latin typeface="Calibri" panose="020F0502020204030204" pitchFamily="34" charset="0"/>
            </a:rPr>
            <a:t>A soft skills curriculum designed to provide the work and life skills that enhance employee productivity</a:t>
          </a:r>
          <a:endParaRPr lang="en-US" dirty="0">
            <a:latin typeface="Calibri" panose="020F0502020204030204" pitchFamily="34" charset="0"/>
          </a:endParaRPr>
        </a:p>
      </dgm:t>
    </dgm:pt>
    <dgm:pt modelId="{E220263F-8B78-480A-AB2D-39A07E843357}" type="parTrans" cxnId="{05973335-412F-40E7-9520-479C104321B4}">
      <dgm:prSet/>
      <dgm:spPr/>
      <dgm:t>
        <a:bodyPr/>
        <a:lstStyle/>
        <a:p>
          <a:endParaRPr lang="en-US"/>
        </a:p>
      </dgm:t>
    </dgm:pt>
    <dgm:pt modelId="{1D951A1A-D84F-4213-9ACD-3D4E0487802B}" type="sibTrans" cxnId="{05973335-412F-40E7-9520-479C104321B4}">
      <dgm:prSet/>
      <dgm:spPr/>
      <dgm:t>
        <a:bodyPr/>
        <a:lstStyle/>
        <a:p>
          <a:endParaRPr lang="en-US"/>
        </a:p>
      </dgm:t>
    </dgm:pt>
    <dgm:pt modelId="{CFEEC81B-13AF-4EF6-85DC-D3431037EFDE}">
      <dgm:prSet phldrT="[Text]" custT="1"/>
      <dgm:spPr/>
      <dgm:t>
        <a:bodyPr/>
        <a:lstStyle/>
        <a:p>
          <a:r>
            <a:rPr lang="en-US" sz="2800" b="1" dirty="0" smtClean="0">
              <a:latin typeface="Calibri" panose="020F0502020204030204" pitchFamily="34" charset="0"/>
            </a:rPr>
            <a:t>What it is not</a:t>
          </a:r>
          <a:endParaRPr lang="en-US" sz="2800" b="1" dirty="0">
            <a:latin typeface="Calibri" panose="020F0502020204030204" pitchFamily="34" charset="0"/>
          </a:endParaRPr>
        </a:p>
      </dgm:t>
    </dgm:pt>
    <dgm:pt modelId="{D2640779-89EC-4B74-81E9-CB6833279729}" type="parTrans" cxnId="{EC7775E7-E782-4BDB-B778-DA2CA98CA53A}">
      <dgm:prSet/>
      <dgm:spPr/>
      <dgm:t>
        <a:bodyPr/>
        <a:lstStyle/>
        <a:p>
          <a:endParaRPr lang="en-US"/>
        </a:p>
      </dgm:t>
    </dgm:pt>
    <dgm:pt modelId="{8F7A88AB-8AA4-4705-B1DA-DA3BAAE1FF8B}" type="sibTrans" cxnId="{EC7775E7-E782-4BDB-B778-DA2CA98CA53A}">
      <dgm:prSet/>
      <dgm:spPr/>
      <dgm:t>
        <a:bodyPr/>
        <a:lstStyle/>
        <a:p>
          <a:endParaRPr lang="en-US"/>
        </a:p>
      </dgm:t>
    </dgm:pt>
    <dgm:pt modelId="{CDE9A672-8A3E-4A4C-8201-1094FE5A65AC}">
      <dgm:prSet phldrT="[Text]"/>
      <dgm:spPr/>
      <dgm:t>
        <a:bodyPr/>
        <a:lstStyle/>
        <a:p>
          <a:r>
            <a:rPr lang="en-US" dirty="0" smtClean="0">
              <a:latin typeface="Calibri" panose="020F0502020204030204" pitchFamily="34" charset="0"/>
            </a:rPr>
            <a:t>A job search or job readiness curriculum (e.g., resumes, finding a job, etc.)</a:t>
          </a:r>
          <a:endParaRPr lang="en-US" dirty="0">
            <a:latin typeface="Calibri" panose="020F0502020204030204" pitchFamily="34" charset="0"/>
          </a:endParaRPr>
        </a:p>
      </dgm:t>
    </dgm:pt>
    <dgm:pt modelId="{196B00C7-19F3-42E8-B382-CB35C5704FEE}" type="parTrans" cxnId="{5546964D-3003-4047-8112-68A36972AE83}">
      <dgm:prSet/>
      <dgm:spPr/>
      <dgm:t>
        <a:bodyPr/>
        <a:lstStyle/>
        <a:p>
          <a:endParaRPr lang="en-US"/>
        </a:p>
      </dgm:t>
    </dgm:pt>
    <dgm:pt modelId="{6B77ABE5-AC7C-4CE6-B8A1-09BD946A673F}" type="sibTrans" cxnId="{5546964D-3003-4047-8112-68A36972AE83}">
      <dgm:prSet/>
      <dgm:spPr/>
      <dgm:t>
        <a:bodyPr/>
        <a:lstStyle/>
        <a:p>
          <a:endParaRPr lang="en-US"/>
        </a:p>
      </dgm:t>
    </dgm:pt>
    <dgm:pt modelId="{D1248A7D-7C14-4238-B42D-7E935398C208}" type="pres">
      <dgm:prSet presAssocID="{F4A594DA-120E-4677-A513-053F94D8C7AE}" presName="Name0" presStyleCnt="0">
        <dgm:presLayoutVars>
          <dgm:dir/>
          <dgm:animLvl val="lvl"/>
          <dgm:resizeHandles val="exact"/>
        </dgm:presLayoutVars>
      </dgm:prSet>
      <dgm:spPr/>
      <dgm:t>
        <a:bodyPr/>
        <a:lstStyle/>
        <a:p>
          <a:endParaRPr lang="en-US"/>
        </a:p>
      </dgm:t>
    </dgm:pt>
    <dgm:pt modelId="{FA322859-7857-4AFE-80B8-893731CA5E93}" type="pres">
      <dgm:prSet presAssocID="{CBBA36FB-DF5C-4331-A1CD-EA7E3E5ED96C}" presName="composite" presStyleCnt="0"/>
      <dgm:spPr/>
    </dgm:pt>
    <dgm:pt modelId="{11557FAB-9E12-4ED6-9589-BB467A562458}" type="pres">
      <dgm:prSet presAssocID="{CBBA36FB-DF5C-4331-A1CD-EA7E3E5ED96C}" presName="parTx" presStyleLbl="alignNode1" presStyleIdx="0" presStyleCnt="2">
        <dgm:presLayoutVars>
          <dgm:chMax val="0"/>
          <dgm:chPref val="0"/>
          <dgm:bulletEnabled val="1"/>
        </dgm:presLayoutVars>
      </dgm:prSet>
      <dgm:spPr/>
      <dgm:t>
        <a:bodyPr/>
        <a:lstStyle/>
        <a:p>
          <a:endParaRPr lang="en-US"/>
        </a:p>
      </dgm:t>
    </dgm:pt>
    <dgm:pt modelId="{EEDDA6FA-7775-49AE-8078-5E10ADEE3DBD}" type="pres">
      <dgm:prSet presAssocID="{CBBA36FB-DF5C-4331-A1CD-EA7E3E5ED96C}" presName="desTx" presStyleLbl="alignAccFollowNode1" presStyleIdx="0" presStyleCnt="2">
        <dgm:presLayoutVars>
          <dgm:bulletEnabled val="1"/>
        </dgm:presLayoutVars>
      </dgm:prSet>
      <dgm:spPr/>
      <dgm:t>
        <a:bodyPr/>
        <a:lstStyle/>
        <a:p>
          <a:endParaRPr lang="en-US"/>
        </a:p>
      </dgm:t>
    </dgm:pt>
    <dgm:pt modelId="{1F2F6ECF-A485-4593-AEEF-B4BADD7CED01}" type="pres">
      <dgm:prSet presAssocID="{62B5E0B5-7836-4CBD-8DE0-DF582CD01236}" presName="space" presStyleCnt="0"/>
      <dgm:spPr/>
    </dgm:pt>
    <dgm:pt modelId="{1A952874-8679-46E4-8ACE-5D17865E1018}" type="pres">
      <dgm:prSet presAssocID="{CFEEC81B-13AF-4EF6-85DC-D3431037EFDE}" presName="composite" presStyleCnt="0"/>
      <dgm:spPr/>
    </dgm:pt>
    <dgm:pt modelId="{B45C8573-25CA-4755-9AB7-C877D976FA52}" type="pres">
      <dgm:prSet presAssocID="{CFEEC81B-13AF-4EF6-85DC-D3431037EFDE}" presName="parTx" presStyleLbl="alignNode1" presStyleIdx="1" presStyleCnt="2" custLinFactNeighborX="133" custLinFactNeighborY="3456">
        <dgm:presLayoutVars>
          <dgm:chMax val="0"/>
          <dgm:chPref val="0"/>
          <dgm:bulletEnabled val="1"/>
        </dgm:presLayoutVars>
      </dgm:prSet>
      <dgm:spPr/>
      <dgm:t>
        <a:bodyPr/>
        <a:lstStyle/>
        <a:p>
          <a:endParaRPr lang="en-US"/>
        </a:p>
      </dgm:t>
    </dgm:pt>
    <dgm:pt modelId="{B251AB05-9A13-4C14-866C-A04198ABA2AF}" type="pres">
      <dgm:prSet presAssocID="{CFEEC81B-13AF-4EF6-85DC-D3431037EFDE}" presName="desTx" presStyleLbl="alignAccFollowNode1" presStyleIdx="1" presStyleCnt="2">
        <dgm:presLayoutVars>
          <dgm:bulletEnabled val="1"/>
        </dgm:presLayoutVars>
      </dgm:prSet>
      <dgm:spPr/>
      <dgm:t>
        <a:bodyPr/>
        <a:lstStyle/>
        <a:p>
          <a:endParaRPr lang="en-US"/>
        </a:p>
      </dgm:t>
    </dgm:pt>
  </dgm:ptLst>
  <dgm:cxnLst>
    <dgm:cxn modelId="{EC7775E7-E782-4BDB-B778-DA2CA98CA53A}" srcId="{F4A594DA-120E-4677-A513-053F94D8C7AE}" destId="{CFEEC81B-13AF-4EF6-85DC-D3431037EFDE}" srcOrd="1" destOrd="0" parTransId="{D2640779-89EC-4B74-81E9-CB6833279729}" sibTransId="{8F7A88AB-8AA4-4705-B1DA-DA3BAAE1FF8B}"/>
    <dgm:cxn modelId="{CC8AB3D0-BD1D-4C80-A801-C1849B386103}" type="presOf" srcId="{475131D7-D78E-47E6-95D6-F784300A4651}" destId="{EEDDA6FA-7775-49AE-8078-5E10ADEE3DBD}" srcOrd="0" destOrd="0" presId="urn:microsoft.com/office/officeart/2005/8/layout/hList1"/>
    <dgm:cxn modelId="{5546964D-3003-4047-8112-68A36972AE83}" srcId="{CFEEC81B-13AF-4EF6-85DC-D3431037EFDE}" destId="{CDE9A672-8A3E-4A4C-8201-1094FE5A65AC}" srcOrd="0" destOrd="0" parTransId="{196B00C7-19F3-42E8-B382-CB35C5704FEE}" sibTransId="{6B77ABE5-AC7C-4CE6-B8A1-09BD946A673F}"/>
    <dgm:cxn modelId="{1FAB319E-97CA-4947-9748-235C01239487}" type="presOf" srcId="{CFEEC81B-13AF-4EF6-85DC-D3431037EFDE}" destId="{B45C8573-25CA-4755-9AB7-C877D976FA52}" srcOrd="0" destOrd="0" presId="urn:microsoft.com/office/officeart/2005/8/layout/hList1"/>
    <dgm:cxn modelId="{277969BF-275B-4754-9E8F-4BF13032E651}" type="presOf" srcId="{CDE9A672-8A3E-4A4C-8201-1094FE5A65AC}" destId="{B251AB05-9A13-4C14-866C-A04198ABA2AF}" srcOrd="0" destOrd="0" presId="urn:microsoft.com/office/officeart/2005/8/layout/hList1"/>
    <dgm:cxn modelId="{86F5338D-BEAF-4F55-AB30-A39336274111}" type="presOf" srcId="{CBBA36FB-DF5C-4331-A1CD-EA7E3E5ED96C}" destId="{11557FAB-9E12-4ED6-9589-BB467A562458}" srcOrd="0" destOrd="0" presId="urn:microsoft.com/office/officeart/2005/8/layout/hList1"/>
    <dgm:cxn modelId="{B255A16E-EC07-43A3-A878-AAE761E4FC01}" type="presOf" srcId="{F4A594DA-120E-4677-A513-053F94D8C7AE}" destId="{D1248A7D-7C14-4238-B42D-7E935398C208}" srcOrd="0" destOrd="0" presId="urn:microsoft.com/office/officeart/2005/8/layout/hList1"/>
    <dgm:cxn modelId="{4FC61F47-1F62-4C84-8670-1D1B2E3F62BB}" srcId="{F4A594DA-120E-4677-A513-053F94D8C7AE}" destId="{CBBA36FB-DF5C-4331-A1CD-EA7E3E5ED96C}" srcOrd="0" destOrd="0" parTransId="{762181F9-4C2F-4EE9-8853-7BF4264A9771}" sibTransId="{62B5E0B5-7836-4CBD-8DE0-DF582CD01236}"/>
    <dgm:cxn modelId="{05973335-412F-40E7-9520-479C104321B4}" srcId="{CBBA36FB-DF5C-4331-A1CD-EA7E3E5ED96C}" destId="{475131D7-D78E-47E6-95D6-F784300A4651}" srcOrd="0" destOrd="0" parTransId="{E220263F-8B78-480A-AB2D-39A07E843357}" sibTransId="{1D951A1A-D84F-4213-9ACD-3D4E0487802B}"/>
    <dgm:cxn modelId="{B7457456-9A51-4535-A5F9-8C0EF2B0BB08}" type="presParOf" srcId="{D1248A7D-7C14-4238-B42D-7E935398C208}" destId="{FA322859-7857-4AFE-80B8-893731CA5E93}" srcOrd="0" destOrd="0" presId="urn:microsoft.com/office/officeart/2005/8/layout/hList1"/>
    <dgm:cxn modelId="{47678089-9BF2-4542-ABEE-414A2B13BA95}" type="presParOf" srcId="{FA322859-7857-4AFE-80B8-893731CA5E93}" destId="{11557FAB-9E12-4ED6-9589-BB467A562458}" srcOrd="0" destOrd="0" presId="urn:microsoft.com/office/officeart/2005/8/layout/hList1"/>
    <dgm:cxn modelId="{B82602CF-99F7-44F1-BFB2-D364E7B77218}" type="presParOf" srcId="{FA322859-7857-4AFE-80B8-893731CA5E93}" destId="{EEDDA6FA-7775-49AE-8078-5E10ADEE3DBD}" srcOrd="1" destOrd="0" presId="urn:microsoft.com/office/officeart/2005/8/layout/hList1"/>
    <dgm:cxn modelId="{EE67EC9C-9A8B-44F9-8866-8C76AE3B6F9A}" type="presParOf" srcId="{D1248A7D-7C14-4238-B42D-7E935398C208}" destId="{1F2F6ECF-A485-4593-AEEF-B4BADD7CED01}" srcOrd="1" destOrd="0" presId="urn:microsoft.com/office/officeart/2005/8/layout/hList1"/>
    <dgm:cxn modelId="{219C673E-A1D4-49C9-A216-3795085A32FC}" type="presParOf" srcId="{D1248A7D-7C14-4238-B42D-7E935398C208}" destId="{1A952874-8679-46E4-8ACE-5D17865E1018}" srcOrd="2" destOrd="0" presId="urn:microsoft.com/office/officeart/2005/8/layout/hList1"/>
    <dgm:cxn modelId="{62B43C60-DD84-4336-9B48-CA411D7C35B0}" type="presParOf" srcId="{1A952874-8679-46E4-8ACE-5D17865E1018}" destId="{B45C8573-25CA-4755-9AB7-C877D976FA52}" srcOrd="0" destOrd="0" presId="urn:microsoft.com/office/officeart/2005/8/layout/hList1"/>
    <dgm:cxn modelId="{CE4D5FA1-2E6D-4751-8998-900F2692EB58}" type="presParOf" srcId="{1A952874-8679-46E4-8ACE-5D17865E1018}" destId="{B251AB05-9A13-4C14-866C-A04198ABA2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D92BA-C64C-4951-B79D-F7FB9DD67320}" type="doc">
      <dgm:prSet loTypeId="urn:microsoft.com/office/officeart/2005/8/layout/cycle8" loCatId="cycle" qsTypeId="urn:microsoft.com/office/officeart/2005/8/quickstyle/simple1" qsCatId="simple" csTypeId="urn:microsoft.com/office/officeart/2005/8/colors/accent3_1" csCatId="accent3" phldr="1"/>
      <dgm:spPr/>
    </dgm:pt>
    <dgm:pt modelId="{995B3A31-CB7C-4D3D-A83E-1D8CFBB11D1F}">
      <dgm:prSet phldrT="[Text]" custT="1"/>
      <dgm:spPr/>
      <dgm:t>
        <a:bodyPr/>
        <a:lstStyle/>
        <a:p>
          <a:r>
            <a:rPr lang="en-US" sz="2000" b="1" dirty="0" smtClean="0">
              <a:latin typeface="Calibri" panose="020F0502020204030204" pitchFamily="34" charset="0"/>
            </a:rPr>
            <a:t>Integrated sector</a:t>
          </a:r>
          <a:endParaRPr lang="en-US" sz="2000" b="1" dirty="0">
            <a:latin typeface="Calibri" panose="020F0502020204030204" pitchFamily="34" charset="0"/>
          </a:endParaRPr>
        </a:p>
      </dgm:t>
    </dgm:pt>
    <dgm:pt modelId="{EFADA284-2EE3-4960-B6CE-3A1235225FF7}" type="parTrans" cxnId="{7D3EDDBA-1F63-4E60-B212-05CCB50D07D1}">
      <dgm:prSet/>
      <dgm:spPr/>
      <dgm:t>
        <a:bodyPr/>
        <a:lstStyle/>
        <a:p>
          <a:endParaRPr lang="en-US"/>
        </a:p>
      </dgm:t>
    </dgm:pt>
    <dgm:pt modelId="{298B3E0B-10F8-47A7-945E-6B3F16C01D7B}" type="sibTrans" cxnId="{7D3EDDBA-1F63-4E60-B212-05CCB50D07D1}">
      <dgm:prSet/>
      <dgm:spPr/>
      <dgm:t>
        <a:bodyPr/>
        <a:lstStyle/>
        <a:p>
          <a:endParaRPr lang="en-US"/>
        </a:p>
      </dgm:t>
    </dgm:pt>
    <dgm:pt modelId="{949653D2-23DE-4BAB-AAF7-69EE63A9902E}">
      <dgm:prSet phldrT="[Text]" custT="1"/>
      <dgm:spPr/>
      <dgm:t>
        <a:bodyPr/>
        <a:lstStyle/>
        <a:p>
          <a:r>
            <a:rPr lang="en-US" sz="2000" b="1" dirty="0" smtClean="0">
              <a:latin typeface="Calibri" panose="020F0502020204030204" pitchFamily="34" charset="0"/>
            </a:rPr>
            <a:t>Dual customer focus</a:t>
          </a:r>
          <a:endParaRPr lang="en-US" sz="2000" b="1" dirty="0">
            <a:latin typeface="Calibri" panose="020F0502020204030204" pitchFamily="34" charset="0"/>
          </a:endParaRPr>
        </a:p>
      </dgm:t>
    </dgm:pt>
    <dgm:pt modelId="{C1B1D277-143F-4475-B34D-A84BD5A664FB}" type="parTrans" cxnId="{70DF4B97-8A25-4563-8B37-AB7A4610D2CF}">
      <dgm:prSet/>
      <dgm:spPr/>
      <dgm:t>
        <a:bodyPr/>
        <a:lstStyle/>
        <a:p>
          <a:endParaRPr lang="en-US"/>
        </a:p>
      </dgm:t>
    </dgm:pt>
    <dgm:pt modelId="{3F2F3D8C-7F9B-41E1-B3D1-0448ABF18D7F}" type="sibTrans" cxnId="{70DF4B97-8A25-4563-8B37-AB7A4610D2CF}">
      <dgm:prSet/>
      <dgm:spPr/>
      <dgm:t>
        <a:bodyPr/>
        <a:lstStyle/>
        <a:p>
          <a:endParaRPr lang="en-US"/>
        </a:p>
      </dgm:t>
    </dgm:pt>
    <dgm:pt modelId="{F576A3ED-6151-4875-ABEC-5CE490AB8E45}">
      <dgm:prSet phldrT="[Text]" custT="1"/>
      <dgm:spPr/>
      <dgm:t>
        <a:bodyPr/>
        <a:lstStyle/>
        <a:p>
          <a:r>
            <a:rPr lang="en-US" sz="2000" b="1" dirty="0" smtClean="0">
              <a:latin typeface="Calibri" panose="020F0502020204030204" pitchFamily="34" charset="0"/>
            </a:rPr>
            <a:t>Career pathways</a:t>
          </a:r>
          <a:endParaRPr lang="en-US" sz="2000" b="1" dirty="0">
            <a:latin typeface="Calibri" panose="020F0502020204030204" pitchFamily="34" charset="0"/>
          </a:endParaRPr>
        </a:p>
      </dgm:t>
    </dgm:pt>
    <dgm:pt modelId="{99C55A5F-3696-4AED-8BA0-FF61C5C8FB92}" type="parTrans" cxnId="{430B9414-FD13-4E68-9979-82658AA6B61C}">
      <dgm:prSet/>
      <dgm:spPr/>
      <dgm:t>
        <a:bodyPr/>
        <a:lstStyle/>
        <a:p>
          <a:endParaRPr lang="en-US"/>
        </a:p>
      </dgm:t>
    </dgm:pt>
    <dgm:pt modelId="{0DA1518C-5F78-44E3-B6CD-7611076D9B31}" type="sibTrans" cxnId="{430B9414-FD13-4E68-9979-82658AA6B61C}">
      <dgm:prSet/>
      <dgm:spPr/>
      <dgm:t>
        <a:bodyPr/>
        <a:lstStyle/>
        <a:p>
          <a:endParaRPr lang="en-US"/>
        </a:p>
      </dgm:t>
    </dgm:pt>
    <dgm:pt modelId="{D963064E-8D01-4EC8-AD7F-AADCC89B11AC}">
      <dgm:prSet phldrT="[Text]" custT="1"/>
      <dgm:spPr/>
      <dgm:t>
        <a:bodyPr/>
        <a:lstStyle/>
        <a:p>
          <a:r>
            <a:rPr lang="en-US" sz="2000" b="1" dirty="0" smtClean="0">
              <a:latin typeface="Calibri" panose="020F0502020204030204" pitchFamily="34" charset="0"/>
            </a:rPr>
            <a:t>Holistic support</a:t>
          </a:r>
          <a:endParaRPr lang="en-US" sz="2000" b="1" dirty="0">
            <a:latin typeface="Calibri" panose="020F0502020204030204" pitchFamily="34" charset="0"/>
          </a:endParaRPr>
        </a:p>
      </dgm:t>
    </dgm:pt>
    <dgm:pt modelId="{F68A0D7D-F912-4540-8E44-2259E8EA8F5F}" type="parTrans" cxnId="{673A96F1-A6F9-4790-A41C-789B8DEDE999}">
      <dgm:prSet/>
      <dgm:spPr/>
      <dgm:t>
        <a:bodyPr/>
        <a:lstStyle/>
        <a:p>
          <a:endParaRPr lang="en-US"/>
        </a:p>
      </dgm:t>
    </dgm:pt>
    <dgm:pt modelId="{2733B86A-3E6B-4155-85BD-7D04B3B0E311}" type="sibTrans" cxnId="{673A96F1-A6F9-4790-A41C-789B8DEDE999}">
      <dgm:prSet/>
      <dgm:spPr/>
      <dgm:t>
        <a:bodyPr/>
        <a:lstStyle/>
        <a:p>
          <a:endParaRPr lang="en-US"/>
        </a:p>
      </dgm:t>
    </dgm:pt>
    <dgm:pt modelId="{AD26A72D-FEC6-42A8-8A7A-7094EBC1DE28}">
      <dgm:prSet phldrT="[Text]" custT="1"/>
      <dgm:spPr/>
      <dgm:t>
        <a:bodyPr/>
        <a:lstStyle/>
        <a:p>
          <a:r>
            <a:rPr lang="en-US" sz="2000" b="1" dirty="0" smtClean="0">
              <a:latin typeface="Calibri" panose="020F0502020204030204" pitchFamily="34" charset="0"/>
            </a:rPr>
            <a:t>Continuum of services</a:t>
          </a:r>
          <a:endParaRPr lang="en-US" sz="2000" b="1" dirty="0">
            <a:latin typeface="Calibri" panose="020F0502020204030204" pitchFamily="34" charset="0"/>
          </a:endParaRPr>
        </a:p>
      </dgm:t>
    </dgm:pt>
    <dgm:pt modelId="{00F8B1B2-1D71-4B98-94B9-3D91C8D68D60}" type="parTrans" cxnId="{1F8C5A11-16A5-4C0A-AEA1-42E4D186735D}">
      <dgm:prSet/>
      <dgm:spPr/>
      <dgm:t>
        <a:bodyPr/>
        <a:lstStyle/>
        <a:p>
          <a:endParaRPr lang="en-US"/>
        </a:p>
      </dgm:t>
    </dgm:pt>
    <dgm:pt modelId="{A0B5CF8B-BEF6-4567-99DF-AA43857272FB}" type="sibTrans" cxnId="{1F8C5A11-16A5-4C0A-AEA1-42E4D186735D}">
      <dgm:prSet/>
      <dgm:spPr/>
      <dgm:t>
        <a:bodyPr/>
        <a:lstStyle/>
        <a:p>
          <a:endParaRPr lang="en-US"/>
        </a:p>
      </dgm:t>
    </dgm:pt>
    <dgm:pt modelId="{462800C4-C900-488F-8D61-672212197D3C}" type="pres">
      <dgm:prSet presAssocID="{C2AD92BA-C64C-4951-B79D-F7FB9DD67320}" presName="compositeShape" presStyleCnt="0">
        <dgm:presLayoutVars>
          <dgm:chMax val="7"/>
          <dgm:dir/>
          <dgm:resizeHandles val="exact"/>
        </dgm:presLayoutVars>
      </dgm:prSet>
      <dgm:spPr/>
    </dgm:pt>
    <dgm:pt modelId="{E3EED58B-0353-41C7-AF7A-2FC7007CBA0C}" type="pres">
      <dgm:prSet presAssocID="{C2AD92BA-C64C-4951-B79D-F7FB9DD67320}" presName="wedge1" presStyleLbl="node1" presStyleIdx="0" presStyleCnt="5" custScaleX="104132" custScaleY="102632"/>
      <dgm:spPr/>
      <dgm:t>
        <a:bodyPr/>
        <a:lstStyle/>
        <a:p>
          <a:endParaRPr lang="en-US"/>
        </a:p>
      </dgm:t>
    </dgm:pt>
    <dgm:pt modelId="{4B713F72-E9FB-493B-AC9E-02B2F329BE5E}" type="pres">
      <dgm:prSet presAssocID="{C2AD92BA-C64C-4951-B79D-F7FB9DD67320}" presName="dummy1a" presStyleCnt="0"/>
      <dgm:spPr/>
    </dgm:pt>
    <dgm:pt modelId="{66987BA9-2817-4566-894F-55822D2C577C}" type="pres">
      <dgm:prSet presAssocID="{C2AD92BA-C64C-4951-B79D-F7FB9DD67320}" presName="dummy1b" presStyleCnt="0"/>
      <dgm:spPr/>
    </dgm:pt>
    <dgm:pt modelId="{7F6DA2CB-DCB1-43A8-8B03-5F18A1898293}" type="pres">
      <dgm:prSet presAssocID="{C2AD92BA-C64C-4951-B79D-F7FB9DD67320}" presName="wedge1Tx" presStyleLbl="node1" presStyleIdx="0" presStyleCnt="5">
        <dgm:presLayoutVars>
          <dgm:chMax val="0"/>
          <dgm:chPref val="0"/>
          <dgm:bulletEnabled val="1"/>
        </dgm:presLayoutVars>
      </dgm:prSet>
      <dgm:spPr/>
      <dgm:t>
        <a:bodyPr/>
        <a:lstStyle/>
        <a:p>
          <a:endParaRPr lang="en-US"/>
        </a:p>
      </dgm:t>
    </dgm:pt>
    <dgm:pt modelId="{76EDFF73-0F81-4396-867A-749FC9FA856E}" type="pres">
      <dgm:prSet presAssocID="{C2AD92BA-C64C-4951-B79D-F7FB9DD67320}" presName="wedge2" presStyleLbl="node1" presStyleIdx="1" presStyleCnt="5" custScaleX="104132" custScaleY="102632"/>
      <dgm:spPr/>
      <dgm:t>
        <a:bodyPr/>
        <a:lstStyle/>
        <a:p>
          <a:endParaRPr lang="en-US"/>
        </a:p>
      </dgm:t>
    </dgm:pt>
    <dgm:pt modelId="{3959DE3C-4288-4E33-9B96-231C86E5B8F8}" type="pres">
      <dgm:prSet presAssocID="{C2AD92BA-C64C-4951-B79D-F7FB9DD67320}" presName="dummy2a" presStyleCnt="0"/>
      <dgm:spPr/>
    </dgm:pt>
    <dgm:pt modelId="{E09B0141-5B08-4706-B0E3-7BA628ECB202}" type="pres">
      <dgm:prSet presAssocID="{C2AD92BA-C64C-4951-B79D-F7FB9DD67320}" presName="dummy2b" presStyleCnt="0"/>
      <dgm:spPr/>
    </dgm:pt>
    <dgm:pt modelId="{6EC4EB4B-2CB8-412E-B15F-95F2049351E5}" type="pres">
      <dgm:prSet presAssocID="{C2AD92BA-C64C-4951-B79D-F7FB9DD67320}" presName="wedge2Tx" presStyleLbl="node1" presStyleIdx="1" presStyleCnt="5">
        <dgm:presLayoutVars>
          <dgm:chMax val="0"/>
          <dgm:chPref val="0"/>
          <dgm:bulletEnabled val="1"/>
        </dgm:presLayoutVars>
      </dgm:prSet>
      <dgm:spPr/>
      <dgm:t>
        <a:bodyPr/>
        <a:lstStyle/>
        <a:p>
          <a:endParaRPr lang="en-US"/>
        </a:p>
      </dgm:t>
    </dgm:pt>
    <dgm:pt modelId="{96F4A671-4F09-4158-80E2-45D929BC2032}" type="pres">
      <dgm:prSet presAssocID="{C2AD92BA-C64C-4951-B79D-F7FB9DD67320}" presName="wedge3" presStyleLbl="node1" presStyleIdx="2" presStyleCnt="5" custScaleX="104132" custScaleY="102632"/>
      <dgm:spPr/>
      <dgm:t>
        <a:bodyPr/>
        <a:lstStyle/>
        <a:p>
          <a:endParaRPr lang="en-US"/>
        </a:p>
      </dgm:t>
    </dgm:pt>
    <dgm:pt modelId="{50C34640-9905-41EA-80CD-B79CD6E56F1B}" type="pres">
      <dgm:prSet presAssocID="{C2AD92BA-C64C-4951-B79D-F7FB9DD67320}" presName="dummy3a" presStyleCnt="0"/>
      <dgm:spPr/>
    </dgm:pt>
    <dgm:pt modelId="{EC1C541A-DB6C-4AED-B4FF-3A17B7944A3B}" type="pres">
      <dgm:prSet presAssocID="{C2AD92BA-C64C-4951-B79D-F7FB9DD67320}" presName="dummy3b" presStyleCnt="0"/>
      <dgm:spPr/>
    </dgm:pt>
    <dgm:pt modelId="{4B184D4E-0BB0-487A-A5B3-54210381104D}" type="pres">
      <dgm:prSet presAssocID="{C2AD92BA-C64C-4951-B79D-F7FB9DD67320}" presName="wedge3Tx" presStyleLbl="node1" presStyleIdx="2" presStyleCnt="5">
        <dgm:presLayoutVars>
          <dgm:chMax val="0"/>
          <dgm:chPref val="0"/>
          <dgm:bulletEnabled val="1"/>
        </dgm:presLayoutVars>
      </dgm:prSet>
      <dgm:spPr/>
      <dgm:t>
        <a:bodyPr/>
        <a:lstStyle/>
        <a:p>
          <a:endParaRPr lang="en-US"/>
        </a:p>
      </dgm:t>
    </dgm:pt>
    <dgm:pt modelId="{955EFDED-778A-4D15-B5C4-E6EE5C9CFB4E}" type="pres">
      <dgm:prSet presAssocID="{C2AD92BA-C64C-4951-B79D-F7FB9DD67320}" presName="wedge4" presStyleLbl="node1" presStyleIdx="3" presStyleCnt="5" custScaleX="104132" custScaleY="102632"/>
      <dgm:spPr/>
      <dgm:t>
        <a:bodyPr/>
        <a:lstStyle/>
        <a:p>
          <a:endParaRPr lang="en-US"/>
        </a:p>
      </dgm:t>
    </dgm:pt>
    <dgm:pt modelId="{1F999E8D-7AF3-4561-A2EB-9754B05AD86C}" type="pres">
      <dgm:prSet presAssocID="{C2AD92BA-C64C-4951-B79D-F7FB9DD67320}" presName="dummy4a" presStyleCnt="0"/>
      <dgm:spPr/>
    </dgm:pt>
    <dgm:pt modelId="{4A2796FE-58B6-4B0B-A4F0-0CE90C85C18D}" type="pres">
      <dgm:prSet presAssocID="{C2AD92BA-C64C-4951-B79D-F7FB9DD67320}" presName="dummy4b" presStyleCnt="0"/>
      <dgm:spPr/>
    </dgm:pt>
    <dgm:pt modelId="{D5E4C52E-AF8D-465C-8C07-0D1B471ACCD9}" type="pres">
      <dgm:prSet presAssocID="{C2AD92BA-C64C-4951-B79D-F7FB9DD67320}" presName="wedge4Tx" presStyleLbl="node1" presStyleIdx="3" presStyleCnt="5">
        <dgm:presLayoutVars>
          <dgm:chMax val="0"/>
          <dgm:chPref val="0"/>
          <dgm:bulletEnabled val="1"/>
        </dgm:presLayoutVars>
      </dgm:prSet>
      <dgm:spPr/>
      <dgm:t>
        <a:bodyPr/>
        <a:lstStyle/>
        <a:p>
          <a:endParaRPr lang="en-US"/>
        </a:p>
      </dgm:t>
    </dgm:pt>
    <dgm:pt modelId="{CA78761F-A34D-4E85-9851-F4541553D823}" type="pres">
      <dgm:prSet presAssocID="{C2AD92BA-C64C-4951-B79D-F7FB9DD67320}" presName="wedge5" presStyleLbl="node1" presStyleIdx="4" presStyleCnt="5" custScaleX="110318" custScaleY="108505"/>
      <dgm:spPr/>
      <dgm:t>
        <a:bodyPr/>
        <a:lstStyle/>
        <a:p>
          <a:endParaRPr lang="en-US"/>
        </a:p>
      </dgm:t>
    </dgm:pt>
    <dgm:pt modelId="{37B592B7-9682-4622-B693-99BC1C02A0B2}" type="pres">
      <dgm:prSet presAssocID="{C2AD92BA-C64C-4951-B79D-F7FB9DD67320}" presName="dummy5a" presStyleCnt="0"/>
      <dgm:spPr/>
    </dgm:pt>
    <dgm:pt modelId="{8598023E-435F-4BC7-B9F7-72CB7A989DCE}" type="pres">
      <dgm:prSet presAssocID="{C2AD92BA-C64C-4951-B79D-F7FB9DD67320}" presName="dummy5b" presStyleCnt="0"/>
      <dgm:spPr/>
    </dgm:pt>
    <dgm:pt modelId="{E30FD9F4-D7BB-42BE-BC4F-73E019A34CDF}" type="pres">
      <dgm:prSet presAssocID="{C2AD92BA-C64C-4951-B79D-F7FB9DD67320}" presName="wedge5Tx" presStyleLbl="node1" presStyleIdx="4" presStyleCnt="5">
        <dgm:presLayoutVars>
          <dgm:chMax val="0"/>
          <dgm:chPref val="0"/>
          <dgm:bulletEnabled val="1"/>
        </dgm:presLayoutVars>
      </dgm:prSet>
      <dgm:spPr/>
      <dgm:t>
        <a:bodyPr/>
        <a:lstStyle/>
        <a:p>
          <a:endParaRPr lang="en-US"/>
        </a:p>
      </dgm:t>
    </dgm:pt>
    <dgm:pt modelId="{184417C7-8142-4137-94E8-8D591B38D7A6}" type="pres">
      <dgm:prSet presAssocID="{298B3E0B-10F8-47A7-945E-6B3F16C01D7B}" presName="arrowWedge1" presStyleLbl="fgSibTrans2D1" presStyleIdx="0" presStyleCnt="5"/>
      <dgm:spPr/>
    </dgm:pt>
    <dgm:pt modelId="{1C4EEA02-F5A7-4CC6-ADF8-D21F10B4618A}" type="pres">
      <dgm:prSet presAssocID="{3F2F3D8C-7F9B-41E1-B3D1-0448ABF18D7F}" presName="arrowWedge2" presStyleLbl="fgSibTrans2D1" presStyleIdx="1" presStyleCnt="5"/>
      <dgm:spPr/>
    </dgm:pt>
    <dgm:pt modelId="{88D05B4E-38E8-434B-A791-31BDC75BF017}" type="pres">
      <dgm:prSet presAssocID="{0DA1518C-5F78-44E3-B6CD-7611076D9B31}" presName="arrowWedge3" presStyleLbl="fgSibTrans2D1" presStyleIdx="2" presStyleCnt="5"/>
      <dgm:spPr/>
    </dgm:pt>
    <dgm:pt modelId="{955D7899-9FA9-4544-AC73-4C0DECF45085}" type="pres">
      <dgm:prSet presAssocID="{2733B86A-3E6B-4155-85BD-7D04B3B0E311}" presName="arrowWedge4" presStyleLbl="fgSibTrans2D1" presStyleIdx="3" presStyleCnt="5"/>
      <dgm:spPr/>
    </dgm:pt>
    <dgm:pt modelId="{6DC810C2-C4ED-48D6-8EA1-068FB43E951E}" type="pres">
      <dgm:prSet presAssocID="{A0B5CF8B-BEF6-4567-99DF-AA43857272FB}" presName="arrowWedge5" presStyleLbl="fgSibTrans2D1" presStyleIdx="4" presStyleCnt="5"/>
      <dgm:spPr/>
      <dgm:t>
        <a:bodyPr/>
        <a:lstStyle/>
        <a:p>
          <a:endParaRPr lang="en-US"/>
        </a:p>
      </dgm:t>
    </dgm:pt>
  </dgm:ptLst>
  <dgm:cxnLst>
    <dgm:cxn modelId="{BEDA710F-6B04-4C22-9749-E4CB8BF37758}" type="presOf" srcId="{AD26A72D-FEC6-42A8-8A7A-7094EBC1DE28}" destId="{E30FD9F4-D7BB-42BE-BC4F-73E019A34CDF}" srcOrd="1" destOrd="0" presId="urn:microsoft.com/office/officeart/2005/8/layout/cycle8"/>
    <dgm:cxn modelId="{7EC6333D-359A-4232-91E0-ED721652A052}" type="presOf" srcId="{949653D2-23DE-4BAB-AAF7-69EE63A9902E}" destId="{76EDFF73-0F81-4396-867A-749FC9FA856E}" srcOrd="0" destOrd="0" presId="urn:microsoft.com/office/officeart/2005/8/layout/cycle8"/>
    <dgm:cxn modelId="{1BEFCFEA-C203-4458-88C4-79F4D09D44E6}" type="presOf" srcId="{AD26A72D-FEC6-42A8-8A7A-7094EBC1DE28}" destId="{CA78761F-A34D-4E85-9851-F4541553D823}" srcOrd="0" destOrd="0" presId="urn:microsoft.com/office/officeart/2005/8/layout/cycle8"/>
    <dgm:cxn modelId="{430B9414-FD13-4E68-9979-82658AA6B61C}" srcId="{C2AD92BA-C64C-4951-B79D-F7FB9DD67320}" destId="{F576A3ED-6151-4875-ABEC-5CE490AB8E45}" srcOrd="2" destOrd="0" parTransId="{99C55A5F-3696-4AED-8BA0-FF61C5C8FB92}" sibTransId="{0DA1518C-5F78-44E3-B6CD-7611076D9B31}"/>
    <dgm:cxn modelId="{412034A0-F727-4B9E-8811-F92D05F00FD9}" type="presOf" srcId="{C2AD92BA-C64C-4951-B79D-F7FB9DD67320}" destId="{462800C4-C900-488F-8D61-672212197D3C}" srcOrd="0" destOrd="0" presId="urn:microsoft.com/office/officeart/2005/8/layout/cycle8"/>
    <dgm:cxn modelId="{E0CD4CBF-523F-4399-82A7-F734CBEE7668}" type="presOf" srcId="{D963064E-8D01-4EC8-AD7F-AADCC89B11AC}" destId="{D5E4C52E-AF8D-465C-8C07-0D1B471ACCD9}" srcOrd="1" destOrd="0" presId="urn:microsoft.com/office/officeart/2005/8/layout/cycle8"/>
    <dgm:cxn modelId="{B2B5A63D-00DC-482C-A5CF-885E677E31BC}" type="presOf" srcId="{995B3A31-CB7C-4D3D-A83E-1D8CFBB11D1F}" destId="{7F6DA2CB-DCB1-43A8-8B03-5F18A1898293}" srcOrd="1" destOrd="0" presId="urn:microsoft.com/office/officeart/2005/8/layout/cycle8"/>
    <dgm:cxn modelId="{1F8C5A11-16A5-4C0A-AEA1-42E4D186735D}" srcId="{C2AD92BA-C64C-4951-B79D-F7FB9DD67320}" destId="{AD26A72D-FEC6-42A8-8A7A-7094EBC1DE28}" srcOrd="4" destOrd="0" parTransId="{00F8B1B2-1D71-4B98-94B9-3D91C8D68D60}" sibTransId="{A0B5CF8B-BEF6-4567-99DF-AA43857272FB}"/>
    <dgm:cxn modelId="{73DC5E4D-5707-454B-A4F0-CCBE853A8048}" type="presOf" srcId="{949653D2-23DE-4BAB-AAF7-69EE63A9902E}" destId="{6EC4EB4B-2CB8-412E-B15F-95F2049351E5}" srcOrd="1" destOrd="0" presId="urn:microsoft.com/office/officeart/2005/8/layout/cycle8"/>
    <dgm:cxn modelId="{5FC3CF72-165B-41A4-B610-27EF6CF992F9}" type="presOf" srcId="{F576A3ED-6151-4875-ABEC-5CE490AB8E45}" destId="{4B184D4E-0BB0-487A-A5B3-54210381104D}" srcOrd="1" destOrd="0" presId="urn:microsoft.com/office/officeart/2005/8/layout/cycle8"/>
    <dgm:cxn modelId="{27DD453E-5092-4722-BE53-65D10F8E2506}" type="presOf" srcId="{995B3A31-CB7C-4D3D-A83E-1D8CFBB11D1F}" destId="{E3EED58B-0353-41C7-AF7A-2FC7007CBA0C}" srcOrd="0" destOrd="0" presId="urn:microsoft.com/office/officeart/2005/8/layout/cycle8"/>
    <dgm:cxn modelId="{7D3EDDBA-1F63-4E60-B212-05CCB50D07D1}" srcId="{C2AD92BA-C64C-4951-B79D-F7FB9DD67320}" destId="{995B3A31-CB7C-4D3D-A83E-1D8CFBB11D1F}" srcOrd="0" destOrd="0" parTransId="{EFADA284-2EE3-4960-B6CE-3A1235225FF7}" sibTransId="{298B3E0B-10F8-47A7-945E-6B3F16C01D7B}"/>
    <dgm:cxn modelId="{A7E65CF0-BD67-44F8-8481-046875EB90EF}" type="presOf" srcId="{F576A3ED-6151-4875-ABEC-5CE490AB8E45}" destId="{96F4A671-4F09-4158-80E2-45D929BC2032}" srcOrd="0" destOrd="0" presId="urn:microsoft.com/office/officeart/2005/8/layout/cycle8"/>
    <dgm:cxn modelId="{673A96F1-A6F9-4790-A41C-789B8DEDE999}" srcId="{C2AD92BA-C64C-4951-B79D-F7FB9DD67320}" destId="{D963064E-8D01-4EC8-AD7F-AADCC89B11AC}" srcOrd="3" destOrd="0" parTransId="{F68A0D7D-F912-4540-8E44-2259E8EA8F5F}" sibTransId="{2733B86A-3E6B-4155-85BD-7D04B3B0E311}"/>
    <dgm:cxn modelId="{5BEE7632-2C8B-4DE6-A229-ECECAEBDABB8}" type="presOf" srcId="{D963064E-8D01-4EC8-AD7F-AADCC89B11AC}" destId="{955EFDED-778A-4D15-B5C4-E6EE5C9CFB4E}" srcOrd="0" destOrd="0" presId="urn:microsoft.com/office/officeart/2005/8/layout/cycle8"/>
    <dgm:cxn modelId="{70DF4B97-8A25-4563-8B37-AB7A4610D2CF}" srcId="{C2AD92BA-C64C-4951-B79D-F7FB9DD67320}" destId="{949653D2-23DE-4BAB-AAF7-69EE63A9902E}" srcOrd="1" destOrd="0" parTransId="{C1B1D277-143F-4475-B34D-A84BD5A664FB}" sibTransId="{3F2F3D8C-7F9B-41E1-B3D1-0448ABF18D7F}"/>
    <dgm:cxn modelId="{8EFE32A4-014B-412E-B59F-086149396A0D}" type="presParOf" srcId="{462800C4-C900-488F-8D61-672212197D3C}" destId="{E3EED58B-0353-41C7-AF7A-2FC7007CBA0C}" srcOrd="0" destOrd="0" presId="urn:microsoft.com/office/officeart/2005/8/layout/cycle8"/>
    <dgm:cxn modelId="{7F05AE3F-5453-4A08-9B59-1D5031EDB0E7}" type="presParOf" srcId="{462800C4-C900-488F-8D61-672212197D3C}" destId="{4B713F72-E9FB-493B-AC9E-02B2F329BE5E}" srcOrd="1" destOrd="0" presId="urn:microsoft.com/office/officeart/2005/8/layout/cycle8"/>
    <dgm:cxn modelId="{AA82B22D-A75A-4611-84AF-1C5B68953D4A}" type="presParOf" srcId="{462800C4-C900-488F-8D61-672212197D3C}" destId="{66987BA9-2817-4566-894F-55822D2C577C}" srcOrd="2" destOrd="0" presId="urn:microsoft.com/office/officeart/2005/8/layout/cycle8"/>
    <dgm:cxn modelId="{5F0E1A60-C3AC-4372-B4FD-6FF23479F33A}" type="presParOf" srcId="{462800C4-C900-488F-8D61-672212197D3C}" destId="{7F6DA2CB-DCB1-43A8-8B03-5F18A1898293}" srcOrd="3" destOrd="0" presId="urn:microsoft.com/office/officeart/2005/8/layout/cycle8"/>
    <dgm:cxn modelId="{E0043627-21FF-4F5D-A83B-42E0044E96C4}" type="presParOf" srcId="{462800C4-C900-488F-8D61-672212197D3C}" destId="{76EDFF73-0F81-4396-867A-749FC9FA856E}" srcOrd="4" destOrd="0" presId="urn:microsoft.com/office/officeart/2005/8/layout/cycle8"/>
    <dgm:cxn modelId="{0CE61112-F794-4996-BE55-862589BD5BC9}" type="presParOf" srcId="{462800C4-C900-488F-8D61-672212197D3C}" destId="{3959DE3C-4288-4E33-9B96-231C86E5B8F8}" srcOrd="5" destOrd="0" presId="urn:microsoft.com/office/officeart/2005/8/layout/cycle8"/>
    <dgm:cxn modelId="{AF9449EE-35A5-4CE6-ADE2-A210C9AB772C}" type="presParOf" srcId="{462800C4-C900-488F-8D61-672212197D3C}" destId="{E09B0141-5B08-4706-B0E3-7BA628ECB202}" srcOrd="6" destOrd="0" presId="urn:microsoft.com/office/officeart/2005/8/layout/cycle8"/>
    <dgm:cxn modelId="{6BE59DDE-D642-4B75-9CF2-057AEB76F712}" type="presParOf" srcId="{462800C4-C900-488F-8D61-672212197D3C}" destId="{6EC4EB4B-2CB8-412E-B15F-95F2049351E5}" srcOrd="7" destOrd="0" presId="urn:microsoft.com/office/officeart/2005/8/layout/cycle8"/>
    <dgm:cxn modelId="{52D7BA0C-CD5C-4173-B62D-E20F2E3A183D}" type="presParOf" srcId="{462800C4-C900-488F-8D61-672212197D3C}" destId="{96F4A671-4F09-4158-80E2-45D929BC2032}" srcOrd="8" destOrd="0" presId="urn:microsoft.com/office/officeart/2005/8/layout/cycle8"/>
    <dgm:cxn modelId="{775E5838-88BA-4A5D-8FCF-8170876CBC0F}" type="presParOf" srcId="{462800C4-C900-488F-8D61-672212197D3C}" destId="{50C34640-9905-41EA-80CD-B79CD6E56F1B}" srcOrd="9" destOrd="0" presId="urn:microsoft.com/office/officeart/2005/8/layout/cycle8"/>
    <dgm:cxn modelId="{1922EAC2-88E0-47D3-9DD9-57C24131481F}" type="presParOf" srcId="{462800C4-C900-488F-8D61-672212197D3C}" destId="{EC1C541A-DB6C-4AED-B4FF-3A17B7944A3B}" srcOrd="10" destOrd="0" presId="urn:microsoft.com/office/officeart/2005/8/layout/cycle8"/>
    <dgm:cxn modelId="{7A9F61D6-30BE-4D6B-8220-720C3859DF9A}" type="presParOf" srcId="{462800C4-C900-488F-8D61-672212197D3C}" destId="{4B184D4E-0BB0-487A-A5B3-54210381104D}" srcOrd="11" destOrd="0" presId="urn:microsoft.com/office/officeart/2005/8/layout/cycle8"/>
    <dgm:cxn modelId="{FEC2AB68-75D0-4B47-BD2B-9452C7BCCDE5}" type="presParOf" srcId="{462800C4-C900-488F-8D61-672212197D3C}" destId="{955EFDED-778A-4D15-B5C4-E6EE5C9CFB4E}" srcOrd="12" destOrd="0" presId="urn:microsoft.com/office/officeart/2005/8/layout/cycle8"/>
    <dgm:cxn modelId="{03FBCD60-63CF-49D1-8861-D45B93C3399B}" type="presParOf" srcId="{462800C4-C900-488F-8D61-672212197D3C}" destId="{1F999E8D-7AF3-4561-A2EB-9754B05AD86C}" srcOrd="13" destOrd="0" presId="urn:microsoft.com/office/officeart/2005/8/layout/cycle8"/>
    <dgm:cxn modelId="{B05F6A38-BB48-4235-B7F1-B213A9BE0FC0}" type="presParOf" srcId="{462800C4-C900-488F-8D61-672212197D3C}" destId="{4A2796FE-58B6-4B0B-A4F0-0CE90C85C18D}" srcOrd="14" destOrd="0" presId="urn:microsoft.com/office/officeart/2005/8/layout/cycle8"/>
    <dgm:cxn modelId="{83AFC69A-3ADD-4473-B0F3-0EF43FC988E8}" type="presParOf" srcId="{462800C4-C900-488F-8D61-672212197D3C}" destId="{D5E4C52E-AF8D-465C-8C07-0D1B471ACCD9}" srcOrd="15" destOrd="0" presId="urn:microsoft.com/office/officeart/2005/8/layout/cycle8"/>
    <dgm:cxn modelId="{0FC23F0F-532A-41A0-A4B2-9C0DF26F8F56}" type="presParOf" srcId="{462800C4-C900-488F-8D61-672212197D3C}" destId="{CA78761F-A34D-4E85-9851-F4541553D823}" srcOrd="16" destOrd="0" presId="urn:microsoft.com/office/officeart/2005/8/layout/cycle8"/>
    <dgm:cxn modelId="{E42067EC-F482-4991-BA3B-18E497A8776F}" type="presParOf" srcId="{462800C4-C900-488F-8D61-672212197D3C}" destId="{37B592B7-9682-4622-B693-99BC1C02A0B2}" srcOrd="17" destOrd="0" presId="urn:microsoft.com/office/officeart/2005/8/layout/cycle8"/>
    <dgm:cxn modelId="{49A1D3B8-48CF-48DB-8A9A-D0CE701A47E7}" type="presParOf" srcId="{462800C4-C900-488F-8D61-672212197D3C}" destId="{8598023E-435F-4BC7-B9F7-72CB7A989DCE}" srcOrd="18" destOrd="0" presId="urn:microsoft.com/office/officeart/2005/8/layout/cycle8"/>
    <dgm:cxn modelId="{FD79B8C9-0416-4720-B915-034E73C41D32}" type="presParOf" srcId="{462800C4-C900-488F-8D61-672212197D3C}" destId="{E30FD9F4-D7BB-42BE-BC4F-73E019A34CDF}" srcOrd="19" destOrd="0" presId="urn:microsoft.com/office/officeart/2005/8/layout/cycle8"/>
    <dgm:cxn modelId="{7627BF9F-2D00-4BEE-A03E-E8AD38B6FAA6}" type="presParOf" srcId="{462800C4-C900-488F-8D61-672212197D3C}" destId="{184417C7-8142-4137-94E8-8D591B38D7A6}" srcOrd="20" destOrd="0" presId="urn:microsoft.com/office/officeart/2005/8/layout/cycle8"/>
    <dgm:cxn modelId="{175C288C-E800-4718-85E8-5E2210C01ADF}" type="presParOf" srcId="{462800C4-C900-488F-8D61-672212197D3C}" destId="{1C4EEA02-F5A7-4CC6-ADF8-D21F10B4618A}" srcOrd="21" destOrd="0" presId="urn:microsoft.com/office/officeart/2005/8/layout/cycle8"/>
    <dgm:cxn modelId="{C5F57E68-2C51-44F4-9F4B-FCE57CB73BED}" type="presParOf" srcId="{462800C4-C900-488F-8D61-672212197D3C}" destId="{88D05B4E-38E8-434B-A791-31BDC75BF017}" srcOrd="22" destOrd="0" presId="urn:microsoft.com/office/officeart/2005/8/layout/cycle8"/>
    <dgm:cxn modelId="{43DD273A-A589-4E54-9B8D-1B324F76B59D}" type="presParOf" srcId="{462800C4-C900-488F-8D61-672212197D3C}" destId="{955D7899-9FA9-4544-AC73-4C0DECF45085}" srcOrd="23" destOrd="0" presId="urn:microsoft.com/office/officeart/2005/8/layout/cycle8"/>
    <dgm:cxn modelId="{D868281E-12A3-44EC-843B-82FF545F7A68}" type="presParOf" srcId="{462800C4-C900-488F-8D61-672212197D3C}" destId="{6DC810C2-C4ED-48D6-8EA1-068FB43E951E}"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FEB73-9747-4E82-9E91-2A56D3CE82C8}"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38E05A46-A429-4E3D-99BD-E963257CDB1F}">
      <dgm:prSet custT="1"/>
      <dgm:spPr/>
      <dgm:t>
        <a:bodyPr/>
        <a:lstStyle/>
        <a:p>
          <a:pPr rtl="0"/>
          <a:r>
            <a:rPr lang="en-US" sz="2400" dirty="0" smtClean="0">
              <a:latin typeface="Calibri" panose="020F0502020204030204" pitchFamily="34" charset="0"/>
            </a:rPr>
            <a:t>Five interactive modules</a:t>
          </a:r>
          <a:endParaRPr lang="en-US" sz="2400" dirty="0">
            <a:latin typeface="Calibri" panose="020F0502020204030204" pitchFamily="34" charset="0"/>
          </a:endParaRPr>
        </a:p>
      </dgm:t>
    </dgm:pt>
    <dgm:pt modelId="{4E03E93F-8678-45FE-82E4-9CB280BD9848}" type="parTrans" cxnId="{1C5BE43E-A17E-4320-B1DE-96F27E9DA0CC}">
      <dgm:prSet/>
      <dgm:spPr/>
      <dgm:t>
        <a:bodyPr/>
        <a:lstStyle/>
        <a:p>
          <a:endParaRPr lang="en-US"/>
        </a:p>
      </dgm:t>
    </dgm:pt>
    <dgm:pt modelId="{F85E4419-6791-4758-B957-969B86747B5A}" type="sibTrans" cxnId="{1C5BE43E-A17E-4320-B1DE-96F27E9DA0CC}">
      <dgm:prSet/>
      <dgm:spPr/>
      <dgm:t>
        <a:bodyPr/>
        <a:lstStyle/>
        <a:p>
          <a:endParaRPr lang="en-US"/>
        </a:p>
      </dgm:t>
    </dgm:pt>
    <dgm:pt modelId="{F945320F-6755-4BF3-AF57-8BDA58E86760}">
      <dgm:prSet custT="1"/>
      <dgm:spPr/>
      <dgm:t>
        <a:bodyPr/>
        <a:lstStyle/>
        <a:p>
          <a:pPr rtl="0"/>
          <a:r>
            <a:rPr lang="en-US" sz="2400" dirty="0" smtClean="0">
              <a:latin typeface="Calibri" panose="020F0502020204030204" pitchFamily="34" charset="0"/>
            </a:rPr>
            <a:t>24 – 30 hour curriculum</a:t>
          </a:r>
          <a:endParaRPr lang="en-US" sz="2400" dirty="0">
            <a:latin typeface="Calibri" panose="020F0502020204030204" pitchFamily="34" charset="0"/>
          </a:endParaRPr>
        </a:p>
      </dgm:t>
    </dgm:pt>
    <dgm:pt modelId="{9AF8E0D8-DA08-4899-A4B3-B72594609C21}" type="parTrans" cxnId="{A3FAF120-2127-4BA3-8A39-85A12358311C}">
      <dgm:prSet/>
      <dgm:spPr/>
      <dgm:t>
        <a:bodyPr/>
        <a:lstStyle/>
        <a:p>
          <a:endParaRPr lang="en-US"/>
        </a:p>
      </dgm:t>
    </dgm:pt>
    <dgm:pt modelId="{1794156B-BCD7-4571-A791-9082F1762FEE}" type="sibTrans" cxnId="{A3FAF120-2127-4BA3-8A39-85A12358311C}">
      <dgm:prSet/>
      <dgm:spPr/>
      <dgm:t>
        <a:bodyPr/>
        <a:lstStyle/>
        <a:p>
          <a:endParaRPr lang="en-US"/>
        </a:p>
      </dgm:t>
    </dgm:pt>
    <dgm:pt modelId="{F0C89869-1067-41AB-BABF-271AB42A6305}">
      <dgm:prSet custT="1"/>
      <dgm:spPr/>
      <dgm:t>
        <a:bodyPr/>
        <a:lstStyle/>
        <a:p>
          <a:pPr rtl="0"/>
          <a:r>
            <a:rPr lang="en-US" sz="2400" dirty="0" smtClean="0">
              <a:latin typeface="Calibri" panose="020F0502020204030204" pitchFamily="34" charset="0"/>
            </a:rPr>
            <a:t>Designed for adults with multiple barriers to employment</a:t>
          </a:r>
          <a:endParaRPr lang="en-US" sz="2400" dirty="0">
            <a:latin typeface="Calibri" panose="020F0502020204030204" pitchFamily="34" charset="0"/>
          </a:endParaRPr>
        </a:p>
      </dgm:t>
    </dgm:pt>
    <dgm:pt modelId="{2D1625B1-A6AE-4484-BB42-6D95D1254DF9}" type="parTrans" cxnId="{A31245D3-4D52-4B5C-B606-933165733C43}">
      <dgm:prSet/>
      <dgm:spPr/>
      <dgm:t>
        <a:bodyPr/>
        <a:lstStyle/>
        <a:p>
          <a:endParaRPr lang="en-US"/>
        </a:p>
      </dgm:t>
    </dgm:pt>
    <dgm:pt modelId="{86D529FA-2873-4892-889F-CACB591B3414}" type="sibTrans" cxnId="{A31245D3-4D52-4B5C-B606-933165733C43}">
      <dgm:prSet/>
      <dgm:spPr/>
      <dgm:t>
        <a:bodyPr/>
        <a:lstStyle/>
        <a:p>
          <a:endParaRPr lang="en-US"/>
        </a:p>
      </dgm:t>
    </dgm:pt>
    <dgm:pt modelId="{49DB57B9-3CF3-4B8A-A2AD-48CB76B2AFD8}">
      <dgm:prSet custT="1"/>
      <dgm:spPr/>
      <dgm:t>
        <a:bodyPr/>
        <a:lstStyle/>
        <a:p>
          <a:pPr rtl="0"/>
          <a:r>
            <a:rPr lang="en-US" sz="2400" dirty="0" smtClean="0">
              <a:latin typeface="Calibri" panose="020F0502020204030204" pitchFamily="34" charset="0"/>
            </a:rPr>
            <a:t>6</a:t>
          </a:r>
          <a:r>
            <a:rPr lang="en-US" sz="2400" baseline="30000" dirty="0" smtClean="0">
              <a:latin typeface="Calibri" panose="020F0502020204030204" pitchFamily="34" charset="0"/>
            </a:rPr>
            <a:t>th</a:t>
          </a:r>
          <a:r>
            <a:rPr lang="en-US" sz="2400" dirty="0" smtClean="0">
              <a:latin typeface="Calibri" panose="020F0502020204030204" pitchFamily="34" charset="0"/>
            </a:rPr>
            <a:t> grade reading level</a:t>
          </a:r>
          <a:endParaRPr lang="en-US" sz="2400" dirty="0">
            <a:latin typeface="Calibri" panose="020F0502020204030204" pitchFamily="34" charset="0"/>
          </a:endParaRPr>
        </a:p>
      </dgm:t>
    </dgm:pt>
    <dgm:pt modelId="{87D7DCCF-E95D-4694-96D6-141B37FDD2A5}" type="parTrans" cxnId="{4FD7C42C-5322-4C2B-B166-49E111EF9293}">
      <dgm:prSet/>
      <dgm:spPr/>
      <dgm:t>
        <a:bodyPr/>
        <a:lstStyle/>
        <a:p>
          <a:endParaRPr lang="en-US"/>
        </a:p>
      </dgm:t>
    </dgm:pt>
    <dgm:pt modelId="{93B5A32D-4BDE-439E-9D75-EA842AA15502}" type="sibTrans" cxnId="{4FD7C42C-5322-4C2B-B166-49E111EF9293}">
      <dgm:prSet/>
      <dgm:spPr/>
      <dgm:t>
        <a:bodyPr/>
        <a:lstStyle/>
        <a:p>
          <a:endParaRPr lang="en-US"/>
        </a:p>
      </dgm:t>
    </dgm:pt>
    <dgm:pt modelId="{A88AFCAB-45A4-448B-B8F2-6004ED97361B}">
      <dgm:prSet custT="1"/>
      <dgm:spPr/>
      <dgm:t>
        <a:bodyPr/>
        <a:lstStyle/>
        <a:p>
          <a:pPr rtl="0"/>
          <a:endParaRPr lang="en-US" sz="2400" dirty="0">
            <a:latin typeface="Calibri" panose="020F0502020204030204" pitchFamily="34" charset="0"/>
          </a:endParaRPr>
        </a:p>
      </dgm:t>
    </dgm:pt>
    <dgm:pt modelId="{DA50D0B8-E7C2-4754-BC21-EB716B52A493}" type="parTrans" cxnId="{343FB65F-382C-4135-B5E2-E87829B17DBA}">
      <dgm:prSet/>
      <dgm:spPr/>
      <dgm:t>
        <a:bodyPr/>
        <a:lstStyle/>
        <a:p>
          <a:endParaRPr lang="en-US"/>
        </a:p>
      </dgm:t>
    </dgm:pt>
    <dgm:pt modelId="{779FA9DD-BF54-426D-9726-11F8F83BA0AD}" type="sibTrans" cxnId="{343FB65F-382C-4135-B5E2-E87829B17DBA}">
      <dgm:prSet/>
      <dgm:spPr/>
      <dgm:t>
        <a:bodyPr/>
        <a:lstStyle/>
        <a:p>
          <a:endParaRPr lang="en-US"/>
        </a:p>
      </dgm:t>
    </dgm:pt>
    <dgm:pt modelId="{2DAC3BED-B91E-423A-B34E-505802ADDB89}">
      <dgm:prSet custT="1"/>
      <dgm:spPr/>
      <dgm:t>
        <a:bodyPr/>
        <a:lstStyle/>
        <a:p>
          <a:pPr rtl="0"/>
          <a:endParaRPr lang="en-US" sz="2400" dirty="0">
            <a:latin typeface="Calibri" panose="020F0502020204030204" pitchFamily="34" charset="0"/>
          </a:endParaRPr>
        </a:p>
      </dgm:t>
    </dgm:pt>
    <dgm:pt modelId="{B736C1F8-143D-48DE-AA1A-86C6008C0E00}" type="parTrans" cxnId="{EA78A7A5-F820-42BF-9074-5A970BC088AF}">
      <dgm:prSet/>
      <dgm:spPr/>
      <dgm:t>
        <a:bodyPr/>
        <a:lstStyle/>
        <a:p>
          <a:endParaRPr lang="en-US"/>
        </a:p>
      </dgm:t>
    </dgm:pt>
    <dgm:pt modelId="{EB0AD355-839B-4B18-AF18-6F1B5555AA22}" type="sibTrans" cxnId="{EA78A7A5-F820-42BF-9074-5A970BC088AF}">
      <dgm:prSet/>
      <dgm:spPr/>
      <dgm:t>
        <a:bodyPr/>
        <a:lstStyle/>
        <a:p>
          <a:endParaRPr lang="en-US"/>
        </a:p>
      </dgm:t>
    </dgm:pt>
    <dgm:pt modelId="{16F31A00-D192-497F-840D-F38BC891D4D2}">
      <dgm:prSet custT="1"/>
      <dgm:spPr/>
      <dgm:t>
        <a:bodyPr/>
        <a:lstStyle/>
        <a:p>
          <a:pPr rtl="0"/>
          <a:endParaRPr lang="en-US" sz="2400" dirty="0">
            <a:latin typeface="Calibri" panose="020F0502020204030204" pitchFamily="34" charset="0"/>
          </a:endParaRPr>
        </a:p>
      </dgm:t>
    </dgm:pt>
    <dgm:pt modelId="{5D8BA1D8-F2ED-4096-A71E-F3F05FC1A77D}" type="parTrans" cxnId="{06989250-960B-4B8C-9C11-F3A668BD4DD2}">
      <dgm:prSet/>
      <dgm:spPr/>
      <dgm:t>
        <a:bodyPr/>
        <a:lstStyle/>
        <a:p>
          <a:endParaRPr lang="en-US"/>
        </a:p>
      </dgm:t>
    </dgm:pt>
    <dgm:pt modelId="{78DE6362-74BB-4548-874E-6E9DC77879C9}" type="sibTrans" cxnId="{06989250-960B-4B8C-9C11-F3A668BD4DD2}">
      <dgm:prSet/>
      <dgm:spPr/>
      <dgm:t>
        <a:bodyPr/>
        <a:lstStyle/>
        <a:p>
          <a:endParaRPr lang="en-US"/>
        </a:p>
      </dgm:t>
    </dgm:pt>
    <dgm:pt modelId="{FCE184F2-6542-4D1E-BE7A-8CB012EFBCAD}">
      <dgm:prSet custT="1"/>
      <dgm:spPr/>
      <dgm:t>
        <a:bodyPr/>
        <a:lstStyle/>
        <a:p>
          <a:pPr rtl="0"/>
          <a:endParaRPr lang="en-US" sz="2400" dirty="0">
            <a:latin typeface="Calibri" panose="020F0502020204030204" pitchFamily="34" charset="0"/>
          </a:endParaRPr>
        </a:p>
      </dgm:t>
    </dgm:pt>
    <dgm:pt modelId="{F32F363F-3724-4E55-9C01-BD2DD9A41C98}" type="parTrans" cxnId="{7DB68CAE-6888-4054-B88E-5209073EAA9E}">
      <dgm:prSet/>
      <dgm:spPr/>
      <dgm:t>
        <a:bodyPr/>
        <a:lstStyle/>
        <a:p>
          <a:endParaRPr lang="en-US"/>
        </a:p>
      </dgm:t>
    </dgm:pt>
    <dgm:pt modelId="{8DC48287-C9B3-475E-88B9-97C8F1B311E5}" type="sibTrans" cxnId="{7DB68CAE-6888-4054-B88E-5209073EAA9E}">
      <dgm:prSet/>
      <dgm:spPr/>
      <dgm:t>
        <a:bodyPr/>
        <a:lstStyle/>
        <a:p>
          <a:endParaRPr lang="en-US"/>
        </a:p>
      </dgm:t>
    </dgm:pt>
    <dgm:pt modelId="{0AC9A5F6-0C9D-45FC-9EF2-03BE078C8197}" type="pres">
      <dgm:prSet presAssocID="{D5EFEB73-9747-4E82-9E91-2A56D3CE82C8}" presName="linearFlow" presStyleCnt="0">
        <dgm:presLayoutVars>
          <dgm:dir/>
          <dgm:animLvl val="lvl"/>
          <dgm:resizeHandles val="exact"/>
        </dgm:presLayoutVars>
      </dgm:prSet>
      <dgm:spPr/>
      <dgm:t>
        <a:bodyPr/>
        <a:lstStyle/>
        <a:p>
          <a:endParaRPr lang="en-US"/>
        </a:p>
      </dgm:t>
    </dgm:pt>
    <dgm:pt modelId="{963FF13F-4468-4C48-92D4-37004C567C1C}" type="pres">
      <dgm:prSet presAssocID="{A88AFCAB-45A4-448B-B8F2-6004ED97361B}" presName="composite" presStyleCnt="0"/>
      <dgm:spPr/>
    </dgm:pt>
    <dgm:pt modelId="{D29BFD81-200F-4975-B5CC-295D6453B90D}" type="pres">
      <dgm:prSet presAssocID="{A88AFCAB-45A4-448B-B8F2-6004ED97361B}" presName="parentText" presStyleLbl="alignNode1" presStyleIdx="0" presStyleCnt="4">
        <dgm:presLayoutVars>
          <dgm:chMax val="1"/>
          <dgm:bulletEnabled val="1"/>
        </dgm:presLayoutVars>
      </dgm:prSet>
      <dgm:spPr/>
      <dgm:t>
        <a:bodyPr/>
        <a:lstStyle/>
        <a:p>
          <a:endParaRPr lang="en-US"/>
        </a:p>
      </dgm:t>
    </dgm:pt>
    <dgm:pt modelId="{561C0DCC-9E9C-4CDB-A896-2F34E10988D2}" type="pres">
      <dgm:prSet presAssocID="{A88AFCAB-45A4-448B-B8F2-6004ED97361B}" presName="descendantText" presStyleLbl="alignAcc1" presStyleIdx="0" presStyleCnt="4">
        <dgm:presLayoutVars>
          <dgm:bulletEnabled val="1"/>
        </dgm:presLayoutVars>
      </dgm:prSet>
      <dgm:spPr/>
      <dgm:t>
        <a:bodyPr/>
        <a:lstStyle/>
        <a:p>
          <a:endParaRPr lang="en-US"/>
        </a:p>
      </dgm:t>
    </dgm:pt>
    <dgm:pt modelId="{753A9BB1-F6D3-4A15-AC58-D8F1590D3C6C}" type="pres">
      <dgm:prSet presAssocID="{779FA9DD-BF54-426D-9726-11F8F83BA0AD}" presName="sp" presStyleCnt="0"/>
      <dgm:spPr/>
    </dgm:pt>
    <dgm:pt modelId="{D024E962-2211-4F29-BC1B-911CFA32263B}" type="pres">
      <dgm:prSet presAssocID="{2DAC3BED-B91E-423A-B34E-505802ADDB89}" presName="composite" presStyleCnt="0"/>
      <dgm:spPr/>
    </dgm:pt>
    <dgm:pt modelId="{C21E7E88-E1EC-462A-87FF-344C7242AE4F}" type="pres">
      <dgm:prSet presAssocID="{2DAC3BED-B91E-423A-B34E-505802ADDB89}" presName="parentText" presStyleLbl="alignNode1" presStyleIdx="1" presStyleCnt="4">
        <dgm:presLayoutVars>
          <dgm:chMax val="1"/>
          <dgm:bulletEnabled val="1"/>
        </dgm:presLayoutVars>
      </dgm:prSet>
      <dgm:spPr/>
      <dgm:t>
        <a:bodyPr/>
        <a:lstStyle/>
        <a:p>
          <a:endParaRPr lang="en-US"/>
        </a:p>
      </dgm:t>
    </dgm:pt>
    <dgm:pt modelId="{42954FE1-7B34-4E23-B838-2D0916A2E0D1}" type="pres">
      <dgm:prSet presAssocID="{2DAC3BED-B91E-423A-B34E-505802ADDB89}" presName="descendantText" presStyleLbl="alignAcc1" presStyleIdx="1" presStyleCnt="4">
        <dgm:presLayoutVars>
          <dgm:bulletEnabled val="1"/>
        </dgm:presLayoutVars>
      </dgm:prSet>
      <dgm:spPr/>
      <dgm:t>
        <a:bodyPr/>
        <a:lstStyle/>
        <a:p>
          <a:endParaRPr lang="en-US"/>
        </a:p>
      </dgm:t>
    </dgm:pt>
    <dgm:pt modelId="{19AB7E27-074F-4817-882B-912063FEC1E5}" type="pres">
      <dgm:prSet presAssocID="{EB0AD355-839B-4B18-AF18-6F1B5555AA22}" presName="sp" presStyleCnt="0"/>
      <dgm:spPr/>
    </dgm:pt>
    <dgm:pt modelId="{F2BA7EE9-B867-4CB5-983F-C542065EC689}" type="pres">
      <dgm:prSet presAssocID="{16F31A00-D192-497F-840D-F38BC891D4D2}" presName="composite" presStyleCnt="0"/>
      <dgm:spPr/>
    </dgm:pt>
    <dgm:pt modelId="{34A7AC4B-6C5C-4AF1-AD85-1336802ACF33}" type="pres">
      <dgm:prSet presAssocID="{16F31A00-D192-497F-840D-F38BC891D4D2}" presName="parentText" presStyleLbl="alignNode1" presStyleIdx="2" presStyleCnt="4">
        <dgm:presLayoutVars>
          <dgm:chMax val="1"/>
          <dgm:bulletEnabled val="1"/>
        </dgm:presLayoutVars>
      </dgm:prSet>
      <dgm:spPr/>
      <dgm:t>
        <a:bodyPr/>
        <a:lstStyle/>
        <a:p>
          <a:endParaRPr lang="en-US"/>
        </a:p>
      </dgm:t>
    </dgm:pt>
    <dgm:pt modelId="{A55A696A-3A6E-4762-9123-E1D644BDC2B0}" type="pres">
      <dgm:prSet presAssocID="{16F31A00-D192-497F-840D-F38BC891D4D2}" presName="descendantText" presStyleLbl="alignAcc1" presStyleIdx="2" presStyleCnt="4">
        <dgm:presLayoutVars>
          <dgm:bulletEnabled val="1"/>
        </dgm:presLayoutVars>
      </dgm:prSet>
      <dgm:spPr/>
      <dgm:t>
        <a:bodyPr/>
        <a:lstStyle/>
        <a:p>
          <a:endParaRPr lang="en-US"/>
        </a:p>
      </dgm:t>
    </dgm:pt>
    <dgm:pt modelId="{4CFC96BC-4952-47F6-8009-D592D334C4AE}" type="pres">
      <dgm:prSet presAssocID="{78DE6362-74BB-4548-874E-6E9DC77879C9}" presName="sp" presStyleCnt="0"/>
      <dgm:spPr/>
    </dgm:pt>
    <dgm:pt modelId="{A4361CB6-D312-4D0C-8C71-F725C9EDEC5D}" type="pres">
      <dgm:prSet presAssocID="{FCE184F2-6542-4D1E-BE7A-8CB012EFBCAD}" presName="composite" presStyleCnt="0"/>
      <dgm:spPr/>
    </dgm:pt>
    <dgm:pt modelId="{ECCDA9F3-113C-4363-A63B-AD061A630F35}" type="pres">
      <dgm:prSet presAssocID="{FCE184F2-6542-4D1E-BE7A-8CB012EFBCAD}" presName="parentText" presStyleLbl="alignNode1" presStyleIdx="3" presStyleCnt="4">
        <dgm:presLayoutVars>
          <dgm:chMax val="1"/>
          <dgm:bulletEnabled val="1"/>
        </dgm:presLayoutVars>
      </dgm:prSet>
      <dgm:spPr/>
      <dgm:t>
        <a:bodyPr/>
        <a:lstStyle/>
        <a:p>
          <a:endParaRPr lang="en-US"/>
        </a:p>
      </dgm:t>
    </dgm:pt>
    <dgm:pt modelId="{E6AB2596-8FA0-4274-AF21-4DA8D8D00365}" type="pres">
      <dgm:prSet presAssocID="{FCE184F2-6542-4D1E-BE7A-8CB012EFBCAD}" presName="descendantText" presStyleLbl="alignAcc1" presStyleIdx="3" presStyleCnt="4">
        <dgm:presLayoutVars>
          <dgm:bulletEnabled val="1"/>
        </dgm:presLayoutVars>
      </dgm:prSet>
      <dgm:spPr/>
      <dgm:t>
        <a:bodyPr/>
        <a:lstStyle/>
        <a:p>
          <a:endParaRPr lang="en-US"/>
        </a:p>
      </dgm:t>
    </dgm:pt>
  </dgm:ptLst>
  <dgm:cxnLst>
    <dgm:cxn modelId="{751FF995-80D6-464B-8331-0425E0E0EECB}" type="presOf" srcId="{16F31A00-D192-497F-840D-F38BC891D4D2}" destId="{34A7AC4B-6C5C-4AF1-AD85-1336802ACF33}" srcOrd="0" destOrd="0" presId="urn:microsoft.com/office/officeart/2005/8/layout/chevron2"/>
    <dgm:cxn modelId="{B3521549-955B-4E52-8B02-6D578CFB9F18}" type="presOf" srcId="{49DB57B9-3CF3-4B8A-A2AD-48CB76B2AFD8}" destId="{E6AB2596-8FA0-4274-AF21-4DA8D8D00365}" srcOrd="0" destOrd="0" presId="urn:microsoft.com/office/officeart/2005/8/layout/chevron2"/>
    <dgm:cxn modelId="{4E69D370-53FF-4E5B-A334-19F5E330B939}" type="presOf" srcId="{FCE184F2-6542-4D1E-BE7A-8CB012EFBCAD}" destId="{ECCDA9F3-113C-4363-A63B-AD061A630F35}" srcOrd="0" destOrd="0" presId="urn:microsoft.com/office/officeart/2005/8/layout/chevron2"/>
    <dgm:cxn modelId="{A31245D3-4D52-4B5C-B606-933165733C43}" srcId="{16F31A00-D192-497F-840D-F38BC891D4D2}" destId="{F0C89869-1067-41AB-BABF-271AB42A6305}" srcOrd="0" destOrd="0" parTransId="{2D1625B1-A6AE-4484-BB42-6D95D1254DF9}" sibTransId="{86D529FA-2873-4892-889F-CACB591B3414}"/>
    <dgm:cxn modelId="{1C5BE43E-A17E-4320-B1DE-96F27E9DA0CC}" srcId="{A88AFCAB-45A4-448B-B8F2-6004ED97361B}" destId="{38E05A46-A429-4E3D-99BD-E963257CDB1F}" srcOrd="0" destOrd="0" parTransId="{4E03E93F-8678-45FE-82E4-9CB280BD9848}" sibTransId="{F85E4419-6791-4758-B957-969B86747B5A}"/>
    <dgm:cxn modelId="{06989250-960B-4B8C-9C11-F3A668BD4DD2}" srcId="{D5EFEB73-9747-4E82-9E91-2A56D3CE82C8}" destId="{16F31A00-D192-497F-840D-F38BC891D4D2}" srcOrd="2" destOrd="0" parTransId="{5D8BA1D8-F2ED-4096-A71E-F3F05FC1A77D}" sibTransId="{78DE6362-74BB-4548-874E-6E9DC77879C9}"/>
    <dgm:cxn modelId="{4FD7C42C-5322-4C2B-B166-49E111EF9293}" srcId="{FCE184F2-6542-4D1E-BE7A-8CB012EFBCAD}" destId="{49DB57B9-3CF3-4B8A-A2AD-48CB76B2AFD8}" srcOrd="0" destOrd="0" parTransId="{87D7DCCF-E95D-4694-96D6-141B37FDD2A5}" sibTransId="{93B5A32D-4BDE-439E-9D75-EA842AA15502}"/>
    <dgm:cxn modelId="{7DB68CAE-6888-4054-B88E-5209073EAA9E}" srcId="{D5EFEB73-9747-4E82-9E91-2A56D3CE82C8}" destId="{FCE184F2-6542-4D1E-BE7A-8CB012EFBCAD}" srcOrd="3" destOrd="0" parTransId="{F32F363F-3724-4E55-9C01-BD2DD9A41C98}" sibTransId="{8DC48287-C9B3-475E-88B9-97C8F1B311E5}"/>
    <dgm:cxn modelId="{8CEE507D-306B-4F15-8B89-48F1AE265E56}" type="presOf" srcId="{F0C89869-1067-41AB-BABF-271AB42A6305}" destId="{A55A696A-3A6E-4762-9123-E1D644BDC2B0}" srcOrd="0" destOrd="0" presId="urn:microsoft.com/office/officeart/2005/8/layout/chevron2"/>
    <dgm:cxn modelId="{3C743B93-FAC2-484F-AF61-A1DFF9690085}" type="presOf" srcId="{A88AFCAB-45A4-448B-B8F2-6004ED97361B}" destId="{D29BFD81-200F-4975-B5CC-295D6453B90D}" srcOrd="0" destOrd="0" presId="urn:microsoft.com/office/officeart/2005/8/layout/chevron2"/>
    <dgm:cxn modelId="{1AA3F060-AD88-48B0-8251-B570CA4256E5}" type="presOf" srcId="{2DAC3BED-B91E-423A-B34E-505802ADDB89}" destId="{C21E7E88-E1EC-462A-87FF-344C7242AE4F}" srcOrd="0" destOrd="0" presId="urn:microsoft.com/office/officeart/2005/8/layout/chevron2"/>
    <dgm:cxn modelId="{D1E46BDA-E60B-40A0-997D-9B1E0F93EA44}" type="presOf" srcId="{F945320F-6755-4BF3-AF57-8BDA58E86760}" destId="{42954FE1-7B34-4E23-B838-2D0916A2E0D1}" srcOrd="0" destOrd="0" presId="urn:microsoft.com/office/officeart/2005/8/layout/chevron2"/>
    <dgm:cxn modelId="{A3FAF120-2127-4BA3-8A39-85A12358311C}" srcId="{2DAC3BED-B91E-423A-B34E-505802ADDB89}" destId="{F945320F-6755-4BF3-AF57-8BDA58E86760}" srcOrd="0" destOrd="0" parTransId="{9AF8E0D8-DA08-4899-A4B3-B72594609C21}" sibTransId="{1794156B-BCD7-4571-A791-9082F1762FEE}"/>
    <dgm:cxn modelId="{C5A33748-4931-4F0E-9420-9BEC21611FDC}" type="presOf" srcId="{D5EFEB73-9747-4E82-9E91-2A56D3CE82C8}" destId="{0AC9A5F6-0C9D-45FC-9EF2-03BE078C8197}" srcOrd="0" destOrd="0" presId="urn:microsoft.com/office/officeart/2005/8/layout/chevron2"/>
    <dgm:cxn modelId="{6CB98622-271A-4BAB-AA22-6AE94E7C641C}" type="presOf" srcId="{38E05A46-A429-4E3D-99BD-E963257CDB1F}" destId="{561C0DCC-9E9C-4CDB-A896-2F34E10988D2}" srcOrd="0" destOrd="0" presId="urn:microsoft.com/office/officeart/2005/8/layout/chevron2"/>
    <dgm:cxn modelId="{EA78A7A5-F820-42BF-9074-5A970BC088AF}" srcId="{D5EFEB73-9747-4E82-9E91-2A56D3CE82C8}" destId="{2DAC3BED-B91E-423A-B34E-505802ADDB89}" srcOrd="1" destOrd="0" parTransId="{B736C1F8-143D-48DE-AA1A-86C6008C0E00}" sibTransId="{EB0AD355-839B-4B18-AF18-6F1B5555AA22}"/>
    <dgm:cxn modelId="{343FB65F-382C-4135-B5E2-E87829B17DBA}" srcId="{D5EFEB73-9747-4E82-9E91-2A56D3CE82C8}" destId="{A88AFCAB-45A4-448B-B8F2-6004ED97361B}" srcOrd="0" destOrd="0" parTransId="{DA50D0B8-E7C2-4754-BC21-EB716B52A493}" sibTransId="{779FA9DD-BF54-426D-9726-11F8F83BA0AD}"/>
    <dgm:cxn modelId="{F1854AF3-94E9-4732-A341-AE20F61056CA}" type="presParOf" srcId="{0AC9A5F6-0C9D-45FC-9EF2-03BE078C8197}" destId="{963FF13F-4468-4C48-92D4-37004C567C1C}" srcOrd="0" destOrd="0" presId="urn:microsoft.com/office/officeart/2005/8/layout/chevron2"/>
    <dgm:cxn modelId="{A53676BD-576E-49A8-97C2-F7288CD04797}" type="presParOf" srcId="{963FF13F-4468-4C48-92D4-37004C567C1C}" destId="{D29BFD81-200F-4975-B5CC-295D6453B90D}" srcOrd="0" destOrd="0" presId="urn:microsoft.com/office/officeart/2005/8/layout/chevron2"/>
    <dgm:cxn modelId="{57BD361C-1333-4C8F-AB97-15A51675EBC8}" type="presParOf" srcId="{963FF13F-4468-4C48-92D4-37004C567C1C}" destId="{561C0DCC-9E9C-4CDB-A896-2F34E10988D2}" srcOrd="1" destOrd="0" presId="urn:microsoft.com/office/officeart/2005/8/layout/chevron2"/>
    <dgm:cxn modelId="{3B88474E-A99D-4486-99E2-251CA37D2397}" type="presParOf" srcId="{0AC9A5F6-0C9D-45FC-9EF2-03BE078C8197}" destId="{753A9BB1-F6D3-4A15-AC58-D8F1590D3C6C}" srcOrd="1" destOrd="0" presId="urn:microsoft.com/office/officeart/2005/8/layout/chevron2"/>
    <dgm:cxn modelId="{062A87CD-6A4E-42B2-8F5F-EA099D03F442}" type="presParOf" srcId="{0AC9A5F6-0C9D-45FC-9EF2-03BE078C8197}" destId="{D024E962-2211-4F29-BC1B-911CFA32263B}" srcOrd="2" destOrd="0" presId="urn:microsoft.com/office/officeart/2005/8/layout/chevron2"/>
    <dgm:cxn modelId="{D816B5A3-4480-4EFE-9BAC-0D89C23C92F4}" type="presParOf" srcId="{D024E962-2211-4F29-BC1B-911CFA32263B}" destId="{C21E7E88-E1EC-462A-87FF-344C7242AE4F}" srcOrd="0" destOrd="0" presId="urn:microsoft.com/office/officeart/2005/8/layout/chevron2"/>
    <dgm:cxn modelId="{9C8277E8-82CB-45BD-A05F-1C1E9674177B}" type="presParOf" srcId="{D024E962-2211-4F29-BC1B-911CFA32263B}" destId="{42954FE1-7B34-4E23-B838-2D0916A2E0D1}" srcOrd="1" destOrd="0" presId="urn:microsoft.com/office/officeart/2005/8/layout/chevron2"/>
    <dgm:cxn modelId="{905B74E7-AAF6-4CD6-A7D2-E34A12F4B81C}" type="presParOf" srcId="{0AC9A5F6-0C9D-45FC-9EF2-03BE078C8197}" destId="{19AB7E27-074F-4817-882B-912063FEC1E5}" srcOrd="3" destOrd="0" presId="urn:microsoft.com/office/officeart/2005/8/layout/chevron2"/>
    <dgm:cxn modelId="{08EDD4F5-90A9-447A-8503-13E48858FEC1}" type="presParOf" srcId="{0AC9A5F6-0C9D-45FC-9EF2-03BE078C8197}" destId="{F2BA7EE9-B867-4CB5-983F-C542065EC689}" srcOrd="4" destOrd="0" presId="urn:microsoft.com/office/officeart/2005/8/layout/chevron2"/>
    <dgm:cxn modelId="{9186D232-496E-4C30-AF3B-614996D4F4A6}" type="presParOf" srcId="{F2BA7EE9-B867-4CB5-983F-C542065EC689}" destId="{34A7AC4B-6C5C-4AF1-AD85-1336802ACF33}" srcOrd="0" destOrd="0" presId="urn:microsoft.com/office/officeart/2005/8/layout/chevron2"/>
    <dgm:cxn modelId="{E9817DB7-1F75-48A8-B2E6-FAEEECF0B625}" type="presParOf" srcId="{F2BA7EE9-B867-4CB5-983F-C542065EC689}" destId="{A55A696A-3A6E-4762-9123-E1D644BDC2B0}" srcOrd="1" destOrd="0" presId="urn:microsoft.com/office/officeart/2005/8/layout/chevron2"/>
    <dgm:cxn modelId="{D6AF8E50-84D2-48C0-8BA5-7718148BD482}" type="presParOf" srcId="{0AC9A5F6-0C9D-45FC-9EF2-03BE078C8197}" destId="{4CFC96BC-4952-47F6-8009-D592D334C4AE}" srcOrd="5" destOrd="0" presId="urn:microsoft.com/office/officeart/2005/8/layout/chevron2"/>
    <dgm:cxn modelId="{C545535F-96CA-4EA3-8303-8A87E9F226AF}" type="presParOf" srcId="{0AC9A5F6-0C9D-45FC-9EF2-03BE078C8197}" destId="{A4361CB6-D312-4D0C-8C71-F725C9EDEC5D}" srcOrd="6" destOrd="0" presId="urn:microsoft.com/office/officeart/2005/8/layout/chevron2"/>
    <dgm:cxn modelId="{1B65885E-7869-4F4B-8BC5-6355662584C1}" type="presParOf" srcId="{A4361CB6-D312-4D0C-8C71-F725C9EDEC5D}" destId="{ECCDA9F3-113C-4363-A63B-AD061A630F35}" srcOrd="0" destOrd="0" presId="urn:microsoft.com/office/officeart/2005/8/layout/chevron2"/>
    <dgm:cxn modelId="{C1CF83EA-A8A1-4742-8701-A763F660A77E}" type="presParOf" srcId="{A4361CB6-D312-4D0C-8C71-F725C9EDEC5D}" destId="{E6AB2596-8FA0-4274-AF21-4DA8D8D0036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0C1C5-30DA-4997-A1D9-8F088CCA39B6}">
      <dsp:nvSpPr>
        <dsp:cNvPr id="0" name=""/>
        <dsp:cNvSpPr/>
      </dsp:nvSpPr>
      <dsp:spPr>
        <a:xfrm rot="5400000">
          <a:off x="-169068" y="169670"/>
          <a:ext cx="1127124" cy="78898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 y="395096"/>
        <a:ext cx="788987" cy="338137"/>
      </dsp:txXfrm>
    </dsp:sp>
    <dsp:sp modelId="{89F68AF2-0921-4C0E-96E2-34D77C97B10A}">
      <dsp:nvSpPr>
        <dsp:cNvPr id="0" name=""/>
        <dsp:cNvSpPr/>
      </dsp:nvSpPr>
      <dsp:spPr>
        <a:xfrm rot="5400000">
          <a:off x="3647678" y="-2858089"/>
          <a:ext cx="732631" cy="645001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Introduction to Working Smart program and how it was developed</a:t>
          </a:r>
          <a:endParaRPr lang="en-US" sz="2300" kern="1200" dirty="0"/>
        </a:p>
      </dsp:txBody>
      <dsp:txXfrm rot="-5400000">
        <a:off x="788988" y="36365"/>
        <a:ext cx="6414248" cy="661103"/>
      </dsp:txXfrm>
    </dsp:sp>
    <dsp:sp modelId="{CB5F60FE-294E-458B-800E-06E1BCB55B44}">
      <dsp:nvSpPr>
        <dsp:cNvPr id="0" name=""/>
        <dsp:cNvSpPr/>
      </dsp:nvSpPr>
      <dsp:spPr>
        <a:xfrm rot="5400000">
          <a:off x="-169068" y="1148227"/>
          <a:ext cx="1127124" cy="788987"/>
        </a:xfrm>
        <a:prstGeom prst="chevron">
          <a:avLst/>
        </a:prstGeom>
        <a:solidFill>
          <a:schemeClr val="accent2">
            <a:hueOff val="3494510"/>
            <a:satOff val="-663"/>
            <a:lumOff val="-3333"/>
            <a:alphaOff val="0"/>
          </a:schemeClr>
        </a:solidFill>
        <a:ln w="25400" cap="flat" cmpd="sng" algn="ctr">
          <a:solidFill>
            <a:schemeClr val="accent2">
              <a:hueOff val="3494510"/>
              <a:satOff val="-663"/>
              <a:lumOff val="-3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2</a:t>
          </a:r>
        </a:p>
      </dsp:txBody>
      <dsp:txXfrm rot="-5400000">
        <a:off x="1" y="1373653"/>
        <a:ext cx="788987" cy="338137"/>
      </dsp:txXfrm>
    </dsp:sp>
    <dsp:sp modelId="{2148F2EA-39F5-4202-B2BF-D16890565A68}">
      <dsp:nvSpPr>
        <dsp:cNvPr id="0" name=""/>
        <dsp:cNvSpPr/>
      </dsp:nvSpPr>
      <dsp:spPr>
        <a:xfrm rot="5400000">
          <a:off x="3647678" y="-1879531"/>
          <a:ext cx="732631" cy="6450012"/>
        </a:xfrm>
        <a:prstGeom prst="round2SameRect">
          <a:avLst/>
        </a:prstGeom>
        <a:solidFill>
          <a:schemeClr val="lt1">
            <a:alpha val="90000"/>
            <a:hueOff val="0"/>
            <a:satOff val="0"/>
            <a:lumOff val="0"/>
            <a:alphaOff val="0"/>
          </a:schemeClr>
        </a:solidFill>
        <a:ln w="25400" cap="flat" cmpd="sng" algn="ctr">
          <a:solidFill>
            <a:schemeClr val="accent2">
              <a:hueOff val="3494510"/>
              <a:satOff val="-663"/>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Understand Working Smart application and partnership structure</a:t>
          </a:r>
        </a:p>
      </dsp:txBody>
      <dsp:txXfrm rot="-5400000">
        <a:off x="788988" y="1014923"/>
        <a:ext cx="6414248" cy="661103"/>
      </dsp:txXfrm>
    </dsp:sp>
    <dsp:sp modelId="{CD9EE92B-1655-436E-8426-3023431CD805}">
      <dsp:nvSpPr>
        <dsp:cNvPr id="0" name=""/>
        <dsp:cNvSpPr/>
      </dsp:nvSpPr>
      <dsp:spPr>
        <a:xfrm rot="5400000">
          <a:off x="-169068" y="2126784"/>
          <a:ext cx="1127124" cy="788987"/>
        </a:xfrm>
        <a:prstGeom prst="chevron">
          <a:avLst/>
        </a:prstGeom>
        <a:solidFill>
          <a:schemeClr val="accent2">
            <a:hueOff val="6989019"/>
            <a:satOff val="-1325"/>
            <a:lumOff val="-6666"/>
            <a:alphaOff val="0"/>
          </a:schemeClr>
        </a:solidFill>
        <a:ln w="25400" cap="flat" cmpd="sng" algn="ctr">
          <a:solidFill>
            <a:schemeClr val="accent2">
              <a:hueOff val="6989019"/>
              <a:satOff val="-1325"/>
              <a:lumOff val="-66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a:t>
          </a:r>
        </a:p>
      </dsp:txBody>
      <dsp:txXfrm rot="-5400000">
        <a:off x="1" y="2352210"/>
        <a:ext cx="788987" cy="338137"/>
      </dsp:txXfrm>
    </dsp:sp>
    <dsp:sp modelId="{8742C230-8A46-4F69-905D-C3FCF5CF0187}">
      <dsp:nvSpPr>
        <dsp:cNvPr id="0" name=""/>
        <dsp:cNvSpPr/>
      </dsp:nvSpPr>
      <dsp:spPr>
        <a:xfrm rot="5400000">
          <a:off x="3647678" y="-900974"/>
          <a:ext cx="732631" cy="6450012"/>
        </a:xfrm>
        <a:prstGeom prst="round2SameRect">
          <a:avLst/>
        </a:prstGeom>
        <a:solidFill>
          <a:schemeClr val="lt1">
            <a:alpha val="90000"/>
            <a:hueOff val="0"/>
            <a:satOff val="0"/>
            <a:lumOff val="0"/>
            <a:alphaOff val="0"/>
          </a:schemeClr>
        </a:solidFill>
        <a:ln w="25400" cap="flat" cmpd="sng" algn="ctr">
          <a:solidFill>
            <a:schemeClr val="accent2">
              <a:hueOff val="6989019"/>
              <a:satOff val="-1325"/>
              <a:lumOff val="-66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Discuss Working Smart as a component of community college and HRD workforce response</a:t>
          </a:r>
          <a:endParaRPr lang="en-US" sz="2300" kern="1200" dirty="0"/>
        </a:p>
      </dsp:txBody>
      <dsp:txXfrm rot="-5400000">
        <a:off x="788988" y="1993480"/>
        <a:ext cx="6414248" cy="661103"/>
      </dsp:txXfrm>
    </dsp:sp>
    <dsp:sp modelId="{5A1BD3CC-AA5C-4BAC-82FB-BC23549729EB}">
      <dsp:nvSpPr>
        <dsp:cNvPr id="0" name=""/>
        <dsp:cNvSpPr/>
      </dsp:nvSpPr>
      <dsp:spPr>
        <a:xfrm rot="5400000">
          <a:off x="-169068" y="3105342"/>
          <a:ext cx="1127124" cy="788987"/>
        </a:xfrm>
        <a:prstGeom prst="chevron">
          <a:avLst/>
        </a:prstGeom>
        <a:solidFill>
          <a:schemeClr val="accent2">
            <a:hueOff val="10483529"/>
            <a:satOff val="-1988"/>
            <a:lumOff val="-9999"/>
            <a:alphaOff val="0"/>
          </a:schemeClr>
        </a:solidFill>
        <a:ln w="25400" cap="flat" cmpd="sng" algn="ctr">
          <a:solidFill>
            <a:schemeClr val="accent2">
              <a:hueOff val="10483529"/>
              <a:satOff val="-1988"/>
              <a:lumOff val="-99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4</a:t>
          </a:r>
        </a:p>
      </dsp:txBody>
      <dsp:txXfrm rot="-5400000">
        <a:off x="1" y="3330768"/>
        <a:ext cx="788987" cy="338137"/>
      </dsp:txXfrm>
    </dsp:sp>
    <dsp:sp modelId="{E95308E6-7AD1-4E81-93F0-F4B82BCE7F7D}">
      <dsp:nvSpPr>
        <dsp:cNvPr id="0" name=""/>
        <dsp:cNvSpPr/>
      </dsp:nvSpPr>
      <dsp:spPr>
        <a:xfrm rot="5400000">
          <a:off x="3647678" y="77583"/>
          <a:ext cx="732631" cy="6450012"/>
        </a:xfrm>
        <a:prstGeom prst="round2SameRect">
          <a:avLst/>
        </a:prstGeom>
        <a:solidFill>
          <a:schemeClr val="lt1">
            <a:alpha val="90000"/>
            <a:hueOff val="0"/>
            <a:satOff val="0"/>
            <a:lumOff val="0"/>
            <a:alphaOff val="0"/>
          </a:schemeClr>
        </a:solidFill>
        <a:ln w="25400" cap="flat" cmpd="sng" algn="ctr">
          <a:solidFill>
            <a:schemeClr val="accent2">
              <a:hueOff val="10483529"/>
              <a:satOff val="-1988"/>
              <a:lumOff val="-99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Identify rollout parameters and regional training opportunities</a:t>
          </a:r>
          <a:endParaRPr lang="en-US" sz="2300" kern="1200" dirty="0"/>
        </a:p>
      </dsp:txBody>
      <dsp:txXfrm rot="-5400000">
        <a:off x="788988" y="2972037"/>
        <a:ext cx="641424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57FAB-9E12-4ED6-9589-BB467A562458}">
      <dsp:nvSpPr>
        <dsp:cNvPr id="0" name=""/>
        <dsp:cNvSpPr/>
      </dsp:nvSpPr>
      <dsp:spPr>
        <a:xfrm>
          <a:off x="28" y="70058"/>
          <a:ext cx="2706141"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anose="020F0502020204030204" pitchFamily="34" charset="0"/>
            </a:rPr>
            <a:t>What it is</a:t>
          </a:r>
          <a:endParaRPr lang="en-US" sz="2800" b="1" kern="1200" dirty="0">
            <a:latin typeface="Calibri" panose="020F0502020204030204" pitchFamily="34" charset="0"/>
          </a:endParaRPr>
        </a:p>
      </dsp:txBody>
      <dsp:txXfrm>
        <a:off x="28" y="70058"/>
        <a:ext cx="2706141" cy="633600"/>
      </dsp:txXfrm>
    </dsp:sp>
    <dsp:sp modelId="{EEDDA6FA-7775-49AE-8078-5E10ADEE3DBD}">
      <dsp:nvSpPr>
        <dsp:cNvPr id="0" name=""/>
        <dsp:cNvSpPr/>
      </dsp:nvSpPr>
      <dsp:spPr>
        <a:xfrm>
          <a:off x="28" y="703658"/>
          <a:ext cx="2706141" cy="247598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Calibri" panose="020F0502020204030204" pitchFamily="34" charset="0"/>
            </a:rPr>
            <a:t>A soft skills curriculum designed to provide the work and life skills that enhance employee productivity</a:t>
          </a:r>
          <a:endParaRPr lang="en-US" sz="2200" kern="1200" dirty="0">
            <a:latin typeface="Calibri" panose="020F0502020204030204" pitchFamily="34" charset="0"/>
          </a:endParaRPr>
        </a:p>
      </dsp:txBody>
      <dsp:txXfrm>
        <a:off x="28" y="703658"/>
        <a:ext cx="2706141" cy="2475989"/>
      </dsp:txXfrm>
    </dsp:sp>
    <dsp:sp modelId="{B45C8573-25CA-4755-9AB7-C877D976FA52}">
      <dsp:nvSpPr>
        <dsp:cNvPr id="0" name=""/>
        <dsp:cNvSpPr/>
      </dsp:nvSpPr>
      <dsp:spPr>
        <a:xfrm>
          <a:off x="3085058" y="91955"/>
          <a:ext cx="2706141"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anose="020F0502020204030204" pitchFamily="34" charset="0"/>
            </a:rPr>
            <a:t>What it is not</a:t>
          </a:r>
          <a:endParaRPr lang="en-US" sz="2800" b="1" kern="1200" dirty="0">
            <a:latin typeface="Calibri" panose="020F0502020204030204" pitchFamily="34" charset="0"/>
          </a:endParaRPr>
        </a:p>
      </dsp:txBody>
      <dsp:txXfrm>
        <a:off x="3085058" y="91955"/>
        <a:ext cx="2706141" cy="633600"/>
      </dsp:txXfrm>
    </dsp:sp>
    <dsp:sp modelId="{B251AB05-9A13-4C14-866C-A04198ABA2AF}">
      <dsp:nvSpPr>
        <dsp:cNvPr id="0" name=""/>
        <dsp:cNvSpPr/>
      </dsp:nvSpPr>
      <dsp:spPr>
        <a:xfrm>
          <a:off x="3085029" y="703658"/>
          <a:ext cx="2706141" cy="247598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Calibri" panose="020F0502020204030204" pitchFamily="34" charset="0"/>
            </a:rPr>
            <a:t>A job search or job readiness curriculum (e.g., resumes, finding a job, etc.)</a:t>
          </a:r>
          <a:endParaRPr lang="en-US" sz="2200" kern="1200" dirty="0">
            <a:latin typeface="Calibri" panose="020F0502020204030204" pitchFamily="34" charset="0"/>
          </a:endParaRPr>
        </a:p>
      </dsp:txBody>
      <dsp:txXfrm>
        <a:off x="3085029" y="703658"/>
        <a:ext cx="2706141" cy="2475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ED58B-0353-41C7-AF7A-2FC7007CBA0C}">
      <dsp:nvSpPr>
        <dsp:cNvPr id="0" name=""/>
        <dsp:cNvSpPr/>
      </dsp:nvSpPr>
      <dsp:spPr>
        <a:xfrm>
          <a:off x="3189058" y="273572"/>
          <a:ext cx="3787600" cy="3733040"/>
        </a:xfrm>
        <a:prstGeom prst="pie">
          <a:avLst>
            <a:gd name="adj1" fmla="val 16200000"/>
            <a:gd name="adj2" fmla="val 2052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rPr>
            <a:t>Integrated sector</a:t>
          </a:r>
          <a:endParaRPr lang="en-US" sz="2000" b="1" kern="1200" dirty="0">
            <a:latin typeface="Calibri" panose="020F0502020204030204" pitchFamily="34" charset="0"/>
          </a:endParaRPr>
        </a:p>
      </dsp:txBody>
      <dsp:txXfrm>
        <a:off x="5164923" y="901079"/>
        <a:ext cx="1217442" cy="799937"/>
      </dsp:txXfrm>
    </dsp:sp>
    <dsp:sp modelId="{76EDFF73-0F81-4396-867A-749FC9FA856E}">
      <dsp:nvSpPr>
        <dsp:cNvPr id="0" name=""/>
        <dsp:cNvSpPr/>
      </dsp:nvSpPr>
      <dsp:spPr>
        <a:xfrm>
          <a:off x="3220235" y="370567"/>
          <a:ext cx="3787600" cy="3733040"/>
        </a:xfrm>
        <a:prstGeom prst="pie">
          <a:avLst>
            <a:gd name="adj1" fmla="val 20520000"/>
            <a:gd name="adj2" fmla="val 32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rPr>
            <a:t>Dual customer focus</a:t>
          </a:r>
          <a:endParaRPr lang="en-US" sz="2000" b="1" kern="1200" dirty="0">
            <a:latin typeface="Calibri" panose="020F0502020204030204" pitchFamily="34" charset="0"/>
          </a:endParaRPr>
        </a:p>
      </dsp:txBody>
      <dsp:txXfrm>
        <a:off x="5659630" y="2076211"/>
        <a:ext cx="1127261" cy="888819"/>
      </dsp:txXfrm>
    </dsp:sp>
    <dsp:sp modelId="{96F4A671-4F09-4158-80E2-45D929BC2032}">
      <dsp:nvSpPr>
        <dsp:cNvPr id="0" name=""/>
        <dsp:cNvSpPr/>
      </dsp:nvSpPr>
      <dsp:spPr>
        <a:xfrm>
          <a:off x="3137962" y="430323"/>
          <a:ext cx="3787600" cy="3733040"/>
        </a:xfrm>
        <a:prstGeom prst="pie">
          <a:avLst>
            <a:gd name="adj1" fmla="val 3240000"/>
            <a:gd name="adj2" fmla="val 756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rPr>
            <a:t>Career pathways</a:t>
          </a:r>
          <a:endParaRPr lang="en-US" sz="2000" b="1" kern="1200" dirty="0">
            <a:latin typeface="Calibri" panose="020F0502020204030204" pitchFamily="34" charset="0"/>
          </a:endParaRPr>
        </a:p>
      </dsp:txBody>
      <dsp:txXfrm>
        <a:off x="4490677" y="3052339"/>
        <a:ext cx="1082171" cy="977701"/>
      </dsp:txXfrm>
    </dsp:sp>
    <dsp:sp modelId="{955EFDED-778A-4D15-B5C4-E6EE5C9CFB4E}">
      <dsp:nvSpPr>
        <dsp:cNvPr id="0" name=""/>
        <dsp:cNvSpPr/>
      </dsp:nvSpPr>
      <dsp:spPr>
        <a:xfrm>
          <a:off x="3055690" y="370567"/>
          <a:ext cx="3787600" cy="3733040"/>
        </a:xfrm>
        <a:prstGeom prst="pie">
          <a:avLst>
            <a:gd name="adj1" fmla="val 7560000"/>
            <a:gd name="adj2" fmla="val 1188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rPr>
            <a:t>Holistic support</a:t>
          </a:r>
          <a:endParaRPr lang="en-US" sz="2000" b="1" kern="1200" dirty="0">
            <a:latin typeface="Calibri" panose="020F0502020204030204" pitchFamily="34" charset="0"/>
          </a:endParaRPr>
        </a:p>
      </dsp:txBody>
      <dsp:txXfrm>
        <a:off x="3276633" y="2076211"/>
        <a:ext cx="1127261" cy="888819"/>
      </dsp:txXfrm>
    </dsp:sp>
    <dsp:sp modelId="{CA78761F-A34D-4E85-9851-F4541553D823}">
      <dsp:nvSpPr>
        <dsp:cNvPr id="0" name=""/>
        <dsp:cNvSpPr/>
      </dsp:nvSpPr>
      <dsp:spPr>
        <a:xfrm>
          <a:off x="2974365" y="166763"/>
          <a:ext cx="4012603" cy="3946659"/>
        </a:xfrm>
        <a:prstGeom prst="pie">
          <a:avLst>
            <a:gd name="adj1" fmla="val 11880000"/>
            <a:gd name="adj2" fmla="val 1620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rPr>
            <a:t>Continuum of services</a:t>
          </a:r>
          <a:endParaRPr lang="en-US" sz="2000" b="1" kern="1200" dirty="0">
            <a:latin typeface="Calibri" panose="020F0502020204030204" pitchFamily="34" charset="0"/>
          </a:endParaRPr>
        </a:p>
      </dsp:txBody>
      <dsp:txXfrm>
        <a:off x="3603962" y="830177"/>
        <a:ext cx="1289765" cy="845712"/>
      </dsp:txXfrm>
    </dsp:sp>
    <dsp:sp modelId="{184417C7-8142-4137-94E8-8D591B38D7A6}">
      <dsp:nvSpPr>
        <dsp:cNvPr id="0" name=""/>
        <dsp:cNvSpPr/>
      </dsp:nvSpPr>
      <dsp:spPr>
        <a:xfrm>
          <a:off x="3038092" y="95786"/>
          <a:ext cx="4087639" cy="4087639"/>
        </a:xfrm>
        <a:prstGeom prst="circularArrow">
          <a:avLst>
            <a:gd name="adj1" fmla="val 5085"/>
            <a:gd name="adj2" fmla="val 327528"/>
            <a:gd name="adj3" fmla="val 20192361"/>
            <a:gd name="adj4" fmla="val 16200324"/>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EEA02-F5A7-4CC6-ADF8-D21F10B4618A}">
      <dsp:nvSpPr>
        <dsp:cNvPr id="0" name=""/>
        <dsp:cNvSpPr/>
      </dsp:nvSpPr>
      <dsp:spPr>
        <a:xfrm>
          <a:off x="3069692" y="192749"/>
          <a:ext cx="4087639" cy="4087639"/>
        </a:xfrm>
        <a:prstGeom prst="circularArrow">
          <a:avLst>
            <a:gd name="adj1" fmla="val 5085"/>
            <a:gd name="adj2" fmla="val 327528"/>
            <a:gd name="adj3" fmla="val 2912753"/>
            <a:gd name="adj4" fmla="val 20519953"/>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D05B4E-38E8-434B-A791-31BDC75BF017}">
      <dsp:nvSpPr>
        <dsp:cNvPr id="0" name=""/>
        <dsp:cNvSpPr/>
      </dsp:nvSpPr>
      <dsp:spPr>
        <a:xfrm>
          <a:off x="2987168" y="252688"/>
          <a:ext cx="4087639" cy="4087639"/>
        </a:xfrm>
        <a:prstGeom prst="circularArrow">
          <a:avLst>
            <a:gd name="adj1" fmla="val 5085"/>
            <a:gd name="adj2" fmla="val 327528"/>
            <a:gd name="adj3" fmla="val 7232777"/>
            <a:gd name="adj4" fmla="val 3239695"/>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5D7899-9FA9-4544-AC73-4C0DECF45085}">
      <dsp:nvSpPr>
        <dsp:cNvPr id="0" name=""/>
        <dsp:cNvSpPr/>
      </dsp:nvSpPr>
      <dsp:spPr>
        <a:xfrm>
          <a:off x="2904644" y="192749"/>
          <a:ext cx="4087639" cy="4087639"/>
        </a:xfrm>
        <a:prstGeom prst="circularArrow">
          <a:avLst>
            <a:gd name="adj1" fmla="val 5085"/>
            <a:gd name="adj2" fmla="val 327528"/>
            <a:gd name="adj3" fmla="val 11552519"/>
            <a:gd name="adj4" fmla="val 7559718"/>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810C2-C4ED-48D6-8EA1-068FB43E951E}">
      <dsp:nvSpPr>
        <dsp:cNvPr id="0" name=""/>
        <dsp:cNvSpPr/>
      </dsp:nvSpPr>
      <dsp:spPr>
        <a:xfrm>
          <a:off x="2934969" y="94611"/>
          <a:ext cx="4087639" cy="4087639"/>
        </a:xfrm>
        <a:prstGeom prst="circularArrow">
          <a:avLst>
            <a:gd name="adj1" fmla="val 5085"/>
            <a:gd name="adj2" fmla="val 327528"/>
            <a:gd name="adj3" fmla="val 15872148"/>
            <a:gd name="adj4" fmla="val 11880111"/>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6" tIns="46218" rIns="92436" bIns="46218"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36" tIns="46218" rIns="92436" bIns="46218" rtlCol="0"/>
          <a:lstStyle>
            <a:lvl1pPr algn="r">
              <a:defRPr sz="1200"/>
            </a:lvl1pPr>
          </a:lstStyle>
          <a:p>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6" tIns="46218" rIns="92436" bIns="46218"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36" tIns="46218" rIns="92436" bIns="46218" rtlCol="0" anchor="b"/>
          <a:lstStyle>
            <a:lvl1pPr algn="r">
              <a:defRPr sz="1200"/>
            </a:lvl1pPr>
          </a:lstStyle>
          <a:p>
            <a:fld id="{21C98D74-B150-4145-BBB4-20DB9760BECB}" type="slidenum">
              <a:rPr lang="en-US" smtClean="0"/>
              <a:t>‹#›</a:t>
            </a:fld>
            <a:endParaRPr lang="en-US"/>
          </a:p>
        </p:txBody>
      </p:sp>
    </p:spTree>
    <p:extLst>
      <p:ext uri="{BB962C8B-B14F-4D97-AF65-F5344CB8AC3E}">
        <p14:creationId xmlns:p14="http://schemas.microsoft.com/office/powerpoint/2010/main" val="350086043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6" tIns="46218" rIns="92436" bIns="46218"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6" tIns="46218" rIns="92436" bIns="46218" rtlCol="0"/>
          <a:lstStyle>
            <a:lvl1pPr algn="r">
              <a:defRPr sz="1200"/>
            </a:lvl1pPr>
          </a:lstStyle>
          <a:p>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6" tIns="46218" rIns="92436" bIns="46218"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6" tIns="46218" rIns="92436" bIns="462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36" tIns="46218" rIns="92436" bIns="4621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6" tIns="46218" rIns="92436" bIns="46218" rtlCol="0" anchor="b"/>
          <a:lstStyle>
            <a:lvl1pPr algn="r">
              <a:defRPr sz="1200"/>
            </a:lvl1pPr>
          </a:lstStyle>
          <a:p>
            <a:fld id="{272D015A-AB57-464B-B9C4-BB62F7BD1B61}" type="slidenum">
              <a:rPr lang="en-US" smtClean="0"/>
              <a:t>‹#›</a:t>
            </a:fld>
            <a:endParaRPr lang="en-US"/>
          </a:p>
        </p:txBody>
      </p:sp>
    </p:spTree>
    <p:extLst>
      <p:ext uri="{BB962C8B-B14F-4D97-AF65-F5344CB8AC3E}">
        <p14:creationId xmlns:p14="http://schemas.microsoft.com/office/powerpoint/2010/main" val="33125122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70014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 handout see a “Typical Soft Skills Lesson Outline”</a:t>
            </a:r>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Branding:</a:t>
            </a:r>
          </a:p>
          <a:p>
            <a:r>
              <a:rPr lang="en-US" dirty="0"/>
              <a:t>√  Learn how companies brand themselves</a:t>
            </a:r>
          </a:p>
          <a:p>
            <a:r>
              <a:rPr lang="en-US" dirty="0"/>
              <a:t>√  Describe our own personal brands</a:t>
            </a:r>
          </a:p>
          <a:p>
            <a:r>
              <a:rPr lang="en-US" dirty="0"/>
              <a:t>√  Identify changes needed to rebrand ourselves</a:t>
            </a:r>
          </a:p>
          <a:p>
            <a:endParaRPr lang="en-US" dirty="0" smtClean="0"/>
          </a:p>
          <a:p>
            <a:r>
              <a:rPr lang="en-US" dirty="0" smtClean="0"/>
              <a:t>Self Change</a:t>
            </a:r>
          </a:p>
          <a:p>
            <a:r>
              <a:rPr lang="en-US" dirty="0"/>
              <a:t>√  Identify behavior changes that would improve our lives</a:t>
            </a:r>
          </a:p>
          <a:p>
            <a:r>
              <a:rPr lang="en-US" dirty="0"/>
              <a:t>√  Learn about five stages of lasting change</a:t>
            </a:r>
          </a:p>
          <a:p>
            <a:r>
              <a:rPr lang="en-US" dirty="0"/>
              <a:t>√  Find strategies to move through the process of self-change</a:t>
            </a:r>
          </a:p>
          <a:p>
            <a:endParaRPr lang="en-US" dirty="0" smtClean="0"/>
          </a:p>
          <a:p>
            <a:r>
              <a:rPr lang="en-US" dirty="0" smtClean="0"/>
              <a:t>Cognitive Cycle</a:t>
            </a:r>
          </a:p>
          <a:p>
            <a:r>
              <a:rPr lang="en-US" dirty="0"/>
              <a:t>√  Learn how the “Cognitive Cycle” works</a:t>
            </a:r>
          </a:p>
          <a:p>
            <a:r>
              <a:rPr lang="en-US" dirty="0"/>
              <a:t>√  Understand how beliefs and behaviors are connected</a:t>
            </a:r>
          </a:p>
          <a:p>
            <a:r>
              <a:rPr lang="en-US" dirty="0"/>
              <a:t>√  Separate helpful beliefs from harmful beliefs</a:t>
            </a:r>
          </a:p>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11</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Dealing with Stress</a:t>
            </a:r>
          </a:p>
          <a:p>
            <a:r>
              <a:rPr lang="en-US" dirty="0"/>
              <a:t>√  Learn about three “survival instincts” in stress</a:t>
            </a:r>
          </a:p>
          <a:p>
            <a:r>
              <a:rPr lang="en-US" dirty="0"/>
              <a:t>√  Identify three kinds of stress</a:t>
            </a:r>
          </a:p>
          <a:p>
            <a:r>
              <a:rPr lang="en-US" dirty="0"/>
              <a:t>√  Learn coping strategies for each type</a:t>
            </a:r>
          </a:p>
          <a:p>
            <a:endParaRPr lang="en-US" dirty="0" smtClean="0"/>
          </a:p>
          <a:p>
            <a:r>
              <a:rPr lang="en-US" dirty="0" smtClean="0"/>
              <a:t>Warning Signs</a:t>
            </a:r>
          </a:p>
          <a:p>
            <a:r>
              <a:rPr lang="en-US" dirty="0"/>
              <a:t>√  Identify three kinds of warning signs in tough situations</a:t>
            </a:r>
          </a:p>
          <a:p>
            <a:r>
              <a:rPr lang="en-US" dirty="0"/>
              <a:t>√  Learn how to use warning signs to help us slow down</a:t>
            </a:r>
          </a:p>
          <a:p>
            <a:r>
              <a:rPr lang="en-US" dirty="0"/>
              <a:t>√  Apply this knowledge to our own situations</a:t>
            </a:r>
          </a:p>
          <a:p>
            <a:endParaRPr lang="en-US" dirty="0" smtClean="0"/>
          </a:p>
          <a:p>
            <a:r>
              <a:rPr lang="en-US" dirty="0" smtClean="0"/>
              <a:t>Personal Reactions</a:t>
            </a:r>
          </a:p>
          <a:p>
            <a:r>
              <a:rPr lang="en-US" dirty="0"/>
              <a:t>√  Identify four categories of personal overreactions</a:t>
            </a:r>
          </a:p>
          <a:p>
            <a:r>
              <a:rPr lang="en-US" dirty="0"/>
              <a:t>√  Categorize our own dominant style of reacting</a:t>
            </a:r>
          </a:p>
          <a:p>
            <a:r>
              <a:rPr lang="en-US" dirty="0"/>
              <a:t>√  Discuss how to respond assertively in tough work situations</a:t>
            </a:r>
          </a:p>
          <a:p>
            <a:endParaRPr lang="en-US" dirty="0" smtClean="0"/>
          </a:p>
          <a:p>
            <a:r>
              <a:rPr lang="en-US" dirty="0" smtClean="0"/>
              <a:t>Staying Calm and Clear</a:t>
            </a:r>
          </a:p>
          <a:p>
            <a:r>
              <a:rPr lang="en-US" dirty="0"/>
              <a:t>√  Learn a 3-step method for counteracting strong feelings</a:t>
            </a:r>
          </a:p>
          <a:p>
            <a:r>
              <a:rPr lang="en-US" dirty="0"/>
              <a:t>√  Understand the power of choosing our thoughts</a:t>
            </a:r>
          </a:p>
          <a:p>
            <a:r>
              <a:rPr lang="en-US" dirty="0"/>
              <a:t>√ Practice these skills in life-like situations</a:t>
            </a:r>
          </a:p>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12</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 Expectations</a:t>
            </a:r>
          </a:p>
          <a:p>
            <a:r>
              <a:rPr lang="en-US" dirty="0"/>
              <a:t>√  Explore 4 levels of reasons for working</a:t>
            </a:r>
          </a:p>
          <a:p>
            <a:r>
              <a:rPr lang="en-US" dirty="0"/>
              <a:t>√  Describe ways to learn an employer’s written rules</a:t>
            </a:r>
          </a:p>
          <a:p>
            <a:r>
              <a:rPr lang="en-US" dirty="0"/>
              <a:t>√  Understand 8 common but UNWRITTEN EXPECTATIONS</a:t>
            </a:r>
          </a:p>
          <a:p>
            <a:endParaRPr lang="en-US" dirty="0" smtClean="0"/>
          </a:p>
          <a:p>
            <a:r>
              <a:rPr lang="en-US" dirty="0" smtClean="0"/>
              <a:t>See inside of “Work Ethics” for the Employer Values and Expectations</a:t>
            </a:r>
          </a:p>
          <a:p>
            <a:endParaRPr lang="en-US" dirty="0" smtClean="0"/>
          </a:p>
          <a:p>
            <a:r>
              <a:rPr lang="en-US" dirty="0" smtClean="0"/>
              <a:t>Code Switching</a:t>
            </a:r>
          </a:p>
          <a:p>
            <a:r>
              <a:rPr lang="en-US" dirty="0" smtClean="0"/>
              <a:t>√  </a:t>
            </a:r>
            <a:r>
              <a:rPr lang="en-US" dirty="0"/>
              <a:t>Discuss beliefs that drive our personal behavior</a:t>
            </a:r>
          </a:p>
          <a:p>
            <a:r>
              <a:rPr lang="en-US" dirty="0"/>
              <a:t>√  Compare and contrast home versus work rules</a:t>
            </a:r>
          </a:p>
          <a:p>
            <a:r>
              <a:rPr lang="en-US" dirty="0"/>
              <a:t>√  Learn how to “code-switch” from home to work</a:t>
            </a:r>
          </a:p>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13</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Listening</a:t>
            </a:r>
          </a:p>
          <a:p>
            <a:r>
              <a:rPr lang="en-US" dirty="0"/>
              <a:t>√  Assess our own communication skills</a:t>
            </a:r>
          </a:p>
          <a:p>
            <a:r>
              <a:rPr lang="en-US" dirty="0"/>
              <a:t>√  Learn three ways to be better listeners</a:t>
            </a:r>
          </a:p>
          <a:p>
            <a:endParaRPr lang="en-US" dirty="0" smtClean="0"/>
          </a:p>
          <a:p>
            <a:r>
              <a:rPr lang="en-US" dirty="0" smtClean="0"/>
              <a:t>4 “C’s”</a:t>
            </a:r>
          </a:p>
          <a:p>
            <a:r>
              <a:rPr lang="en-US" dirty="0"/>
              <a:t>√  Judge the appropriateness of numerous modes of communication in various work situations </a:t>
            </a:r>
          </a:p>
          <a:p>
            <a:r>
              <a:rPr lang="en-US" dirty="0" smtClean="0"/>
              <a:t>√  </a:t>
            </a:r>
            <a:r>
              <a:rPr lang="en-US" dirty="0"/>
              <a:t>Understand the four C’s of communication (clear, concise, correct, and courteous)</a:t>
            </a:r>
          </a:p>
          <a:p>
            <a:endParaRPr lang="en-US" dirty="0" smtClean="0"/>
          </a:p>
          <a:p>
            <a:r>
              <a:rPr lang="en-US" dirty="0" smtClean="0"/>
              <a:t>Expressing Concerns</a:t>
            </a:r>
          </a:p>
          <a:p>
            <a:r>
              <a:rPr lang="en-US" dirty="0"/>
              <a:t>√  Learn a step-by-step method for calmly and professionally expressing a concern or complaint to supervisors/co-workers</a:t>
            </a:r>
          </a:p>
          <a:p>
            <a:r>
              <a:rPr lang="en-US" dirty="0"/>
              <a:t>√ Practice the step of “explaining your side” in a dispute</a:t>
            </a:r>
          </a:p>
          <a:p>
            <a:r>
              <a:rPr lang="en-US" dirty="0"/>
              <a:t>√  Apply this skill to realistic work situations</a:t>
            </a:r>
          </a:p>
          <a:p>
            <a:endParaRPr lang="en-US" dirty="0" smtClean="0"/>
          </a:p>
          <a:p>
            <a:r>
              <a:rPr lang="en-US" dirty="0" smtClean="0"/>
              <a:t>Handling Feedback</a:t>
            </a:r>
          </a:p>
          <a:p>
            <a:r>
              <a:rPr lang="en-US" dirty="0"/>
              <a:t>√  Learn a step-by-step method for calmly and professionally handling feedback from supervisors or criticism from customers</a:t>
            </a:r>
          </a:p>
          <a:p>
            <a:r>
              <a:rPr lang="en-US" dirty="0"/>
              <a:t>√ Practice the step of listening to others in a dispute</a:t>
            </a:r>
          </a:p>
          <a:p>
            <a:r>
              <a:rPr lang="en-US" dirty="0"/>
              <a:t>√  Apply this skill to realistic work situations</a:t>
            </a:r>
          </a:p>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14</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 and Goals</a:t>
            </a:r>
          </a:p>
          <a:p>
            <a:r>
              <a:rPr lang="en-US" dirty="0"/>
              <a:t>√  Learn a five-step approach to problem solving</a:t>
            </a:r>
          </a:p>
          <a:p>
            <a:r>
              <a:rPr lang="en-US" dirty="0"/>
              <a:t>√  Create logical problem statements for emotional situations</a:t>
            </a:r>
          </a:p>
          <a:p>
            <a:r>
              <a:rPr lang="en-US" dirty="0"/>
              <a:t>√  Create reasonable goal statements for these problems</a:t>
            </a:r>
          </a:p>
          <a:p>
            <a:endParaRPr lang="en-US" dirty="0" smtClean="0"/>
          </a:p>
          <a:p>
            <a:r>
              <a:rPr lang="en-US" dirty="0" smtClean="0"/>
              <a:t>Facts vs. Opinions</a:t>
            </a:r>
          </a:p>
          <a:p>
            <a:r>
              <a:rPr lang="en-US" dirty="0"/>
              <a:t>√  Define and separate facts from opinions</a:t>
            </a:r>
          </a:p>
          <a:p>
            <a:r>
              <a:rPr lang="en-US" dirty="0"/>
              <a:t>√  Describe eight ways of gathering relevant facts</a:t>
            </a:r>
          </a:p>
          <a:p>
            <a:r>
              <a:rPr lang="en-US" dirty="0"/>
              <a:t>√  Learn about the dangers of false assumptions</a:t>
            </a:r>
          </a:p>
          <a:p>
            <a:endParaRPr lang="en-US" dirty="0" smtClean="0"/>
          </a:p>
          <a:p>
            <a:r>
              <a:rPr lang="en-US" dirty="0" smtClean="0"/>
              <a:t>Options and Outcomes</a:t>
            </a:r>
          </a:p>
          <a:p>
            <a:r>
              <a:rPr lang="en-US" dirty="0"/>
              <a:t>√  Learn to brainstorm alternatives in problems</a:t>
            </a:r>
          </a:p>
          <a:p>
            <a:r>
              <a:rPr lang="en-US" dirty="0"/>
              <a:t>√  Predict consequences to ourselves and others</a:t>
            </a:r>
          </a:p>
          <a:p>
            <a:r>
              <a:rPr lang="en-US" dirty="0"/>
              <a:t>√  Use a goal-driven process to select the best </a:t>
            </a:r>
            <a:r>
              <a:rPr lang="en-US" dirty="0" smtClean="0"/>
              <a:t>option</a:t>
            </a:r>
          </a:p>
          <a:p>
            <a:endParaRPr lang="en-US" dirty="0"/>
          </a:p>
          <a:p>
            <a:r>
              <a:rPr lang="en-US" dirty="0" smtClean="0"/>
              <a:t>There is also an additional lesson on “Time Management”</a:t>
            </a:r>
            <a:endParaRPr lang="en-US" dirty="0"/>
          </a:p>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15</a:t>
            </a:fld>
            <a:endParaRPr lang="en-US" dirty="0"/>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32</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2D015A-AB57-464B-B9C4-BB62F7BD1B61}"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7490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2D015A-AB57-464B-B9C4-BB62F7BD1B61}" type="slidenum">
              <a:rPr lang="en-US" smtClean="0"/>
              <a:t>3</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74204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the Charlotte Mecklenburg Workforce Development Board, Goodwill of the Southern Piedmont, and Jacob’s Ladder Job Center, sponsored an analysis of the workforce development sector. </a:t>
            </a:r>
          </a:p>
          <a:p>
            <a:endParaRPr lang="en-US" dirty="0"/>
          </a:p>
          <a:p>
            <a:r>
              <a:rPr lang="en-US" dirty="0" smtClean="0"/>
              <a:t>Funded by Foundation for the Carolinas.</a:t>
            </a:r>
          </a:p>
          <a:p>
            <a:endParaRPr lang="en-US" dirty="0"/>
          </a:p>
          <a:p>
            <a:r>
              <a:rPr lang="en-US" dirty="0" smtClean="0"/>
              <a:t>Consultants: The Lee Institute and Carol Morris Consulting.</a:t>
            </a:r>
          </a:p>
          <a:p>
            <a:endParaRPr lang="en-US" dirty="0"/>
          </a:p>
          <a:p>
            <a:r>
              <a:rPr lang="en-US" dirty="0" smtClean="0"/>
              <a:t>2011 report released.</a:t>
            </a:r>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41018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 SECTOR-WIDE ISSUES IDENTIFIED BY CONSULTANT TEAM</a:t>
            </a:r>
          </a:p>
          <a:p>
            <a:r>
              <a:rPr lang="en-US" dirty="0"/>
              <a:t>1. The workforce sector generally operates as a patchwork of organizations working independently: </a:t>
            </a:r>
          </a:p>
          <a:p>
            <a:r>
              <a:rPr lang="en-US" dirty="0"/>
              <a:t>2.Weak linkages exist between the sector and the employer/demand-side of workforce development:</a:t>
            </a:r>
          </a:p>
          <a:p>
            <a:r>
              <a:rPr lang="en-US" dirty="0"/>
              <a:t>3. Employment expectations for low-skilled workers are often too low, with entry-level jobs seen as the </a:t>
            </a:r>
          </a:p>
          <a:p>
            <a:r>
              <a:rPr lang="en-US" dirty="0"/>
              <a:t>“end game”:</a:t>
            </a:r>
          </a:p>
          <a:p>
            <a:r>
              <a:rPr lang="en-US" dirty="0"/>
              <a:t>4.Individualized needs of job seekers are often not identified, and resources to address them are limited: </a:t>
            </a:r>
          </a:p>
          <a:p>
            <a:r>
              <a:rPr lang="en-US" dirty="0"/>
              <a:t>5. The continuum of services for job seekers is not fully developed in Charlotte-Mecklenburg.</a:t>
            </a:r>
          </a:p>
        </p:txBody>
      </p:sp>
      <p:sp>
        <p:nvSpPr>
          <p:cNvPr id="4" name="Slide Number Placeholder 3"/>
          <p:cNvSpPr>
            <a:spLocks noGrp="1"/>
          </p:cNvSpPr>
          <p:nvPr>
            <p:ph type="sldNum" sz="quarter" idx="10"/>
          </p:nvPr>
        </p:nvSpPr>
        <p:spPr/>
        <p:txBody>
          <a:bodyPr/>
          <a:lstStyle/>
          <a:p>
            <a:fld id="{272D015A-AB57-464B-B9C4-BB62F7BD1B61}"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20793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Workforce Development Partners: </a:t>
            </a:r>
          </a:p>
          <a:p>
            <a:endParaRPr lang="en-US" dirty="0"/>
          </a:p>
          <a:p>
            <a:r>
              <a:rPr lang="en-US" dirty="0" smtClean="0"/>
              <a:t>Center </a:t>
            </a:r>
            <a:r>
              <a:rPr lang="en-US" dirty="0"/>
              <a:t>for Community </a:t>
            </a:r>
            <a:r>
              <a:rPr lang="en-US" dirty="0" smtClean="0"/>
              <a:t>Transitions, Charlotte </a:t>
            </a:r>
            <a:r>
              <a:rPr lang="en-US" dirty="0"/>
              <a:t>Area </a:t>
            </a:r>
            <a:r>
              <a:rPr lang="en-US" dirty="0" smtClean="0"/>
              <a:t>Fund, Charlotte Works, </a:t>
            </a:r>
            <a:r>
              <a:rPr lang="en-US" dirty="0"/>
              <a:t>Division of College and Career </a:t>
            </a:r>
            <a:r>
              <a:rPr lang="en-US" dirty="0" smtClean="0"/>
              <a:t>Readiness at Central </a:t>
            </a:r>
            <a:r>
              <a:rPr lang="en-US" dirty="0"/>
              <a:t>Piedmont Community </a:t>
            </a:r>
            <a:r>
              <a:rPr lang="en-US" dirty="0" smtClean="0"/>
              <a:t>College, </a:t>
            </a:r>
            <a:r>
              <a:rPr lang="en-US" dirty="0"/>
              <a:t>Career and Technical Education </a:t>
            </a:r>
            <a:r>
              <a:rPr lang="en-US" dirty="0" smtClean="0"/>
              <a:t>Program of Charlotte-Mecklenburg Schools, Goodwill </a:t>
            </a:r>
            <a:r>
              <a:rPr lang="en-US" dirty="0"/>
              <a:t>Industries of the Southern </a:t>
            </a:r>
            <a:r>
              <a:rPr lang="en-US" dirty="0" smtClean="0"/>
              <a:t>Piedmont, Mecklenburg </a:t>
            </a:r>
            <a:r>
              <a:rPr lang="en-US" dirty="0"/>
              <a:t>County Department of Social Services, Economic Services </a:t>
            </a:r>
            <a:r>
              <a:rPr lang="en-US" dirty="0" smtClean="0"/>
              <a:t>Division, North </a:t>
            </a:r>
            <a:r>
              <a:rPr lang="en-US" dirty="0"/>
              <a:t>Carolina Division of Vocational Rehabilitation </a:t>
            </a:r>
            <a:r>
              <a:rPr lang="en-US" dirty="0" smtClean="0"/>
              <a:t>Services, Urban </a:t>
            </a:r>
            <a:r>
              <a:rPr lang="en-US" dirty="0"/>
              <a:t>League of the Southern </a:t>
            </a:r>
            <a:r>
              <a:rPr lang="en-US" dirty="0" smtClean="0"/>
              <a:t>Piedmont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6</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from two employer surveys, employer focus group, and active job developers.</a:t>
            </a:r>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2D015A-AB57-464B-B9C4-BB62F7BD1B61}" type="slidenum">
              <a:rPr lang="en-US" smtClean="0"/>
              <a:t>9</a:t>
            </a:fld>
            <a:endParaRPr lang="en-US"/>
          </a:p>
        </p:txBody>
      </p:sp>
      <p:sp>
        <p:nvSpPr>
          <p:cNvPr id="5" name="Header Placeholder 4"/>
          <p:cNvSpPr>
            <a:spLocks noGrp="1"/>
          </p:cNvSpPr>
          <p:nvPr>
            <p:ph type="hdr" sz="quarter" idx="11"/>
          </p:nvPr>
        </p:nvSpPr>
        <p:spPr/>
        <p:txBody>
          <a:bodyPr/>
          <a:lstStyle/>
          <a:p>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9962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6"/>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8C46B627-7C54-432D-BD00-5D4E86E37EB2}" type="datetime1">
              <a:rPr lang="en-US" smtClean="0"/>
              <a:t>6/20/2016</a:t>
            </a:fld>
            <a:endParaRPr lang="en-US"/>
          </a:p>
        </p:txBody>
      </p:sp>
      <p:sp>
        <p:nvSpPr>
          <p:cNvPr id="5" name="Footer Placeholder 4"/>
          <p:cNvSpPr>
            <a:spLocks noGrp="1"/>
          </p:cNvSpPr>
          <p:nvPr>
            <p:ph type="ftr" sz="quarter" idx="11"/>
          </p:nvPr>
        </p:nvSpPr>
        <p:spPr/>
        <p:txBody>
          <a:body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6" name="Slide Number Placeholder 5"/>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87482F8E-2D66-43EC-86A0-E68F7826B0B9}" type="datetime1">
              <a:rPr lang="en-US" smtClean="0"/>
              <a:t>6/20/2016</a:t>
            </a:fld>
            <a:endParaRPr lang="en-US"/>
          </a:p>
        </p:txBody>
      </p:sp>
      <p:sp>
        <p:nvSpPr>
          <p:cNvPr id="5" name="Footer Placeholder 4"/>
          <p:cNvSpPr>
            <a:spLocks noGrp="1"/>
          </p:cNvSpPr>
          <p:nvPr>
            <p:ph type="ftr" sz="quarter" idx="11"/>
          </p:nvPr>
        </p:nvSpPr>
        <p:spPr/>
        <p:txBody>
          <a:body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6" name="Slide Number Placeholder 5"/>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A7BB5684-06A7-4E84-8D44-E66352378D04}" type="datetime1">
              <a:rPr lang="en-US" smtClean="0"/>
              <a:t>6/20/2016</a:t>
            </a:fld>
            <a:endParaRPr lang="en-US"/>
          </a:p>
        </p:txBody>
      </p:sp>
      <p:sp>
        <p:nvSpPr>
          <p:cNvPr id="5" name="Footer Placeholder 4"/>
          <p:cNvSpPr>
            <a:spLocks noGrp="1"/>
          </p:cNvSpPr>
          <p:nvPr>
            <p:ph type="ftr" sz="quarter" idx="11"/>
          </p:nvPr>
        </p:nvSpPr>
        <p:spPr/>
        <p:txBody>
          <a:bodyPr/>
          <a:lstStyle/>
          <a:p>
            <a:r>
              <a:rPr lang="en-US" smtClean="0"/>
              <a:t>Working Smart   A Product of the Charlottes Mecklenburg Workforce Development Partne</a:t>
            </a:r>
            <a:endParaRPr lang="en-US"/>
          </a:p>
        </p:txBody>
      </p:sp>
      <p:sp>
        <p:nvSpPr>
          <p:cNvPr id="6" name="Slide Number Placeholder 5"/>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73B2DF96-BC99-405E-B02D-C84F87E82309}" type="datetime1">
              <a:rPr lang="en-US" smtClean="0"/>
              <a:t>6/20/2016</a:t>
            </a:fld>
            <a:endParaRPr lang="en-US"/>
          </a:p>
        </p:txBody>
      </p:sp>
      <p:sp>
        <p:nvSpPr>
          <p:cNvPr id="5" name="Footer Placeholder 4"/>
          <p:cNvSpPr>
            <a:spLocks noGrp="1"/>
          </p:cNvSpPr>
          <p:nvPr>
            <p:ph type="ftr" sz="quarter" idx="11"/>
          </p:nvPr>
        </p:nvSpPr>
        <p:spPr/>
        <p:txBody>
          <a:bodyPr/>
          <a:lstStyle>
            <a:lvl1pPr>
              <a:defRPr b="0"/>
            </a:lvl1p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6" name="Slide Number Placeholder 5"/>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BF985065-1837-4273-A169-049714552DAB}" type="datetime1">
              <a:rPr lang="en-US" smtClean="0"/>
              <a:t>6/20/2016</a:t>
            </a:fld>
            <a:endParaRPr lang="en-US"/>
          </a:p>
        </p:txBody>
      </p:sp>
      <p:sp>
        <p:nvSpPr>
          <p:cNvPr id="5" name="Footer Placeholder 4"/>
          <p:cNvSpPr>
            <a:spLocks noGrp="1"/>
          </p:cNvSpPr>
          <p:nvPr>
            <p:ph type="ftr" sz="quarter" idx="11"/>
          </p:nvPr>
        </p:nvSpPr>
        <p:spPr/>
        <p:txBody>
          <a:body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6" name="Slide Number Placeholder 5"/>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575556BF-3876-448C-911F-8EE553365E19}" type="datetime1">
              <a:rPr lang="en-US" smtClean="0"/>
              <a:t>6/20/2016</a:t>
            </a:fld>
            <a:endParaRPr lang="en-US"/>
          </a:p>
        </p:txBody>
      </p:sp>
      <p:sp>
        <p:nvSpPr>
          <p:cNvPr id="6" name="Footer Placeholder 5"/>
          <p:cNvSpPr>
            <a:spLocks noGrp="1"/>
          </p:cNvSpPr>
          <p:nvPr>
            <p:ph type="ftr" sz="quarter" idx="11"/>
          </p:nvPr>
        </p:nvSpPr>
        <p:spPr/>
        <p:txBody>
          <a:body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7" name="Slide Number Placeholder 6"/>
          <p:cNvSpPr>
            <a:spLocks noGrp="1"/>
          </p:cNvSpPr>
          <p:nvPr>
            <p:ph type="sldNum" sz="quarter" idx="12"/>
          </p:nvPr>
        </p:nvSpPr>
        <p:spPr/>
        <p:txBody>
          <a:bodyPr/>
          <a:lstStyle/>
          <a:p>
            <a:fld id="{6CC922DA-976E-4CC5-820E-5AE7D7C59AE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19140000">
            <a:off x="201168" y="5870448"/>
            <a:ext cx="2176272" cy="201168"/>
          </a:xfrm>
          <a:prstGeom prst="rect">
            <a:avLst/>
          </a:prstGeom>
        </p:spPr>
        <p:txBody>
          <a:bodyPr/>
          <a:lstStyle/>
          <a:p>
            <a:fld id="{6F99474E-610D-43D0-A8D2-7D4904943BDC}" type="datetime1">
              <a:rPr lang="en-US" smtClean="0"/>
              <a:t>6/20/2016</a:t>
            </a:fld>
            <a:endParaRPr lang="en-US"/>
          </a:p>
        </p:txBody>
      </p:sp>
      <p:sp>
        <p:nvSpPr>
          <p:cNvPr id="8" name="Footer Placeholder 7"/>
          <p:cNvSpPr>
            <a:spLocks noGrp="1"/>
          </p:cNvSpPr>
          <p:nvPr>
            <p:ph type="ftr" sz="quarter" idx="11"/>
          </p:nvPr>
        </p:nvSpPr>
        <p:spPr/>
        <p:txBody>
          <a:body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9" name="Slide Number Placeholder 8"/>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fld id="{AF601545-282E-4407-A8E2-01623CF3B5DB}" type="datetime1">
              <a:rPr lang="en-US" smtClean="0"/>
              <a:t>6/20/2016</a:t>
            </a:fld>
            <a:endParaRPr lang="en-US"/>
          </a:p>
        </p:txBody>
      </p:sp>
      <p:sp>
        <p:nvSpPr>
          <p:cNvPr id="4" name="Footer Placeholder 3"/>
          <p:cNvSpPr>
            <a:spLocks noGrp="1"/>
          </p:cNvSpPr>
          <p:nvPr>
            <p:ph type="ftr" sz="quarter" idx="11"/>
          </p:nvPr>
        </p:nvSpPr>
        <p:spPr/>
        <p:txBody>
          <a:body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5" name="Slide Number Placeholder 4"/>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F11278B9-0F8F-40C3-8AF3-AEF2746BFE33}" type="datetime1">
              <a:rPr lang="en-US" smtClean="0"/>
              <a:t>6/20/2016</a:t>
            </a:fld>
            <a:endParaRPr lang="en-US"/>
          </a:p>
        </p:txBody>
      </p:sp>
      <p:sp>
        <p:nvSpPr>
          <p:cNvPr id="3" name="Footer Placeholder 2"/>
          <p:cNvSpPr>
            <a:spLocks noGrp="1"/>
          </p:cNvSpPr>
          <p:nvPr>
            <p:ph type="ftr" sz="quarter" idx="11"/>
          </p:nvPr>
        </p:nvSpPr>
        <p:spPr/>
        <p:txBody>
          <a:body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4" name="Slide Number Placeholder 3"/>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6C22AC10-74F7-4C08-BF78-F88AC8A9D4A5}" type="datetime1">
              <a:rPr lang="en-US" smtClean="0"/>
              <a:t>6/20/2016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CC922DA-976E-4CC5-820E-5AE7D7C59A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503679E0-AD41-435D-A5AB-040CFA339FCE}" type="datetime1">
              <a:rPr lang="en-US" smtClean="0"/>
              <a:t>6/20/2016</a:t>
            </a:fld>
            <a:endParaRPr lang="en-US"/>
          </a:p>
        </p:txBody>
      </p:sp>
      <p:sp>
        <p:nvSpPr>
          <p:cNvPr id="6" name="Footer Placeholder 5"/>
          <p:cNvSpPr>
            <a:spLocks noGrp="1"/>
          </p:cNvSpPr>
          <p:nvPr>
            <p:ph type="ftr" sz="quarter" idx="11"/>
          </p:nvPr>
        </p:nvSpPr>
        <p:spPr/>
        <p:txBody>
          <a:body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7" name="Slide Number Placeholder 6"/>
          <p:cNvSpPr>
            <a:spLocks noGrp="1"/>
          </p:cNvSpPr>
          <p:nvPr>
            <p:ph type="sldNum" sz="quarter" idx="12"/>
          </p:nvPr>
        </p:nvSpPr>
        <p:spPr/>
        <p:txBody>
          <a:bodyPr/>
          <a:lstStyle/>
          <a:p>
            <a:fld id="{6CC922DA-976E-4CC5-820E-5AE7D7C59A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867399"/>
            <a:ext cx="3574257" cy="99060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867400"/>
            <a:ext cx="9146380" cy="9906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89558" y="365760"/>
            <a:ext cx="7925842"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6698" y="1066800"/>
            <a:ext cx="7898702"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590800" y="6019800"/>
            <a:ext cx="5651114" cy="609600"/>
          </a:xfrm>
          <a:prstGeom prst="rect">
            <a:avLst/>
          </a:prstGeom>
        </p:spPr>
        <p:txBody>
          <a:bodyPr vert="horz" lIns="91440" tIns="45720" rIns="91440" bIns="45720" rtlCol="0" anchor="ctr"/>
          <a:lstStyle>
            <a:lvl1pPr algn="r">
              <a:defRPr sz="1000" cap="all" spc="200" baseline="0">
                <a:solidFill>
                  <a:schemeClr val="tx1"/>
                </a:solidFill>
              </a:defRPr>
            </a:lvl1pPr>
          </a:lstStyle>
          <a:p>
            <a:r>
              <a:rPr lang="en-US" dirty="0" smtClean="0"/>
              <a:t>Working Smart:</a:t>
            </a:r>
          </a:p>
          <a:p>
            <a:r>
              <a:rPr lang="en-US" dirty="0" smtClean="0"/>
              <a:t>A Product of the Charlotte Mecklenburg Workforce Development Partners with support from charlotte works</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CC922DA-976E-4CC5-820E-5AE7D7C59AEC}" type="slidenum">
              <a:rPr lang="en-US" smtClean="0"/>
              <a:t>‹#›</a:t>
            </a:fld>
            <a:endParaRPr lang="en-US"/>
          </a:p>
        </p:txBody>
      </p:sp>
      <p:pic>
        <p:nvPicPr>
          <p:cNvPr id="13" name="Picture 2"/>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5545" r="-309" b="81539"/>
          <a:stretch/>
        </p:blipFill>
        <p:spPr bwMode="auto">
          <a:xfrm rot="16200000">
            <a:off x="-2367371" y="2504210"/>
            <a:ext cx="5698954" cy="101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communicate"/><Relationship Id="rId13"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5.emf"/><Relationship Id="rId12" Type="http://schemas.openxmlformats.org/officeDocument/2006/relationships/hyperlink" Target="#sel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ethics"/><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hyperlink" Target="#problems"/><Relationship Id="rId4" Type="http://schemas.openxmlformats.org/officeDocument/2006/relationships/hyperlink" Target="#manage"/><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communicate"/><Relationship Id="rId18" Type="http://schemas.openxmlformats.org/officeDocument/2006/relationships/image" Target="../media/image8.emf"/><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emf"/><Relationship Id="rId17" Type="http://schemas.openxmlformats.org/officeDocument/2006/relationships/hyperlink" Target="#self"/><Relationship Id="rId2" Type="http://schemas.openxmlformats.org/officeDocument/2006/relationships/notesSlide" Target="../notesSlides/notesSlide10.xml"/><Relationship Id="rId16"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hyperlink" Target="#ethics"/><Relationship Id="rId5" Type="http://schemas.openxmlformats.org/officeDocument/2006/relationships/diagramQuickStyle" Target="../diagrams/quickStyle4.xml"/><Relationship Id="rId15" Type="http://schemas.openxmlformats.org/officeDocument/2006/relationships/hyperlink" Target="#problems"/><Relationship Id="rId10" Type="http://schemas.openxmlformats.org/officeDocument/2006/relationships/image" Target="../media/image4.emf"/><Relationship Id="rId4" Type="http://schemas.openxmlformats.org/officeDocument/2006/relationships/diagramLayout" Target="../diagrams/layout4.xml"/><Relationship Id="rId9" Type="http://schemas.openxmlformats.org/officeDocument/2006/relationships/hyperlink" Target="#manage"/><Relationship Id="rId1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hyperlink" Target="#sel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hyperlink" Target="#manage"/><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merrick@charlotteworks.com" TargetMode="Externa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bellt@nccommunitycolleges.edu" TargetMode="External"/><Relationship Id="rId5" Type="http://schemas.openxmlformats.org/officeDocument/2006/relationships/hyperlink" Target="mailto:robertonm@nccommunitycolleges.edu" TargetMode="External"/><Relationship Id="rId4" Type="http://schemas.openxmlformats.org/officeDocument/2006/relationships/hyperlink" Target="http://www.workingsmartn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46" t="-31" r="643" b="78135"/>
          <a:stretch/>
        </p:blipFill>
        <p:spPr bwMode="auto">
          <a:xfrm>
            <a:off x="304800" y="0"/>
            <a:ext cx="5657589" cy="150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172763" y="3337141"/>
            <a:ext cx="8836442" cy="2315227"/>
            <a:chOff x="0" y="3351755"/>
            <a:chExt cx="8836442" cy="2315227"/>
          </a:xfrm>
        </p:grpSpPr>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4792" y="3351755"/>
              <a:ext cx="1767879"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2671" y="3351755"/>
              <a:ext cx="176479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6858" y="3369500"/>
              <a:ext cx="176479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hlinkClick r:id="rId10"/>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71650" y="3380982"/>
              <a:ext cx="176479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hlinkClick r:id="rId12"/>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351755"/>
              <a:ext cx="176479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
        <p:nvSpPr>
          <p:cNvPr id="10" name="Slide Number Placeholder 9"/>
          <p:cNvSpPr>
            <a:spLocks noGrp="1"/>
          </p:cNvSpPr>
          <p:nvPr>
            <p:ph type="sldNum" sz="quarter" idx="12"/>
          </p:nvPr>
        </p:nvSpPr>
        <p:spPr/>
        <p:txBody>
          <a:bodyPr/>
          <a:lstStyle/>
          <a:p>
            <a:fld id="{6CC922DA-976E-4CC5-820E-5AE7D7C59AEC}" type="slidenum">
              <a:rPr lang="en-US" smtClean="0"/>
              <a:t>1</a:t>
            </a:fld>
            <a:endParaRPr lang="en-US"/>
          </a:p>
        </p:txBody>
      </p:sp>
    </p:spTree>
    <p:extLst>
      <p:ext uri="{BB962C8B-B14F-4D97-AF65-F5344CB8AC3E}">
        <p14:creationId xmlns:p14="http://schemas.microsoft.com/office/powerpoint/2010/main" val="2551341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10</a:t>
            </a:fld>
            <a:endParaRPr lang="en-US"/>
          </a:p>
        </p:txBody>
      </p:sp>
      <p:sp>
        <p:nvSpPr>
          <p:cNvPr id="11"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a:t>
            </a:r>
            <a:endParaRPr lang="en-US" dirty="0">
              <a:solidFill>
                <a:schemeClr val="tx1"/>
              </a:solidFill>
            </a:endParaRPr>
          </a:p>
        </p:txBody>
      </p:sp>
      <p:graphicFrame>
        <p:nvGraphicFramePr>
          <p:cNvPr id="3" name="Diagram 2"/>
          <p:cNvGraphicFramePr/>
          <p:nvPr>
            <p:extLst>
              <p:ext uri="{D42A27DB-BD31-4B8C-83A1-F6EECF244321}">
                <p14:modId xmlns:p14="http://schemas.microsoft.com/office/powerpoint/2010/main" val="4022844248"/>
              </p:ext>
            </p:extLst>
          </p:nvPr>
        </p:nvGraphicFramePr>
        <p:xfrm>
          <a:off x="304800" y="1143000"/>
          <a:ext cx="85344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1425" y="251930"/>
            <a:ext cx="4021150" cy="66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71719" y="4343400"/>
            <a:ext cx="8836442" cy="2315227"/>
            <a:chOff x="155018" y="3200400"/>
            <a:chExt cx="8836442" cy="2315227"/>
          </a:xfrm>
        </p:grpSpPr>
        <p:pic>
          <p:nvPicPr>
            <p:cNvPr id="9" name="Picture 8">
              <a:hlinkClick r:id="rId9"/>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19810" y="3200400"/>
              <a:ext cx="1767879"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hlinkClick r:id="rId11"/>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87689" y="3200400"/>
              <a:ext cx="176479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hlinkClick r:id="rId13"/>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61876" y="3218145"/>
              <a:ext cx="176479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hlinkClick r:id="rId15"/>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26668" y="3229627"/>
              <a:ext cx="176479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hlinkClick r:id="rId17"/>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5018" y="3200400"/>
              <a:ext cx="176479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549451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11</a:t>
            </a:fld>
            <a:endParaRPr lang="en-US"/>
          </a:p>
        </p:txBody>
      </p:sp>
      <p:pic>
        <p:nvPicPr>
          <p:cNvPr id="14" name="Picture 13">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914400"/>
            <a:ext cx="3200400" cy="4437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4572000" y="1384403"/>
            <a:ext cx="4572000" cy="461665"/>
          </a:xfrm>
          <a:prstGeom prst="rect">
            <a:avLst/>
          </a:prstGeom>
          <a:solidFill>
            <a:schemeClr val="bg1"/>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sz="2400" b="1" spc="50" dirty="0">
              <a:ln w="11430">
                <a:solidFill>
                  <a:schemeClr val="tx1"/>
                </a:solidFill>
              </a:ln>
              <a:effectLst>
                <a:outerShdw blurRad="76200" dist="50800" dir="5400000" algn="tl" rotWithShape="0">
                  <a:srgbClr val="000000">
                    <a:alpha val="65000"/>
                  </a:srgbClr>
                </a:outerShdw>
              </a:effectLst>
              <a:latin typeface="Calibri" panose="020F0502020204030204" pitchFamily="34" charset="0"/>
            </a:endParaRPr>
          </a:p>
        </p:txBody>
      </p:sp>
      <p:sp>
        <p:nvSpPr>
          <p:cNvPr id="5" name="Rectangle 4"/>
          <p:cNvSpPr/>
          <p:nvPr/>
        </p:nvSpPr>
        <p:spPr>
          <a:xfrm>
            <a:off x="4724400" y="1855800"/>
            <a:ext cx="3429000" cy="2554545"/>
          </a:xfrm>
          <a:prstGeom prst="rect">
            <a:avLst/>
          </a:prstGeom>
        </p:spPr>
        <p:txBody>
          <a:bodyPr wrap="square">
            <a:spAutoFit/>
          </a:bodyPr>
          <a:lstStyle/>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Personal Branding</a:t>
            </a:r>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 </a:t>
            </a: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Self Change</a:t>
            </a:r>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 </a:t>
            </a: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Cognitive Cycle</a:t>
            </a:r>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p:txBody>
      </p:sp>
      <p:sp>
        <p:nvSpPr>
          <p:cNvPr id="17"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1841221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12</a:t>
            </a:fld>
            <a:endParaRPr lang="en-US"/>
          </a:p>
        </p:txBody>
      </p:sp>
      <p:pic>
        <p:nvPicPr>
          <p:cNvPr id="15" name="Picture 14">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3741" y="641737"/>
            <a:ext cx="3468757" cy="4485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295400" y="1114703"/>
            <a:ext cx="3733800" cy="3539430"/>
          </a:xfrm>
          <a:prstGeom prst="rect">
            <a:avLst/>
          </a:prstGeom>
          <a:solidFill>
            <a:schemeClr val="bg1"/>
          </a:solidFill>
        </p:spPr>
        <p:txBody>
          <a:bodyPr wrap="square">
            <a:spAutoFit/>
          </a:bodyPr>
          <a:lstStyle/>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Dealing with Stress</a:t>
            </a:r>
          </a:p>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 </a:t>
            </a:r>
          </a:p>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Warning Signs</a:t>
            </a:r>
          </a:p>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 </a:t>
            </a:r>
          </a:p>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Personal Reactions</a:t>
            </a:r>
          </a:p>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 </a:t>
            </a:r>
          </a:p>
          <a:p>
            <a:r>
              <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rPr>
              <a:t>Staying Calm &amp; Clear</a:t>
            </a:r>
          </a:p>
        </p:txBody>
      </p:sp>
      <p:sp>
        <p:nvSpPr>
          <p:cNvPr id="10"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188026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13</a:t>
            </a:fld>
            <a:endParaRPr lang="en-US"/>
          </a:p>
        </p:txBody>
      </p:sp>
      <p:sp>
        <p:nvSpPr>
          <p:cNvPr id="9" name="Rectangle 8"/>
          <p:cNvSpPr/>
          <p:nvPr/>
        </p:nvSpPr>
        <p:spPr>
          <a:xfrm>
            <a:off x="5388212" y="1978849"/>
            <a:ext cx="2853702" cy="2062103"/>
          </a:xfrm>
          <a:prstGeom prst="rect">
            <a:avLst/>
          </a:prstGeom>
          <a:solidFill>
            <a:schemeClr val="bg1"/>
          </a:solidFill>
        </p:spPr>
        <p:txBody>
          <a:bodyPr wrap="square">
            <a:spAutoFit/>
          </a:bodyPr>
          <a:lstStyle/>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Employer </a:t>
            </a: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Expectations</a:t>
            </a:r>
          </a:p>
          <a:p>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Code Switching</a:t>
            </a:r>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838200"/>
            <a:ext cx="35052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3184123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14</a:t>
            </a:fld>
            <a:endParaRPr lang="en-US"/>
          </a:p>
        </p:txBody>
      </p:sp>
      <p:sp>
        <p:nvSpPr>
          <p:cNvPr id="9" name="Rectangle 8"/>
          <p:cNvSpPr/>
          <p:nvPr/>
        </p:nvSpPr>
        <p:spPr>
          <a:xfrm>
            <a:off x="1524000" y="849915"/>
            <a:ext cx="4114800" cy="4031873"/>
          </a:xfrm>
          <a:prstGeom prst="rect">
            <a:avLst/>
          </a:prstGeom>
          <a:solidFill>
            <a:schemeClr val="bg1"/>
          </a:solidFill>
        </p:spPr>
        <p:txBody>
          <a:bodyPr wrap="square">
            <a:spAutoFit/>
          </a:bodyPr>
          <a:lstStyle/>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Active Listening</a:t>
            </a:r>
          </a:p>
          <a:p>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4 C’s of Communication</a:t>
            </a:r>
          </a:p>
          <a:p>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Expressing Concerns</a:t>
            </a:r>
          </a:p>
          <a:p>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Handling Feedback</a:t>
            </a:r>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998" y="762000"/>
            <a:ext cx="3200400" cy="4207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2815301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15</a:t>
            </a:fld>
            <a:endParaRPr lang="en-US"/>
          </a:p>
        </p:txBody>
      </p:sp>
      <p:sp>
        <p:nvSpPr>
          <p:cNvPr id="9" name="Rectangle 8"/>
          <p:cNvSpPr/>
          <p:nvPr/>
        </p:nvSpPr>
        <p:spPr>
          <a:xfrm>
            <a:off x="5132058" y="1049685"/>
            <a:ext cx="3733800" cy="3539430"/>
          </a:xfrm>
          <a:prstGeom prst="rect">
            <a:avLst/>
          </a:prstGeom>
          <a:solidFill>
            <a:schemeClr val="bg1"/>
          </a:solidFill>
        </p:spPr>
        <p:txBody>
          <a:bodyPr wrap="square">
            <a:spAutoFit/>
          </a:bodyPr>
          <a:lstStyle/>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Problems and Goals</a:t>
            </a:r>
          </a:p>
          <a:p>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Facts versus Opinions</a:t>
            </a:r>
          </a:p>
          <a:p>
            <a:endParaRPr lang="en-US" sz="3200" b="1" dirty="0">
              <a:ln w="17780" cmpd="sng">
                <a:solidFill>
                  <a:schemeClr val="tx1"/>
                </a:solidFill>
                <a:prstDash val="solid"/>
                <a:miter lim="800000"/>
              </a:ln>
              <a:effectLst>
                <a:outerShdw blurRad="50800" algn="tl" rotWithShape="0">
                  <a:srgbClr val="000000"/>
                </a:outerShdw>
              </a:effectLst>
              <a:latin typeface="Calibri" panose="020F0502020204030204" pitchFamily="34" charset="0"/>
            </a:endParaRPr>
          </a:p>
          <a:p>
            <a:r>
              <a:rPr lang="en-US" sz="3200" b="1" dirty="0" smtClean="0">
                <a:ln w="17780" cmpd="sng">
                  <a:solidFill>
                    <a:schemeClr val="tx1"/>
                  </a:solidFill>
                  <a:prstDash val="solid"/>
                  <a:miter lim="800000"/>
                </a:ln>
                <a:effectLst>
                  <a:outerShdw blurRad="50800" algn="tl" rotWithShape="0">
                    <a:srgbClr val="000000"/>
                  </a:outerShdw>
                </a:effectLst>
                <a:latin typeface="Calibri" panose="020F0502020204030204" pitchFamily="34" charset="0"/>
              </a:rPr>
              <a:t>Options and Outcomes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762000"/>
            <a:ext cx="3264074"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1564368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smart application</a:t>
            </a:r>
            <a:endParaRPr lang="en-US" dirty="0"/>
          </a:p>
        </p:txBody>
      </p:sp>
      <p:sp>
        <p:nvSpPr>
          <p:cNvPr id="3" name="Content Placeholder 2"/>
          <p:cNvSpPr>
            <a:spLocks noGrp="1"/>
          </p:cNvSpPr>
          <p:nvPr>
            <p:ph idx="1"/>
          </p:nvPr>
        </p:nvSpPr>
        <p:spPr>
          <a:xfrm>
            <a:off x="954076" y="1981200"/>
            <a:ext cx="7898702" cy="1905000"/>
          </a:xfrm>
        </p:spPr>
        <p:txBody>
          <a:bodyPr>
            <a:normAutofit/>
          </a:bodyPr>
          <a:lstStyle/>
          <a:p>
            <a:pPr marL="0" indent="0" algn="ctr"/>
            <a:r>
              <a:rPr lang="en-US" sz="3600" dirty="0" smtClean="0"/>
              <a:t>Workforce Development Collaboration is the cornerstone to a successful Working Smart implementation</a:t>
            </a:r>
            <a:endParaRPr lang="en-US" sz="3600"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16</a:t>
            </a:fld>
            <a:endParaRPr lang="en-US"/>
          </a:p>
        </p:txBody>
      </p:sp>
    </p:spTree>
    <p:extLst>
      <p:ext uri="{BB962C8B-B14F-4D97-AF65-F5344CB8AC3E}">
        <p14:creationId xmlns:p14="http://schemas.microsoft.com/office/powerpoint/2010/main" val="82210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 smart application</a:t>
            </a:r>
            <a:endParaRPr lang="en-US" b="1" dirty="0"/>
          </a:p>
        </p:txBody>
      </p:sp>
      <p:sp>
        <p:nvSpPr>
          <p:cNvPr id="3" name="Content Placeholder 2"/>
          <p:cNvSpPr>
            <a:spLocks noGrp="1"/>
          </p:cNvSpPr>
          <p:nvPr>
            <p:ph idx="1"/>
          </p:nvPr>
        </p:nvSpPr>
        <p:spPr>
          <a:xfrm>
            <a:off x="1016698" y="1066800"/>
            <a:ext cx="7898702" cy="4495800"/>
          </a:xfrm>
        </p:spPr>
        <p:txBody>
          <a:bodyPr>
            <a:normAutofit lnSpcReduction="10000"/>
          </a:bodyPr>
          <a:lstStyle/>
          <a:p>
            <a:pPr marL="0" indent="0"/>
            <a:r>
              <a:rPr lang="en-US" dirty="0" smtClean="0"/>
              <a:t>CMWDP </a:t>
            </a:r>
            <a:r>
              <a:rPr lang="en-US" dirty="0"/>
              <a:t>feels strongly that adults with multiple barriers to employment benefit more fully when agencies and service-providers work together with a common vision. That common vision was the catalyst for the development of Working Smart. Therefore, to stay true to the fidelity of the collaborative approach, the application requires the following:</a:t>
            </a:r>
          </a:p>
          <a:p>
            <a:endParaRPr lang="en-US" dirty="0"/>
          </a:p>
          <a:p>
            <a:r>
              <a:rPr lang="en-US" dirty="0" smtClean="0"/>
              <a:t>Collaborative </a:t>
            </a:r>
            <a:r>
              <a:rPr lang="en-US" dirty="0"/>
              <a:t>Group: </a:t>
            </a:r>
            <a:endParaRPr lang="en-US" dirty="0" smtClean="0"/>
          </a:p>
          <a:p>
            <a:pPr indent="6350"/>
            <a:r>
              <a:rPr lang="en-US" b="0" dirty="0" smtClean="0"/>
              <a:t>Applicant </a:t>
            </a:r>
            <a:r>
              <a:rPr lang="en-US" b="0" dirty="0"/>
              <a:t>agencies must represent a collaborative group of at least </a:t>
            </a:r>
            <a:r>
              <a:rPr lang="en-US" u="sng" dirty="0"/>
              <a:t>two workforce development agencies</a:t>
            </a:r>
            <a:r>
              <a:rPr lang="en-US" b="0" dirty="0"/>
              <a:t> that include direct service-providers such as community-based organizations, community colleges, public libraries, etc., </a:t>
            </a:r>
            <a:r>
              <a:rPr lang="en-US" dirty="0" smtClean="0"/>
              <a:t>AND</a:t>
            </a:r>
            <a:r>
              <a:rPr lang="en-US" b="0" dirty="0" smtClean="0"/>
              <a:t> </a:t>
            </a:r>
            <a:r>
              <a:rPr lang="en-US" b="0" dirty="0"/>
              <a:t>at least </a:t>
            </a:r>
            <a:r>
              <a:rPr lang="en-US" u="sng" dirty="0"/>
              <a:t>one agency that serves as a direct pipeline to employers</a:t>
            </a:r>
            <a:r>
              <a:rPr lang="en-US" b="0" dirty="0"/>
              <a:t> such as workforce development boards or chambers of commerce.</a:t>
            </a:r>
          </a:p>
          <a:p>
            <a:endParaRPr lang="en-US" dirty="0"/>
          </a:p>
          <a:p>
            <a:r>
              <a:rPr lang="en-US" dirty="0" smtClean="0"/>
              <a:t>Designated </a:t>
            </a:r>
            <a:r>
              <a:rPr lang="en-US" dirty="0"/>
              <a:t>Certifying Agency: </a:t>
            </a:r>
            <a:endParaRPr lang="en-US" dirty="0" smtClean="0"/>
          </a:p>
          <a:p>
            <a:pPr indent="6350"/>
            <a:r>
              <a:rPr lang="en-US" b="0" dirty="0" smtClean="0"/>
              <a:t>One </a:t>
            </a:r>
            <a:r>
              <a:rPr lang="en-US" b="0" dirty="0"/>
              <a:t>agency must be designated as the certifying body that will endorse the Working Smart credential for that county/region and will ensure that the integrity of the program is maintained. This agency should have strong credibility with employers.</a:t>
            </a:r>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17</a:t>
            </a:fld>
            <a:endParaRPr lang="en-US"/>
          </a:p>
        </p:txBody>
      </p:sp>
    </p:spTree>
    <p:extLst>
      <p:ext uri="{BB962C8B-B14F-4D97-AF65-F5344CB8AC3E}">
        <p14:creationId xmlns:p14="http://schemas.microsoft.com/office/powerpoint/2010/main" val="326729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 smart application</a:t>
            </a:r>
            <a:endParaRPr lang="en-US" b="1"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18</a:t>
            </a:fld>
            <a:endParaRPr lang="en-US"/>
          </a:p>
        </p:txBody>
      </p:sp>
      <p:pic>
        <p:nvPicPr>
          <p:cNvPr id="8" name="Picture 7"/>
          <p:cNvPicPr>
            <a:picLocks noChangeAspect="1"/>
          </p:cNvPicPr>
          <p:nvPr/>
        </p:nvPicPr>
        <p:blipFill>
          <a:blip r:embed="rId2"/>
          <a:stretch>
            <a:fillRect/>
          </a:stretch>
        </p:blipFill>
        <p:spPr>
          <a:xfrm>
            <a:off x="1573461" y="1265590"/>
            <a:ext cx="6351339" cy="4410085"/>
          </a:xfrm>
          <a:prstGeom prst="rect">
            <a:avLst/>
          </a:prstGeom>
          <a:ln>
            <a:solidFill>
              <a:schemeClr val="tx1"/>
            </a:solidFill>
          </a:ln>
        </p:spPr>
      </p:pic>
    </p:spTree>
    <p:extLst>
      <p:ext uri="{BB962C8B-B14F-4D97-AF65-F5344CB8AC3E}">
        <p14:creationId xmlns:p14="http://schemas.microsoft.com/office/powerpoint/2010/main" val="255720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smart – </a:t>
            </a:r>
            <a:br>
              <a:rPr lang="en-US" dirty="0" smtClean="0"/>
            </a:br>
            <a:r>
              <a:rPr lang="en-US" dirty="0" smtClean="0"/>
              <a:t>Community college scaled approach</a:t>
            </a:r>
            <a:endParaRPr lang="en-US" dirty="0"/>
          </a:p>
        </p:txBody>
      </p:sp>
      <p:sp>
        <p:nvSpPr>
          <p:cNvPr id="3" name="Content Placeholder 2"/>
          <p:cNvSpPr>
            <a:spLocks noGrp="1"/>
          </p:cNvSpPr>
          <p:nvPr>
            <p:ph idx="1"/>
          </p:nvPr>
        </p:nvSpPr>
        <p:spPr>
          <a:xfrm>
            <a:off x="1016698" y="1143000"/>
            <a:ext cx="7898702" cy="4648200"/>
          </a:xfrm>
        </p:spPr>
        <p:txBody>
          <a:bodyPr>
            <a:normAutofit/>
          </a:bodyPr>
          <a:lstStyle/>
          <a:p>
            <a:pPr marL="0" indent="0"/>
            <a:r>
              <a:rPr lang="en-US" dirty="0"/>
              <a:t>As a part of the process to scale the Working Smart program across the community colleges and retain the integrity of the program the local collaboratives will require the following:</a:t>
            </a:r>
          </a:p>
          <a:p>
            <a:pPr>
              <a:buFont typeface="+mj-lt"/>
              <a:buAutoNum type="arabicPeriod"/>
            </a:pPr>
            <a:r>
              <a:rPr lang="en-US" b="0" dirty="0" smtClean="0"/>
              <a:t>Collaboratives </a:t>
            </a:r>
            <a:r>
              <a:rPr lang="en-US" b="0" dirty="0"/>
              <a:t>must consist of at least two entities (schools, organizations, or agencies) </a:t>
            </a:r>
            <a:r>
              <a:rPr lang="en-US" b="0" dirty="0" smtClean="0"/>
              <a:t>providing workforce </a:t>
            </a:r>
            <a:r>
              <a:rPr lang="en-US" b="0" dirty="0"/>
              <a:t>development activities to area </a:t>
            </a:r>
            <a:r>
              <a:rPr lang="en-US" b="0" dirty="0" smtClean="0"/>
              <a:t>job-seekers</a:t>
            </a:r>
            <a:endParaRPr lang="en-US" b="0" dirty="0"/>
          </a:p>
          <a:p>
            <a:pPr marL="0" indent="0"/>
            <a:r>
              <a:rPr lang="en-US" b="0" dirty="0"/>
              <a:t>List the contact information of the agencies/organizations that comprise your workforce development collaborative below.  Be sure to include the signature of each agency head.</a:t>
            </a:r>
          </a:p>
          <a:p>
            <a:pPr marL="0" indent="0"/>
            <a:endParaRPr lang="en-US" dirty="0" smtClean="0"/>
          </a:p>
          <a:p>
            <a:pPr marL="0" indent="0"/>
            <a:endParaRPr lang="en-US" dirty="0"/>
          </a:p>
          <a:p>
            <a:endParaRPr lang="en-US"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557411613"/>
              </p:ext>
            </p:extLst>
          </p:nvPr>
        </p:nvGraphicFramePr>
        <p:xfrm>
          <a:off x="1600200" y="3267456"/>
          <a:ext cx="6080760" cy="2523744"/>
        </p:xfrm>
        <a:graphic>
          <a:graphicData uri="http://schemas.openxmlformats.org/drawingml/2006/table">
            <a:tbl>
              <a:tblPr firstRow="1" firstCol="1" bandRow="1"/>
              <a:tblGrid>
                <a:gridCol w="6080760">
                  <a:extLst>
                    <a:ext uri="{9D8B030D-6E8A-4147-A177-3AD203B41FA5}">
                      <a16:colId xmlns="" xmlns:a16="http://schemas.microsoft.com/office/drawing/2014/main" val="3027168543"/>
                    </a:ext>
                  </a:extLst>
                </a:gridCol>
              </a:tblGrid>
              <a:tr h="0">
                <a:tc>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Name of Organization/Agency: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9061658"/>
                  </a:ext>
                </a:extLst>
              </a:tr>
              <a:tr h="0">
                <a:tc>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Name of Agency Head: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69706610"/>
                  </a:ext>
                </a:extLst>
              </a:tr>
              <a:tr h="0">
                <a:tc>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72485933"/>
                  </a:ext>
                </a:extLst>
              </a:tr>
              <a:tr h="0">
                <a:tc>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4051535"/>
                  </a:ext>
                </a:extLst>
              </a:tr>
              <a:tr h="0">
                <a:tc>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Phone Number: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7333799"/>
                  </a:ext>
                </a:extLst>
              </a:tr>
              <a:tr h="0">
                <a:tc>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Brief Description of Primary Services Provided in the Community: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17407654"/>
                  </a:ext>
                </a:extLst>
              </a:tr>
              <a:tr h="0">
                <a:tc>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Signature of Agency Head: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620302"/>
                  </a:ext>
                </a:extLst>
              </a:tr>
            </a:tbl>
          </a:graphicData>
        </a:graphic>
      </p:graphicFrame>
    </p:spTree>
    <p:extLst>
      <p:ext uri="{BB962C8B-B14F-4D97-AF65-F5344CB8AC3E}">
        <p14:creationId xmlns:p14="http://schemas.microsoft.com/office/powerpoint/2010/main" val="425339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520940" cy="548640"/>
          </a:xfrm>
        </p:spPr>
        <p:txBody>
          <a:bodyPr/>
          <a:lstStyle/>
          <a:p>
            <a:r>
              <a:rPr lang="en-US" dirty="0" smtClean="0"/>
              <a:t>Today’s Session</a:t>
            </a:r>
            <a:endParaRPr lang="en-US" dirty="0"/>
          </a:p>
        </p:txBody>
      </p:sp>
      <p:sp>
        <p:nvSpPr>
          <p:cNvPr id="6" name="Slide Number Placeholder 5"/>
          <p:cNvSpPr>
            <a:spLocks noGrp="1"/>
          </p:cNvSpPr>
          <p:nvPr>
            <p:ph type="sldNum" sz="quarter" idx="12"/>
          </p:nvPr>
        </p:nvSpPr>
        <p:spPr/>
        <p:txBody>
          <a:bodyPr/>
          <a:lstStyle/>
          <a:p>
            <a:fld id="{6CC922DA-976E-4CC5-820E-5AE7D7C59AEC}" type="slidenum">
              <a:rPr lang="en-US" smtClean="0"/>
              <a:t>2</a:t>
            </a:fld>
            <a:endParaRPr lang="en-US"/>
          </a:p>
        </p:txBody>
      </p:sp>
      <p:graphicFrame>
        <p:nvGraphicFramePr>
          <p:cNvPr id="8" name="Diagram 7"/>
          <p:cNvGraphicFramePr/>
          <p:nvPr>
            <p:extLst>
              <p:ext uri="{D42A27DB-BD31-4B8C-83A1-F6EECF244321}">
                <p14:modId xmlns:p14="http://schemas.microsoft.com/office/powerpoint/2010/main" val="2744264518"/>
              </p:ext>
            </p:extLst>
          </p:nvPr>
        </p:nvGraphicFramePr>
        <p:xfrm>
          <a:off x="1524000" y="1371600"/>
          <a:ext cx="7239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1350104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certifying agency</a:t>
            </a:r>
            <a:endParaRPr lang="en-US" dirty="0"/>
          </a:p>
        </p:txBody>
      </p:sp>
      <p:sp>
        <p:nvSpPr>
          <p:cNvPr id="3" name="Content Placeholder 2"/>
          <p:cNvSpPr>
            <a:spLocks noGrp="1"/>
          </p:cNvSpPr>
          <p:nvPr>
            <p:ph idx="1"/>
          </p:nvPr>
        </p:nvSpPr>
        <p:spPr/>
        <p:txBody>
          <a:bodyPr>
            <a:normAutofit/>
          </a:bodyPr>
          <a:lstStyle/>
          <a:p>
            <a:pPr>
              <a:buFont typeface="+mj-lt"/>
              <a:buAutoNum type="arabicPeriod" startAt="2"/>
            </a:pPr>
            <a:r>
              <a:rPr lang="en-US" sz="2000" dirty="0"/>
              <a:t>Identification of a 'certifying agency' within the collaborative</a:t>
            </a:r>
          </a:p>
          <a:p>
            <a:pPr marL="685800" lvl="1" indent="-228600">
              <a:buClrTx/>
              <a:buFont typeface="+mj-lt"/>
              <a:buAutoNum type="romanLcPeriod"/>
            </a:pPr>
            <a:r>
              <a:rPr lang="en-US" sz="2000" dirty="0"/>
              <a:t>The certifying agency should be the community college, workforce development board, or chamber of commerce</a:t>
            </a:r>
          </a:p>
          <a:p>
            <a:pPr marL="685800" lvl="1" indent="-228600">
              <a:buClrTx/>
              <a:buFont typeface="+mj-lt"/>
              <a:buAutoNum type="romanLcPeriod"/>
            </a:pPr>
            <a:r>
              <a:rPr lang="en-US" sz="2000" dirty="0"/>
              <a:t>The certifying agency is responsible for endorsing Working Smart certifications, promoting the program to businesses, and maintaining the program's integrity</a:t>
            </a:r>
          </a:p>
          <a:p>
            <a:pPr marL="685800" lvl="1" indent="-228600">
              <a:buClrTx/>
              <a:buFont typeface="+mj-lt"/>
              <a:buAutoNum type="romanLcPeriod"/>
            </a:pPr>
            <a:r>
              <a:rPr lang="en-US" sz="2000" dirty="0"/>
              <a:t>The certifying agency should identify a coordinator for the entire collaborative</a:t>
            </a:r>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53269952"/>
              </p:ext>
            </p:extLst>
          </p:nvPr>
        </p:nvGraphicFramePr>
        <p:xfrm>
          <a:off x="1676400" y="3874126"/>
          <a:ext cx="6324600" cy="1534610"/>
        </p:xfrm>
        <a:graphic>
          <a:graphicData uri="http://schemas.openxmlformats.org/drawingml/2006/table">
            <a:tbl>
              <a:tblPr firstRow="1" firstCol="1" bandRow="1"/>
              <a:tblGrid>
                <a:gridCol w="3162300">
                  <a:extLst>
                    <a:ext uri="{9D8B030D-6E8A-4147-A177-3AD203B41FA5}">
                      <a16:colId xmlns="" xmlns:a16="http://schemas.microsoft.com/office/drawing/2014/main" val="3027168543"/>
                    </a:ext>
                  </a:extLst>
                </a:gridCol>
                <a:gridCol w="3162300">
                  <a:extLst>
                    <a:ext uri="{9D8B030D-6E8A-4147-A177-3AD203B41FA5}">
                      <a16:colId xmlns="" xmlns:a16="http://schemas.microsoft.com/office/drawing/2014/main" val="927416998"/>
                    </a:ext>
                  </a:extLst>
                </a:gridCol>
              </a:tblGrid>
              <a:tr h="306922">
                <a:tc gridSpan="2">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Name of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Certifying Agency: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769061658"/>
                  </a:ext>
                </a:extLst>
              </a:tr>
              <a:tr h="306922">
                <a:tc gridSpan="2">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Name of Agency Head: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469706610"/>
                  </a:ext>
                </a:extLst>
              </a:tr>
              <a:tr h="306922">
                <a:tc gridSpan="2">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472485933"/>
                  </a:ext>
                </a:extLst>
              </a:tr>
              <a:tr h="306922">
                <a:tc gridSpan="2">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124051535"/>
                  </a:ext>
                </a:extLst>
              </a:tr>
              <a:tr h="306922">
                <a:tc>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Phone Number: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Email: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7333799"/>
                  </a:ext>
                </a:extLst>
              </a:tr>
            </a:tbl>
          </a:graphicData>
        </a:graphic>
      </p:graphicFrame>
    </p:spTree>
    <p:extLst>
      <p:ext uri="{BB962C8B-B14F-4D97-AF65-F5344CB8AC3E}">
        <p14:creationId xmlns:p14="http://schemas.microsoft.com/office/powerpoint/2010/main" val="74616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collaborative coordinator</a:t>
            </a:r>
            <a:endParaRPr lang="en-US" dirty="0"/>
          </a:p>
        </p:txBody>
      </p:sp>
      <p:sp>
        <p:nvSpPr>
          <p:cNvPr id="3" name="Content Placeholder 2"/>
          <p:cNvSpPr>
            <a:spLocks noGrp="1"/>
          </p:cNvSpPr>
          <p:nvPr>
            <p:ph idx="1"/>
          </p:nvPr>
        </p:nvSpPr>
        <p:spPr/>
        <p:txBody>
          <a:bodyPr>
            <a:normAutofit/>
          </a:bodyPr>
          <a:lstStyle/>
          <a:p>
            <a:pPr>
              <a:buFont typeface="+mj-lt"/>
              <a:buAutoNum type="arabicPeriod" startAt="3"/>
            </a:pPr>
            <a:r>
              <a:rPr lang="en-US" sz="2000" dirty="0"/>
              <a:t>Identification of collaborative coordinator who is responsible for</a:t>
            </a:r>
          </a:p>
          <a:p>
            <a:pPr marL="457200" lvl="1" indent="174625">
              <a:buClrTx/>
              <a:buFont typeface="+mj-lt"/>
              <a:buAutoNum type="romanLcPeriod"/>
            </a:pPr>
            <a:r>
              <a:rPr lang="en-US" sz="2000" dirty="0"/>
              <a:t>Maintaining a database of collaborative Working Smart trainers </a:t>
            </a:r>
            <a:endParaRPr lang="en-US" sz="2000" dirty="0" smtClean="0"/>
          </a:p>
          <a:p>
            <a:pPr marL="457200" lvl="1" indent="0">
              <a:buClrTx/>
              <a:buNone/>
            </a:pPr>
            <a:r>
              <a:rPr lang="en-US" sz="2000" dirty="0"/>
              <a:t> </a:t>
            </a:r>
            <a:r>
              <a:rPr lang="en-US" sz="2000" dirty="0" smtClean="0"/>
              <a:t>  and graduates</a:t>
            </a:r>
            <a:endParaRPr lang="en-US" sz="2000" dirty="0"/>
          </a:p>
          <a:p>
            <a:pPr marL="457200" lvl="1" indent="174625">
              <a:buClrTx/>
              <a:buFont typeface="+mj-lt"/>
              <a:buAutoNum type="romanLcPeriod"/>
            </a:pPr>
            <a:r>
              <a:rPr lang="en-US" sz="2000" dirty="0"/>
              <a:t>Maintaining a class schedule for collaborative partners</a:t>
            </a:r>
          </a:p>
          <a:p>
            <a:pPr marL="457200" lvl="1" indent="174625">
              <a:buClrTx/>
              <a:buFont typeface="+mj-lt"/>
              <a:buAutoNum type="romanLcPeriod"/>
            </a:pPr>
            <a:r>
              <a:rPr lang="en-US" sz="2000" dirty="0"/>
              <a:t>Maintaining collaborative documentation to include agency </a:t>
            </a:r>
            <a:endParaRPr lang="en-US" sz="2000" dirty="0" smtClean="0"/>
          </a:p>
          <a:p>
            <a:pPr marL="457200" lvl="1" indent="0">
              <a:buClrTx/>
              <a:buNone/>
            </a:pPr>
            <a:r>
              <a:rPr lang="en-US" sz="2000" dirty="0"/>
              <a:t> </a:t>
            </a:r>
            <a:r>
              <a:rPr lang="en-US" sz="2000" dirty="0" smtClean="0"/>
              <a:t>  agreements, applications </a:t>
            </a:r>
            <a:r>
              <a:rPr lang="en-US" sz="2000" dirty="0"/>
              <a:t>to request access to training and </a:t>
            </a:r>
            <a:r>
              <a:rPr lang="en-US" sz="2000" dirty="0" smtClean="0"/>
              <a:t>  </a:t>
            </a:r>
          </a:p>
          <a:p>
            <a:pPr marL="457200" lvl="1" indent="0">
              <a:buClrTx/>
              <a:buNone/>
            </a:pPr>
            <a:r>
              <a:rPr lang="en-US" sz="2000" dirty="0"/>
              <a:t> </a:t>
            </a:r>
            <a:r>
              <a:rPr lang="en-US" sz="2000" dirty="0" smtClean="0"/>
              <a:t>  instructor </a:t>
            </a:r>
            <a:r>
              <a:rPr lang="en-US" sz="2000" dirty="0"/>
              <a:t>agreements</a:t>
            </a:r>
          </a:p>
          <a:p>
            <a:pPr marL="457200" lvl="1" indent="174625">
              <a:buClrTx/>
              <a:buFont typeface="+mj-lt"/>
              <a:buAutoNum type="romanLcPeriod"/>
            </a:pPr>
            <a:r>
              <a:rPr lang="en-US" sz="2000" dirty="0"/>
              <a:t>Providing documentation and reports to Charlotte Works </a:t>
            </a:r>
            <a:r>
              <a:rPr lang="en-US" sz="2000" dirty="0" smtClean="0"/>
              <a:t>as </a:t>
            </a:r>
          </a:p>
          <a:p>
            <a:pPr marL="457200" lvl="1" indent="0">
              <a:buClrTx/>
              <a:buNone/>
            </a:pPr>
            <a:r>
              <a:rPr lang="en-US" sz="2000" dirty="0"/>
              <a:t> </a:t>
            </a:r>
            <a:r>
              <a:rPr lang="en-US" sz="2000" dirty="0" smtClean="0"/>
              <a:t>  requested</a:t>
            </a:r>
            <a:endParaRPr lang="en-US" sz="2000" dirty="0"/>
          </a:p>
          <a:p>
            <a:endParaRPr lang="en-US"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64138067"/>
              </p:ext>
            </p:extLst>
          </p:nvPr>
        </p:nvGraphicFramePr>
        <p:xfrm>
          <a:off x="1524000" y="4343400"/>
          <a:ext cx="6717914" cy="1203960"/>
        </p:xfrm>
        <a:graphic>
          <a:graphicData uri="http://schemas.openxmlformats.org/drawingml/2006/table">
            <a:tbl>
              <a:tblPr firstRow="1" firstCol="1" bandRow="1"/>
              <a:tblGrid>
                <a:gridCol w="3358957">
                  <a:extLst>
                    <a:ext uri="{9D8B030D-6E8A-4147-A177-3AD203B41FA5}">
                      <a16:colId xmlns="" xmlns:a16="http://schemas.microsoft.com/office/drawing/2014/main" val="3027168543"/>
                    </a:ext>
                  </a:extLst>
                </a:gridCol>
                <a:gridCol w="3358957">
                  <a:extLst>
                    <a:ext uri="{9D8B030D-6E8A-4147-A177-3AD203B41FA5}">
                      <a16:colId xmlns="" xmlns:a16="http://schemas.microsoft.com/office/drawing/2014/main" val="927416998"/>
                    </a:ext>
                  </a:extLst>
                </a:gridCol>
              </a:tblGrid>
              <a:tr h="240792">
                <a:tc gridSpan="2">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Name of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Collaborative Coordinator: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769061658"/>
                  </a:ext>
                </a:extLst>
              </a:tr>
              <a:tr h="240792">
                <a:tc gridSpan="2">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Name of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Agency: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469706610"/>
                  </a:ext>
                </a:extLst>
              </a:tr>
              <a:tr h="240792">
                <a:tc gridSpan="2">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472485933"/>
                  </a:ext>
                </a:extLst>
              </a:tr>
              <a:tr h="240792">
                <a:tc gridSpan="2">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2124051535"/>
                  </a:ext>
                </a:extLst>
              </a:tr>
              <a:tr h="240792">
                <a:tc>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Phone Number: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Email: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7333799"/>
                  </a:ext>
                </a:extLst>
              </a:tr>
            </a:tbl>
          </a:graphicData>
        </a:graphic>
      </p:graphicFrame>
    </p:spTree>
    <p:extLst>
      <p:ext uri="{BB962C8B-B14F-4D97-AF65-F5344CB8AC3E}">
        <p14:creationId xmlns:p14="http://schemas.microsoft.com/office/powerpoint/2010/main" val="3524498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smart and </a:t>
            </a:r>
            <a:r>
              <a:rPr lang="en-US" dirty="0" err="1" smtClean="0"/>
              <a:t>hrd</a:t>
            </a:r>
            <a:endParaRPr lang="en-US" dirty="0"/>
          </a:p>
        </p:txBody>
      </p:sp>
      <p:sp>
        <p:nvSpPr>
          <p:cNvPr id="3" name="Content Placeholder 2"/>
          <p:cNvSpPr>
            <a:spLocks noGrp="1"/>
          </p:cNvSpPr>
          <p:nvPr>
            <p:ph idx="1"/>
          </p:nvPr>
        </p:nvSpPr>
        <p:spPr>
          <a:xfrm>
            <a:off x="1016698" y="1586541"/>
            <a:ext cx="7898702" cy="3579849"/>
          </a:xfrm>
        </p:spPr>
        <p:txBody>
          <a:bodyPr>
            <a:noAutofit/>
          </a:bodyPr>
          <a:lstStyle/>
          <a:p>
            <a:pPr marL="0" indent="0" algn="ctr"/>
            <a:r>
              <a:rPr lang="en-US" sz="3200" dirty="0" smtClean="0"/>
              <a:t>Community College Human Resources Development programs strengthened through the use of a validated, transportable core curriculum (Working Smart) responding to employer requests for employability skill development.</a:t>
            </a:r>
            <a:endParaRPr lang="en-US" sz="3200"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22</a:t>
            </a:fld>
            <a:endParaRPr lang="en-US"/>
          </a:p>
        </p:txBody>
      </p:sp>
    </p:spTree>
    <p:extLst>
      <p:ext uri="{BB962C8B-B14F-4D97-AF65-F5344CB8AC3E}">
        <p14:creationId xmlns:p14="http://schemas.microsoft.com/office/powerpoint/2010/main" val="312756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resources development</a:t>
            </a:r>
            <a:endParaRPr lang="en-US" dirty="0"/>
          </a:p>
        </p:txBody>
      </p:sp>
      <p:sp>
        <p:nvSpPr>
          <p:cNvPr id="3" name="Content Placeholder 2"/>
          <p:cNvSpPr>
            <a:spLocks noGrp="1"/>
          </p:cNvSpPr>
          <p:nvPr>
            <p:ph idx="1"/>
          </p:nvPr>
        </p:nvSpPr>
        <p:spPr/>
        <p:txBody>
          <a:bodyPr>
            <a:normAutofit/>
          </a:bodyPr>
          <a:lstStyle/>
          <a:p>
            <a:r>
              <a:rPr lang="en-US" dirty="0"/>
              <a:t>NC General Statute </a:t>
            </a:r>
            <a:r>
              <a:rPr lang="en-US" dirty="0" smtClean="0"/>
              <a:t>115D-1</a:t>
            </a:r>
            <a:endParaRPr lang="en-US" b="0" dirty="0"/>
          </a:p>
          <a:p>
            <a:pPr marL="0" indent="0"/>
            <a:r>
              <a:rPr lang="en-US" b="0" dirty="0"/>
              <a:t>The North Carolina Community Colleges System Office is designated as the primary lead agency for delivering workforce development training, adult literacy training, and adult education programs in the State. </a:t>
            </a:r>
            <a:endParaRPr lang="en-US" b="0" dirty="0" smtClean="0"/>
          </a:p>
          <a:p>
            <a:endParaRPr lang="en-US" dirty="0"/>
          </a:p>
          <a:p>
            <a:r>
              <a:rPr lang="en-US" dirty="0" smtClean="0"/>
              <a:t>1G </a:t>
            </a:r>
            <a:r>
              <a:rPr lang="en-US" dirty="0"/>
              <a:t>SBCCC 200.97	HUMAN </a:t>
            </a:r>
            <a:r>
              <a:rPr lang="en-US" dirty="0" smtClean="0"/>
              <a:t>RESOURCES DEVELOPMENT </a:t>
            </a:r>
            <a:r>
              <a:rPr lang="en-US" dirty="0"/>
              <a:t>PROGRAM </a:t>
            </a:r>
            <a:r>
              <a:rPr lang="en-US" dirty="0" smtClean="0"/>
              <a:t>CONTINUATION</a:t>
            </a:r>
            <a:endParaRPr lang="en-US" dirty="0"/>
          </a:p>
          <a:p>
            <a:pPr marL="0" indent="0"/>
            <a:r>
              <a:rPr lang="en-US" b="0" dirty="0"/>
              <a:t>Each college shall operate a Human Resources Development (HRD) program to provide assessment services, employability training, and career development counseling to unemployed and underemployed individuals.  FTE shall be generated from HRD programs.  Each college shall provide HRD instruction and support necessary for unemployed and dislocated workers to be served within the college service areas.</a:t>
            </a:r>
          </a:p>
          <a:p>
            <a:endParaRPr lang="en-US"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23</a:t>
            </a:fld>
            <a:endParaRPr lang="en-US"/>
          </a:p>
        </p:txBody>
      </p:sp>
    </p:spTree>
    <p:extLst>
      <p:ext uri="{BB962C8B-B14F-4D97-AF65-F5344CB8AC3E}">
        <p14:creationId xmlns:p14="http://schemas.microsoft.com/office/powerpoint/2010/main" val="3933577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Program accessibility &amp; Legislative support</a:t>
            </a:r>
            <a:endParaRPr lang="en-US" sz="2400" dirty="0"/>
          </a:p>
        </p:txBody>
      </p:sp>
      <p:sp>
        <p:nvSpPr>
          <p:cNvPr id="3" name="Content Placeholder 2"/>
          <p:cNvSpPr>
            <a:spLocks noGrp="1"/>
          </p:cNvSpPr>
          <p:nvPr>
            <p:ph idx="1"/>
          </p:nvPr>
        </p:nvSpPr>
        <p:spPr>
          <a:xfrm>
            <a:off x="1016698" y="1066800"/>
            <a:ext cx="7898702" cy="4495800"/>
          </a:xfrm>
        </p:spPr>
        <p:txBody>
          <a:bodyPr>
            <a:normAutofit lnSpcReduction="10000"/>
          </a:bodyPr>
          <a:lstStyle/>
          <a:p>
            <a:r>
              <a:rPr lang="en-US" dirty="0"/>
              <a:t>G.S. 115D-5</a:t>
            </a:r>
          </a:p>
          <a:p>
            <a:r>
              <a:rPr lang="en-US" b="0" dirty="0"/>
              <a:t>(b)	In order to make instruction as accessible as possible to all citizens, the teaching of curricular courses and of noncurricular extension courses at convenient locations away from institution campuses as well as on campuses is authorized and shall be encouraged. A pro rata portion of the established regular tuition rate charged a full-time student shall be charged a part-time student taking any curriculum course. In lieu of any tuition charge, the State Board of Community Colleges shall establish a uniform registration fee, or a schedule of uniform registration fees, to be charged students enrolling in extension courses for which instruction is financed primarily from State funds. </a:t>
            </a:r>
            <a:r>
              <a:rPr lang="en-US" dirty="0"/>
              <a:t>The State Board of Community Colleges may provide by general and uniform regulations for waiver of tuition and registration fees for the following:…</a:t>
            </a:r>
          </a:p>
          <a:p>
            <a:endParaRPr lang="en-US" b="0" dirty="0"/>
          </a:p>
          <a:p>
            <a:pPr>
              <a:tabLst>
                <a:tab pos="914400" algn="l"/>
              </a:tabLst>
            </a:pPr>
            <a:r>
              <a:rPr lang="en-US" b="0" dirty="0"/>
              <a:t>	(13)    </a:t>
            </a:r>
            <a:r>
              <a:rPr lang="en-US" b="0" dirty="0" smtClean="0"/>
              <a:t>Human </a:t>
            </a:r>
            <a:r>
              <a:rPr lang="en-US" b="0" dirty="0"/>
              <a:t>resources development courses for any individual who (</a:t>
            </a:r>
            <a:r>
              <a:rPr lang="en-US" b="0" dirty="0" err="1"/>
              <a:t>i</a:t>
            </a:r>
            <a:r>
              <a:rPr lang="en-US" b="0" dirty="0"/>
              <a:t>) is </a:t>
            </a:r>
            <a:r>
              <a:rPr lang="en-US" b="0" dirty="0" smtClean="0"/>
              <a:t>	unemployed; (ii) has received notification of a pending layoff; (iii) is 	working and is eligible for the Federal Earned Income Tax Credit (FEITC); or (iv) 	is working and earning wages at </a:t>
            </a:r>
            <a:r>
              <a:rPr lang="en-US" b="0" dirty="0"/>
              <a:t>or </a:t>
            </a:r>
            <a:r>
              <a:rPr lang="en-US" b="0" dirty="0" smtClean="0"/>
              <a:t>below </a:t>
            </a:r>
            <a:r>
              <a:rPr lang="en-US" b="0" dirty="0"/>
              <a:t>two hundred percent (200%) of the </a:t>
            </a:r>
            <a:r>
              <a:rPr lang="en-US" b="0" dirty="0" smtClean="0"/>
              <a:t>	federal </a:t>
            </a:r>
            <a:r>
              <a:rPr lang="en-US" b="0" dirty="0"/>
              <a:t>poverty guidelines.</a:t>
            </a:r>
          </a:p>
          <a:p>
            <a:endParaRPr lang="en-US"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24</a:t>
            </a:fld>
            <a:endParaRPr lang="en-US"/>
          </a:p>
        </p:txBody>
      </p:sp>
    </p:spTree>
    <p:extLst>
      <p:ext uri="{BB962C8B-B14F-4D97-AF65-F5344CB8AC3E}">
        <p14:creationId xmlns:p14="http://schemas.microsoft.com/office/powerpoint/2010/main" val="401999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HRD Purpose – </a:t>
            </a:r>
            <a:r>
              <a:rPr lang="en-US" dirty="0" smtClean="0"/>
              <a:t/>
            </a:r>
            <a:br>
              <a:rPr lang="en-US" dirty="0" smtClean="0"/>
            </a:br>
            <a:r>
              <a:rPr lang="en-US" dirty="0" smtClean="0"/>
              <a:t>Supporting </a:t>
            </a:r>
            <a:r>
              <a:rPr lang="en-US" dirty="0"/>
              <a:t>Workforce Needs</a:t>
            </a:r>
          </a:p>
        </p:txBody>
      </p:sp>
      <p:sp>
        <p:nvSpPr>
          <p:cNvPr id="3" name="Content Placeholder 2"/>
          <p:cNvSpPr>
            <a:spLocks noGrp="1"/>
          </p:cNvSpPr>
          <p:nvPr>
            <p:ph idx="1"/>
          </p:nvPr>
        </p:nvSpPr>
        <p:spPr/>
        <p:txBody>
          <a:bodyPr>
            <a:noAutofit/>
          </a:bodyPr>
          <a:lstStyle/>
          <a:p>
            <a:pPr marL="0" indent="0"/>
            <a:r>
              <a:rPr lang="en-US" sz="2200" b="0" dirty="0"/>
              <a:t>These courses are designed to be short-term training opportunities which address specific employability needs. Students gain valuable lessons respective to skills needed to successfully navigate job entry, retention and performance, so as to achieve the individual’s potential and contribute to the strategic direction of the enterprise. Because HRD programs are operated within the community colleges they can be built to support the workforce needs specific to the local labor market and industry sectors.</a:t>
            </a:r>
          </a:p>
          <a:p>
            <a:endParaRPr lang="en-US" sz="2200" b="0"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25</a:t>
            </a:fld>
            <a:endParaRPr lang="en-US"/>
          </a:p>
        </p:txBody>
      </p:sp>
      <p:pic>
        <p:nvPicPr>
          <p:cNvPr id="6" name="Picture 2" descr="http://www.nus.org.uk/_Handlers/ImageHandler.ashx?imageVaultId=10964&amp;width=640&amp;height=400"/>
          <p:cNvPicPr>
            <a:picLocks noChangeAspect="1" noChangeArrowheads="1"/>
          </p:cNvPicPr>
          <p:nvPr/>
        </p:nvPicPr>
        <p:blipFill rotWithShape="1">
          <a:blip r:embed="rId2">
            <a:extLst>
              <a:ext uri="{28A0092B-C50C-407E-A947-70E740481C1C}">
                <a14:useLocalDpi xmlns:a14="http://schemas.microsoft.com/office/drawing/2010/main" val="0"/>
              </a:ext>
            </a:extLst>
          </a:blip>
          <a:srcRect t="10533" b="26313"/>
          <a:stretch/>
        </p:blipFill>
        <p:spPr bwMode="auto">
          <a:xfrm>
            <a:off x="4191000" y="3946192"/>
            <a:ext cx="4321419" cy="170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97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smart &amp; </a:t>
            </a:r>
            <a:r>
              <a:rPr lang="en-US" dirty="0" err="1" smtClean="0"/>
              <a:t>hrd</a:t>
            </a:r>
            <a:endParaRPr lang="en-US" dirty="0"/>
          </a:p>
        </p:txBody>
      </p:sp>
      <p:sp>
        <p:nvSpPr>
          <p:cNvPr id="3" name="Content Placeholder 2"/>
          <p:cNvSpPr>
            <a:spLocks noGrp="1"/>
          </p:cNvSpPr>
          <p:nvPr>
            <p:ph idx="1"/>
          </p:nvPr>
        </p:nvSpPr>
        <p:spPr>
          <a:xfrm>
            <a:off x="1016698" y="1066800"/>
            <a:ext cx="7898702" cy="4648200"/>
          </a:xfrm>
        </p:spPr>
        <p:txBody>
          <a:bodyPr>
            <a:normAutofit/>
          </a:bodyPr>
          <a:lstStyle/>
          <a:p>
            <a:pPr marL="914400" indent="-914400"/>
            <a:r>
              <a:rPr lang="en-US" sz="2000" dirty="0" smtClean="0"/>
              <a:t>Need: </a:t>
            </a:r>
            <a:r>
              <a:rPr lang="en-US" sz="2400" dirty="0" smtClean="0"/>
              <a:t>	</a:t>
            </a:r>
            <a:r>
              <a:rPr lang="en-US" sz="2000" dirty="0" smtClean="0"/>
              <a:t>Employability skills training – consistent, persistent employer request</a:t>
            </a:r>
          </a:p>
          <a:p>
            <a:pPr>
              <a:buFont typeface="Arial" panose="020B0604020202020204" pitchFamily="34" charset="0"/>
              <a:buChar char="•"/>
            </a:pPr>
            <a:r>
              <a:rPr lang="en-US" sz="1900" b="0" dirty="0" smtClean="0"/>
              <a:t>Employability skills training which addresses barriers to employment </a:t>
            </a:r>
            <a:endParaRPr lang="en-US" sz="1900" b="0" dirty="0"/>
          </a:p>
          <a:p>
            <a:pPr>
              <a:buFont typeface="Arial" panose="020B0604020202020204" pitchFamily="34" charset="0"/>
              <a:buChar char="•"/>
            </a:pPr>
            <a:r>
              <a:rPr lang="en-US" sz="1900" b="0" dirty="0" smtClean="0"/>
              <a:t>Core validated training program which is recognized and transportable </a:t>
            </a:r>
          </a:p>
          <a:p>
            <a:pPr>
              <a:buFont typeface="Arial" panose="020B0604020202020204" pitchFamily="34" charset="0"/>
              <a:buChar char="•"/>
            </a:pPr>
            <a:r>
              <a:rPr lang="en-US" sz="1900" b="0" dirty="0" smtClean="0"/>
              <a:t>Consistent training program whose learning outcomes can be easily communicated to employers</a:t>
            </a:r>
          </a:p>
          <a:p>
            <a:pPr>
              <a:buFont typeface="Arial" panose="020B0604020202020204" pitchFamily="34" charset="0"/>
              <a:buChar char="•"/>
            </a:pPr>
            <a:r>
              <a:rPr lang="en-US" sz="1900" b="0" dirty="0" smtClean="0"/>
              <a:t>Learning outcomes aligned with workplace skills employers identify as critical:</a:t>
            </a:r>
          </a:p>
          <a:p>
            <a:pPr marL="914400" lvl="1" indent="-285750">
              <a:buClrTx/>
              <a:buFont typeface="Arial" panose="020B0604020202020204" pitchFamily="34" charset="0"/>
              <a:buChar char="•"/>
            </a:pPr>
            <a:r>
              <a:rPr lang="en-US" sz="1900" dirty="0" smtClean="0"/>
              <a:t>Self-Awareness</a:t>
            </a:r>
          </a:p>
          <a:p>
            <a:pPr marL="914400" lvl="1" indent="-285750">
              <a:buClrTx/>
              <a:buFont typeface="Arial" panose="020B0604020202020204" pitchFamily="34" charset="0"/>
              <a:buChar char="•"/>
            </a:pPr>
            <a:r>
              <a:rPr lang="en-US" sz="1900" dirty="0" smtClean="0"/>
              <a:t>Self-Management</a:t>
            </a:r>
          </a:p>
          <a:p>
            <a:pPr marL="914400" lvl="1" indent="-285750">
              <a:buClrTx/>
              <a:buFont typeface="Arial" panose="020B0604020202020204" pitchFamily="34" charset="0"/>
              <a:buChar char="•"/>
            </a:pPr>
            <a:r>
              <a:rPr lang="en-US" sz="1900" dirty="0" smtClean="0"/>
              <a:t>Work Ethics</a:t>
            </a:r>
          </a:p>
          <a:p>
            <a:pPr marL="914400" lvl="1" indent="-285750">
              <a:buClrTx/>
              <a:buFont typeface="Arial" panose="020B0604020202020204" pitchFamily="34" charset="0"/>
              <a:buChar char="•"/>
            </a:pPr>
            <a:r>
              <a:rPr lang="en-US" sz="1900" dirty="0" smtClean="0"/>
              <a:t>Communication </a:t>
            </a:r>
          </a:p>
          <a:p>
            <a:pPr marL="914400" lvl="1" indent="-285750">
              <a:buClrTx/>
              <a:buFont typeface="Arial" panose="020B0604020202020204" pitchFamily="34" charset="0"/>
              <a:buChar char="•"/>
            </a:pPr>
            <a:r>
              <a:rPr lang="en-US" sz="1900" dirty="0" smtClean="0"/>
              <a:t>Problem Solving</a:t>
            </a:r>
            <a:endParaRPr lang="en-US" sz="1900"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26</a:t>
            </a:fld>
            <a:endParaRPr lang="en-US"/>
          </a:p>
        </p:txBody>
      </p:sp>
    </p:spTree>
    <p:extLst>
      <p:ext uri="{BB962C8B-B14F-4D97-AF65-F5344CB8AC3E}">
        <p14:creationId xmlns:p14="http://schemas.microsoft.com/office/powerpoint/2010/main" val="26687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558" y="365760"/>
            <a:ext cx="7925842" cy="701040"/>
          </a:xfrm>
        </p:spPr>
        <p:txBody>
          <a:bodyPr/>
          <a:lstStyle/>
          <a:p>
            <a:r>
              <a:rPr lang="en-US" dirty="0" smtClean="0"/>
              <a:t>HRD &amp; working smart = workforce development</a:t>
            </a:r>
            <a:endParaRPr lang="en-US" dirty="0"/>
          </a:p>
        </p:txBody>
      </p:sp>
      <p:sp>
        <p:nvSpPr>
          <p:cNvPr id="3" name="Content Placeholder 2"/>
          <p:cNvSpPr>
            <a:spLocks noGrp="1"/>
          </p:cNvSpPr>
          <p:nvPr>
            <p:ph idx="1"/>
          </p:nvPr>
        </p:nvSpPr>
        <p:spPr>
          <a:xfrm>
            <a:off x="1003128" y="1263117"/>
            <a:ext cx="7898702" cy="4572000"/>
          </a:xfrm>
        </p:spPr>
        <p:txBody>
          <a:bodyPr>
            <a:normAutofit/>
          </a:bodyPr>
          <a:lstStyle/>
          <a:p>
            <a:r>
              <a:rPr lang="en-US" sz="1800" dirty="0" smtClean="0"/>
              <a:t>Workforce Development Partners</a:t>
            </a:r>
          </a:p>
          <a:p>
            <a:r>
              <a:rPr lang="en-US" sz="1800" dirty="0"/>
              <a:t>	</a:t>
            </a:r>
            <a:r>
              <a:rPr lang="en-US" sz="1800" dirty="0" smtClean="0"/>
              <a:t>Workforce Development Boards</a:t>
            </a:r>
          </a:p>
          <a:p>
            <a:r>
              <a:rPr lang="en-US" sz="1800" dirty="0"/>
              <a:t>	</a:t>
            </a:r>
            <a:r>
              <a:rPr lang="en-US" sz="1800" dirty="0" smtClean="0"/>
              <a:t>Community Colleges</a:t>
            </a:r>
          </a:p>
          <a:p>
            <a:r>
              <a:rPr lang="en-US" sz="1800" dirty="0"/>
              <a:t>	</a:t>
            </a:r>
            <a:r>
              <a:rPr lang="en-US" sz="1800" dirty="0" smtClean="0"/>
              <a:t>Community Based Organizations</a:t>
            </a:r>
          </a:p>
          <a:p>
            <a:endParaRPr lang="en-US" sz="1800" dirty="0"/>
          </a:p>
          <a:p>
            <a:r>
              <a:rPr lang="en-US" sz="1800" dirty="0" smtClean="0"/>
              <a:t>Leverage Delivery tools – Human Resource Development Programs</a:t>
            </a:r>
          </a:p>
          <a:p>
            <a:r>
              <a:rPr lang="en-US" sz="1800" dirty="0"/>
              <a:t>	</a:t>
            </a:r>
            <a:r>
              <a:rPr lang="en-US" sz="1800" dirty="0" smtClean="0"/>
              <a:t>Reside in all 58 community colleges serving all 100 NC counties</a:t>
            </a:r>
          </a:p>
          <a:p>
            <a:r>
              <a:rPr lang="en-US" sz="1800" dirty="0"/>
              <a:t>	</a:t>
            </a:r>
            <a:r>
              <a:rPr lang="en-US" sz="1800" dirty="0" smtClean="0"/>
              <a:t>Accessibility based on waiver provision</a:t>
            </a:r>
          </a:p>
          <a:p>
            <a:endParaRPr lang="en-US" sz="1800" dirty="0"/>
          </a:p>
          <a:p>
            <a:r>
              <a:rPr lang="en-US" sz="1800" dirty="0" smtClean="0"/>
              <a:t>Core Training Program – Working Smart</a:t>
            </a:r>
          </a:p>
          <a:p>
            <a:r>
              <a:rPr lang="en-US" sz="1800" dirty="0"/>
              <a:t>	</a:t>
            </a:r>
            <a:r>
              <a:rPr lang="en-US" sz="1800" dirty="0" smtClean="0"/>
              <a:t>Core training program supporting employer needs</a:t>
            </a:r>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27</a:t>
            </a:fld>
            <a:endParaRPr lang="en-US"/>
          </a:p>
        </p:txBody>
      </p:sp>
      <p:cxnSp>
        <p:nvCxnSpPr>
          <p:cNvPr id="10" name="Elbow Connector 9"/>
          <p:cNvCxnSpPr/>
          <p:nvPr/>
        </p:nvCxnSpPr>
        <p:spPr>
          <a:xfrm>
            <a:off x="3505200" y="2209800"/>
            <a:ext cx="1447279" cy="914400"/>
          </a:xfrm>
          <a:prstGeom prst="bentConnector3">
            <a:avLst>
              <a:gd name="adj1" fmla="val 99676"/>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26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HRD Course code - tracking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0690058"/>
              </p:ext>
            </p:extLst>
          </p:nvPr>
        </p:nvGraphicFramePr>
        <p:xfrm>
          <a:off x="1066800" y="1358106"/>
          <a:ext cx="7543800" cy="2326640"/>
        </p:xfrm>
        <a:graphic>
          <a:graphicData uri="http://schemas.openxmlformats.org/drawingml/2006/table">
            <a:tbl>
              <a:tblPr>
                <a:tableStyleId>{5C22544A-7EE6-4342-B048-85BDC9FD1C3A}</a:tableStyleId>
              </a:tblPr>
              <a:tblGrid>
                <a:gridCol w="915675"/>
                <a:gridCol w="1458669"/>
                <a:gridCol w="3895126"/>
                <a:gridCol w="669223"/>
                <a:gridCol w="605107"/>
              </a:tblGrid>
              <a:tr h="267970">
                <a:tc>
                  <a:txBody>
                    <a:bodyPr/>
                    <a:lstStyle/>
                    <a:p>
                      <a:pPr marL="0" marR="0" algn="ctr">
                        <a:spcBef>
                          <a:spcPts val="0"/>
                        </a:spcBef>
                        <a:spcAft>
                          <a:spcPts val="0"/>
                        </a:spcAft>
                      </a:pPr>
                      <a:r>
                        <a:rPr lang="en-US" sz="1100" b="1" dirty="0">
                          <a:effectLst/>
                        </a:rPr>
                        <a:t>Course ID</a:t>
                      </a:r>
                      <a:endParaRPr lang="en-US" sz="1000" b="1" dirty="0">
                        <a:effectLst/>
                        <a:latin typeface="Times New Roman" panose="02020603050405020304" pitchFamily="18" charset="0"/>
                        <a:ea typeface="Times New Roman" panose="02020603050405020304" pitchFamily="18" charset="0"/>
                      </a:endParaRPr>
                    </a:p>
                  </a:txBody>
                  <a:tcPr marL="73025" marR="73025" marT="36830" marB="36830" anchor="ctr"/>
                </a:tc>
                <a:tc>
                  <a:txBody>
                    <a:bodyPr/>
                    <a:lstStyle/>
                    <a:p>
                      <a:pPr marL="0" marR="0">
                        <a:spcBef>
                          <a:spcPts val="0"/>
                        </a:spcBef>
                        <a:spcAft>
                          <a:spcPts val="0"/>
                        </a:spcAft>
                      </a:pPr>
                      <a:r>
                        <a:rPr lang="en-US" sz="1100" b="1" dirty="0">
                          <a:effectLst/>
                        </a:rPr>
                        <a:t>Course Title</a:t>
                      </a:r>
                      <a:endParaRPr lang="en-US" sz="1000" b="1" dirty="0">
                        <a:effectLst/>
                        <a:latin typeface="Times New Roman" panose="02020603050405020304" pitchFamily="18" charset="0"/>
                        <a:ea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100" b="1" dirty="0">
                          <a:effectLst/>
                        </a:rPr>
                        <a:t>Course Description</a:t>
                      </a:r>
                      <a:endParaRPr lang="en-US" sz="1000" b="1" dirty="0">
                        <a:effectLst/>
                        <a:latin typeface="Times New Roman" panose="02020603050405020304" pitchFamily="18" charset="0"/>
                        <a:ea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100" b="1" dirty="0">
                          <a:effectLst/>
                        </a:rPr>
                        <a:t>Base</a:t>
                      </a:r>
                      <a:endParaRPr lang="en-US" sz="1000" b="1" dirty="0">
                        <a:effectLst/>
                      </a:endParaRPr>
                    </a:p>
                    <a:p>
                      <a:pPr marL="0" marR="0" algn="ctr">
                        <a:spcBef>
                          <a:spcPts val="0"/>
                        </a:spcBef>
                        <a:spcAft>
                          <a:spcPts val="0"/>
                        </a:spcAft>
                      </a:pPr>
                      <a:r>
                        <a:rPr lang="en-US" sz="1100" b="1" dirty="0">
                          <a:effectLst/>
                        </a:rPr>
                        <a:t>Hours</a:t>
                      </a:r>
                      <a:endParaRPr lang="en-US" sz="1000" b="1" dirty="0">
                        <a:effectLst/>
                        <a:latin typeface="Times New Roman" panose="02020603050405020304" pitchFamily="18" charset="0"/>
                        <a:ea typeface="Times New Roman" panose="02020603050405020304" pitchFamily="18" charset="0"/>
                      </a:endParaRPr>
                    </a:p>
                  </a:txBody>
                  <a:tcPr marL="73025" marR="73025" marT="36830" marB="36830" anchor="ctr"/>
                </a:tc>
                <a:tc>
                  <a:txBody>
                    <a:bodyPr/>
                    <a:lstStyle/>
                    <a:p>
                      <a:pPr marL="0" marR="0" algn="ctr">
                        <a:spcBef>
                          <a:spcPts val="0"/>
                        </a:spcBef>
                        <a:spcAft>
                          <a:spcPts val="0"/>
                        </a:spcAft>
                      </a:pPr>
                      <a:r>
                        <a:rPr lang="en-US" sz="1100" b="1" dirty="0">
                          <a:effectLst/>
                        </a:rPr>
                        <a:t>Max</a:t>
                      </a:r>
                      <a:endParaRPr lang="en-US" sz="1000" b="1" dirty="0">
                        <a:effectLst/>
                      </a:endParaRPr>
                    </a:p>
                    <a:p>
                      <a:pPr marL="0" marR="0" algn="ctr">
                        <a:spcBef>
                          <a:spcPts val="0"/>
                        </a:spcBef>
                        <a:spcAft>
                          <a:spcPts val="0"/>
                        </a:spcAft>
                      </a:pPr>
                      <a:r>
                        <a:rPr lang="en-US" sz="1100" b="1" dirty="0">
                          <a:effectLst/>
                        </a:rPr>
                        <a:t>Hours</a:t>
                      </a:r>
                      <a:endParaRPr lang="en-US" sz="1000" b="1" dirty="0">
                        <a:effectLst/>
                        <a:latin typeface="Times New Roman" panose="02020603050405020304" pitchFamily="18" charset="0"/>
                        <a:ea typeface="Times New Roman" panose="02020603050405020304" pitchFamily="18" charset="0"/>
                      </a:endParaRPr>
                    </a:p>
                  </a:txBody>
                  <a:tcPr marL="73025" marR="73025" marT="36830" marB="36830" anchor="ctr"/>
                </a:tc>
              </a:tr>
              <a:tr h="0">
                <a:tc>
                  <a:txBody>
                    <a:bodyPr/>
                    <a:lstStyle/>
                    <a:p>
                      <a:pPr marL="0" marR="0">
                        <a:spcBef>
                          <a:spcPts val="0"/>
                        </a:spcBef>
                        <a:spcAft>
                          <a:spcPts val="0"/>
                        </a:spcAft>
                      </a:pPr>
                      <a:r>
                        <a:rPr lang="en-US" sz="1100">
                          <a:effectLst/>
                        </a:rPr>
                        <a:t>HRD-4100</a:t>
                      </a:r>
                      <a:endParaRPr lang="en-US" sz="1000">
                        <a:effectLst/>
                        <a:latin typeface="Times New Roman" panose="02020603050405020304" pitchFamily="18" charset="0"/>
                        <a:ea typeface="Times New Roman" panose="02020603050405020304" pitchFamily="18" charset="0"/>
                      </a:endParaRPr>
                    </a:p>
                  </a:txBody>
                  <a:tcPr marL="73025" marR="73025" marT="36830" marB="36830"/>
                </a:tc>
                <a:tc>
                  <a:txBody>
                    <a:bodyPr/>
                    <a:lstStyle/>
                    <a:p>
                      <a:pPr marL="0" marR="0">
                        <a:spcBef>
                          <a:spcPts val="0"/>
                        </a:spcBef>
                        <a:spcAft>
                          <a:spcPts val="0"/>
                        </a:spcAft>
                        <a:tabLst>
                          <a:tab pos="1097280" algn="l"/>
                          <a:tab pos="5029200" algn="l"/>
                          <a:tab pos="5486400" algn="l"/>
                          <a:tab pos="5943600" algn="r"/>
                        </a:tabLst>
                      </a:pPr>
                      <a:r>
                        <a:rPr lang="en-US" sz="1100">
                          <a:effectLst/>
                        </a:rPr>
                        <a:t>Working Smart</a:t>
                      </a:r>
                      <a:endParaRPr lang="en-US" sz="1000">
                        <a:effectLst/>
                        <a:latin typeface="Times New Roman" panose="02020603050405020304" pitchFamily="18" charset="0"/>
                        <a:ea typeface="Times New Roman" panose="02020603050405020304" pitchFamily="18" charset="0"/>
                      </a:endParaRPr>
                    </a:p>
                  </a:txBody>
                  <a:tcPr marL="73025" marR="73025" marT="36830" marB="36830"/>
                </a:tc>
                <a:tc>
                  <a:txBody>
                    <a:bodyPr/>
                    <a:lstStyle/>
                    <a:p>
                      <a:pPr marL="0" marR="0">
                        <a:spcBef>
                          <a:spcPts val="0"/>
                        </a:spcBef>
                        <a:spcAft>
                          <a:spcPts val="0"/>
                        </a:spcAft>
                      </a:pPr>
                      <a:r>
                        <a:rPr lang="en-US" sz="1100" dirty="0">
                          <a:effectLst/>
                        </a:rPr>
                        <a:t>Working Smart is a soft-skills program developed by the Charlotte Mecklenburg Workforce Developmental Partners (CMWDP). It is designed to provide job-seekers the work and life skills that enhance employee productivity. Employers are looking for candidates who have the "soft-skills" that lead to success in the following ways: communication, problem solving skills, time management, accountability, and more. </a:t>
                      </a:r>
                      <a:endParaRPr lang="en-US" sz="1000" dirty="0">
                        <a:effectLst/>
                      </a:endParaRPr>
                    </a:p>
                    <a:p>
                      <a:pPr marL="0" marR="0">
                        <a:spcBef>
                          <a:spcPts val="0"/>
                        </a:spcBef>
                        <a:spcAft>
                          <a:spcPts val="0"/>
                        </a:spcAft>
                      </a:pPr>
                      <a:r>
                        <a:rPr lang="en-US" sz="1100" dirty="0">
                          <a:effectLst/>
                        </a:rPr>
                        <a:t> </a:t>
                      </a:r>
                      <a:endParaRPr lang="en-US" sz="1000" dirty="0">
                        <a:effectLst/>
                      </a:endParaRPr>
                    </a:p>
                    <a:p>
                      <a:pPr marL="0" marR="0">
                        <a:spcBef>
                          <a:spcPts val="0"/>
                        </a:spcBef>
                        <a:spcAft>
                          <a:spcPts val="0"/>
                        </a:spcAft>
                      </a:pPr>
                      <a:r>
                        <a:rPr lang="en-US" sz="1100" dirty="0">
                          <a:effectLst/>
                        </a:rPr>
                        <a:t>Requires Working Smart certified instructors and utilization of the Working Smart curriculum</a:t>
                      </a:r>
                      <a:endParaRPr lang="en-US" sz="1000" dirty="0">
                        <a:effectLst/>
                      </a:endParaRPr>
                    </a:p>
                    <a:p>
                      <a:pPr marL="0" marR="0">
                        <a:spcBef>
                          <a:spcPts val="0"/>
                        </a:spcBef>
                        <a:spcAft>
                          <a:spcPts val="0"/>
                        </a:spcAft>
                      </a:pPr>
                      <a:r>
                        <a:rPr lang="en-US" sz="1100" dirty="0">
                          <a:effectLst/>
                        </a:rPr>
                        <a:t> </a:t>
                      </a:r>
                      <a:endParaRPr lang="en-US" sz="1000" dirty="0">
                        <a:effectLst/>
                        <a:latin typeface="Times New Roman" panose="02020603050405020304" pitchFamily="18" charset="0"/>
                        <a:ea typeface="Times New Roman" panose="02020603050405020304" pitchFamily="18" charset="0"/>
                      </a:endParaRPr>
                    </a:p>
                  </a:txBody>
                  <a:tcPr marL="73025" marR="73025" marT="36830" marB="36830"/>
                </a:tc>
                <a:tc>
                  <a:txBody>
                    <a:bodyPr/>
                    <a:lstStyle/>
                    <a:p>
                      <a:pPr marL="0" marR="0" algn="ctr">
                        <a:spcBef>
                          <a:spcPts val="0"/>
                        </a:spcBef>
                        <a:spcAft>
                          <a:spcPts val="0"/>
                        </a:spcAft>
                      </a:pPr>
                      <a:r>
                        <a:rPr lang="en-US" sz="1100">
                          <a:effectLst/>
                        </a:rPr>
                        <a:t>25</a:t>
                      </a:r>
                      <a:endParaRPr lang="en-US" sz="1000">
                        <a:effectLst/>
                        <a:latin typeface="Times New Roman" panose="02020603050405020304" pitchFamily="18" charset="0"/>
                        <a:ea typeface="Times New Roman" panose="02020603050405020304" pitchFamily="18" charset="0"/>
                      </a:endParaRPr>
                    </a:p>
                  </a:txBody>
                  <a:tcPr marL="73025" marR="73025" marT="36830" marB="36830"/>
                </a:tc>
                <a:tc>
                  <a:txBody>
                    <a:bodyPr/>
                    <a:lstStyle/>
                    <a:p>
                      <a:pPr marL="0" marR="0" algn="ctr">
                        <a:spcBef>
                          <a:spcPts val="0"/>
                        </a:spcBef>
                        <a:spcAft>
                          <a:spcPts val="0"/>
                        </a:spcAft>
                      </a:pPr>
                      <a:r>
                        <a:rPr lang="en-US" sz="1100" dirty="0">
                          <a:effectLst/>
                        </a:rPr>
                        <a:t>30</a:t>
                      </a:r>
                      <a:endParaRPr lang="en-US" sz="1000" dirty="0">
                        <a:effectLst/>
                        <a:latin typeface="Times New Roman" panose="02020603050405020304" pitchFamily="18" charset="0"/>
                        <a:ea typeface="Times New Roman" panose="02020603050405020304" pitchFamily="18" charset="0"/>
                      </a:endParaRPr>
                    </a:p>
                  </a:txBody>
                  <a:tcPr marL="73025" marR="73025" marT="36830" marB="36830"/>
                </a:tc>
              </a:tr>
            </a:tbl>
          </a:graphicData>
        </a:graphic>
      </p:graphicFrame>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28</a:t>
            </a:fld>
            <a:endParaRPr lang="en-US"/>
          </a:p>
        </p:txBody>
      </p:sp>
    </p:spTree>
    <p:extLst>
      <p:ext uri="{BB962C8B-B14F-4D97-AF65-F5344CB8AC3E}">
        <p14:creationId xmlns:p14="http://schemas.microsoft.com/office/powerpoint/2010/main" val="4017262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CC partners for delivery	</a:t>
            </a:r>
            <a:endParaRPr lang="en-US" dirty="0"/>
          </a:p>
        </p:txBody>
      </p:sp>
      <p:sp>
        <p:nvSpPr>
          <p:cNvPr id="3" name="Content Placeholder 2"/>
          <p:cNvSpPr>
            <a:spLocks noGrp="1"/>
          </p:cNvSpPr>
          <p:nvPr>
            <p:ph idx="1"/>
          </p:nvPr>
        </p:nvSpPr>
        <p:spPr>
          <a:xfrm>
            <a:off x="1016698" y="1066801"/>
            <a:ext cx="7898702" cy="1475751"/>
          </a:xfrm>
        </p:spPr>
        <p:txBody>
          <a:bodyPr/>
          <a:lstStyle/>
          <a:p>
            <a:r>
              <a:rPr lang="en-US" sz="1800" dirty="0" smtClean="0"/>
              <a:t>Basic Skills Programs / College and Career Readiness</a:t>
            </a:r>
          </a:p>
          <a:p>
            <a:pPr marL="0" indent="0"/>
            <a:r>
              <a:rPr lang="en-US" sz="1800" b="0" dirty="0" smtClean="0"/>
              <a:t>The Workforce Innovation and Opportunity Grant – Title II has a strong alignment with promoting the integration of adult education with occupational education and</a:t>
            </a:r>
            <a:r>
              <a:rPr lang="en-US" sz="1800" dirty="0" smtClean="0"/>
              <a:t> </a:t>
            </a:r>
            <a:r>
              <a:rPr lang="en-US" sz="1800" u="sng" dirty="0" smtClean="0"/>
              <a:t>workforce preparation activities. </a:t>
            </a:r>
          </a:p>
          <a:p>
            <a:endParaRPr lang="en-US" b="0" dirty="0" smtClean="0"/>
          </a:p>
          <a:p>
            <a:endParaRPr lang="en-US" b="0" dirty="0"/>
          </a:p>
        </p:txBody>
      </p:sp>
      <p:sp>
        <p:nvSpPr>
          <p:cNvPr id="4" name="Footer Placeholder 3"/>
          <p:cNvSpPr>
            <a:spLocks noGrp="1"/>
          </p:cNvSpPr>
          <p:nvPr>
            <p:ph type="ftr" sz="quarter" idx="11"/>
          </p:nvPr>
        </p:nvSpPr>
        <p:spPr>
          <a:xfrm>
            <a:off x="2590800" y="6019800"/>
            <a:ext cx="5715000" cy="609600"/>
          </a:xfrm>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29</a:t>
            </a:fld>
            <a:endParaRPr lang="en-US"/>
          </a:p>
        </p:txBody>
      </p:sp>
      <p:sp>
        <p:nvSpPr>
          <p:cNvPr id="6" name="Content Placeholder 2"/>
          <p:cNvSpPr txBox="1">
            <a:spLocks/>
          </p:cNvSpPr>
          <p:nvPr/>
        </p:nvSpPr>
        <p:spPr>
          <a:xfrm>
            <a:off x="974773" y="2590198"/>
            <a:ext cx="7898702" cy="1711897"/>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1500" u="sng" dirty="0" smtClean="0"/>
              <a:t>LEVERAGE CC RELATIONSHIPS</a:t>
            </a:r>
          </a:p>
          <a:p>
            <a:pPr>
              <a:buFont typeface="+mj-lt"/>
              <a:buAutoNum type="arabicPeriod"/>
            </a:pPr>
            <a:r>
              <a:rPr lang="en-US" sz="1500" b="0" dirty="0" smtClean="0"/>
              <a:t>BSP/CCR may partner with HRD to leverage resources to provide access to Working Smart courses</a:t>
            </a:r>
          </a:p>
          <a:p>
            <a:pPr>
              <a:buFont typeface="+mj-lt"/>
              <a:buAutoNum type="arabicPeriod"/>
            </a:pPr>
            <a:r>
              <a:rPr lang="en-US" sz="1500" b="0" dirty="0" smtClean="0"/>
              <a:t>BSP/CCR may utilize BSP/CCR instructors to deliver Working Smart curriculum if the local HRD program does not have the capacity to respond to both workforce and BSP/CCR demands or institutional structure makes the partnership challenging</a:t>
            </a:r>
            <a:endParaRPr lang="en-US" sz="1500" b="0" dirty="0"/>
          </a:p>
          <a:p>
            <a:endParaRPr lang="en-US" b="0" dirty="0" smtClean="0"/>
          </a:p>
          <a:p>
            <a:endParaRPr lang="en-US" b="0" dirty="0" smtClean="0"/>
          </a:p>
          <a:p>
            <a:endParaRPr lang="en-US" b="0" dirty="0"/>
          </a:p>
        </p:txBody>
      </p:sp>
      <p:cxnSp>
        <p:nvCxnSpPr>
          <p:cNvPr id="8" name="Straight Connector 7"/>
          <p:cNvCxnSpPr/>
          <p:nvPr/>
        </p:nvCxnSpPr>
        <p:spPr>
          <a:xfrm>
            <a:off x="1016698" y="2480895"/>
            <a:ext cx="78872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989558" y="4411279"/>
            <a:ext cx="7898702" cy="1379921"/>
          </a:xfrm>
          <a:prstGeom prst="rect">
            <a:avLst/>
          </a:prstGeom>
          <a:solidFill>
            <a:schemeClr val="bg1">
              <a:lumMod val="95000"/>
            </a:schemeClr>
          </a:solidFill>
          <a:ln w="12700">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cap="all" dirty="0" smtClean="0"/>
              <a:t>One Collaborative Agreement</a:t>
            </a:r>
          </a:p>
          <a:p>
            <a:pPr marL="0" indent="0"/>
            <a:r>
              <a:rPr lang="en-US" b="0" dirty="0" smtClean="0"/>
              <a:t>Colleges should enter into </a:t>
            </a:r>
            <a:r>
              <a:rPr lang="en-US" u="sng" dirty="0" smtClean="0"/>
              <a:t>one</a:t>
            </a:r>
            <a:r>
              <a:rPr lang="en-US" b="0" dirty="0" smtClean="0"/>
              <a:t> collaborative agreement for the Working Smart curriculum for their service area. </a:t>
            </a:r>
          </a:p>
          <a:p>
            <a:pPr marL="0" indent="0"/>
            <a:r>
              <a:rPr lang="en-US" b="0" dirty="0" smtClean="0"/>
              <a:t>**Multiples may be necessary if a college service area spans multiple workforce boards – not due to multiple program areas within the college providing delivery of the curriculum </a:t>
            </a:r>
          </a:p>
          <a:p>
            <a:endParaRPr lang="en-US" b="0" dirty="0"/>
          </a:p>
        </p:txBody>
      </p:sp>
    </p:spTree>
    <p:extLst>
      <p:ext uri="{BB962C8B-B14F-4D97-AF65-F5344CB8AC3E}">
        <p14:creationId xmlns:p14="http://schemas.microsoft.com/office/powerpoint/2010/main" val="41071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3</a:t>
            </a:fld>
            <a:endParaRPr lang="en-US"/>
          </a:p>
        </p:txBody>
      </p:sp>
      <p:sp>
        <p:nvSpPr>
          <p:cNvPr id="9"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2328235045"/>
              </p:ext>
            </p:extLst>
          </p:nvPr>
        </p:nvGraphicFramePr>
        <p:xfrm>
          <a:off x="1143000" y="331694"/>
          <a:ext cx="5791200" cy="324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18830"/>
          <a:stretch/>
        </p:blipFill>
        <p:spPr bwMode="auto">
          <a:xfrm>
            <a:off x="6220298" y="2438400"/>
            <a:ext cx="2400824"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0193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smart – CC Rollout</a:t>
            </a:r>
          </a:p>
        </p:txBody>
      </p:sp>
      <p:sp>
        <p:nvSpPr>
          <p:cNvPr id="3" name="Content Placeholder 2"/>
          <p:cNvSpPr>
            <a:spLocks noGrp="1"/>
          </p:cNvSpPr>
          <p:nvPr>
            <p:ph idx="1"/>
          </p:nvPr>
        </p:nvSpPr>
        <p:spPr>
          <a:xfrm>
            <a:off x="1016698" y="1066800"/>
            <a:ext cx="7898702" cy="4495800"/>
          </a:xfrm>
        </p:spPr>
        <p:txBody>
          <a:bodyPr>
            <a:normAutofit lnSpcReduction="10000"/>
          </a:bodyPr>
          <a:lstStyle/>
          <a:p>
            <a:r>
              <a:rPr lang="en-US" sz="2400" dirty="0" smtClean="0"/>
              <a:t>June 20, 2016	Webinar</a:t>
            </a:r>
          </a:p>
          <a:p>
            <a:endParaRPr lang="en-US" sz="2400" dirty="0"/>
          </a:p>
          <a:p>
            <a:r>
              <a:rPr lang="en-US" sz="2400" dirty="0" smtClean="0"/>
              <a:t>Next Steps:	</a:t>
            </a:r>
          </a:p>
          <a:p>
            <a:pPr marL="457200" indent="457200">
              <a:buFont typeface="+mj-lt"/>
              <a:buAutoNum type="arabicPeriod"/>
            </a:pPr>
            <a:r>
              <a:rPr lang="en-US" sz="2400" dirty="0" smtClean="0"/>
              <a:t>Identify </a:t>
            </a:r>
            <a:r>
              <a:rPr lang="en-US" sz="2400" dirty="0"/>
              <a:t>local Workforce Development </a:t>
            </a:r>
            <a:r>
              <a:rPr lang="en-US" sz="2400" dirty="0" smtClean="0"/>
              <a:t>			partners</a:t>
            </a:r>
          </a:p>
          <a:p>
            <a:pPr marL="457200" indent="457200">
              <a:buFont typeface="+mj-lt"/>
              <a:buAutoNum type="arabicPeriod"/>
            </a:pPr>
            <a:r>
              <a:rPr lang="en-US" sz="2400" dirty="0" smtClean="0"/>
              <a:t>Define collaboration team</a:t>
            </a:r>
          </a:p>
          <a:p>
            <a:pPr marL="457200" indent="457200">
              <a:buFont typeface="+mj-lt"/>
              <a:buAutoNum type="arabicPeriod"/>
            </a:pPr>
            <a:r>
              <a:rPr lang="en-US" sz="2400" dirty="0" smtClean="0"/>
              <a:t>Identify team roles</a:t>
            </a:r>
          </a:p>
          <a:p>
            <a:pPr marL="457200" indent="457200">
              <a:buFont typeface="+mj-lt"/>
              <a:buAutoNum type="arabicPeriod"/>
            </a:pPr>
            <a:r>
              <a:rPr lang="en-US" sz="2400" dirty="0" smtClean="0"/>
              <a:t>Submit Working Smart application</a:t>
            </a:r>
          </a:p>
          <a:p>
            <a:pPr marL="457200" indent="457200">
              <a:buFont typeface="+mj-lt"/>
              <a:buAutoNum type="arabicPeriod"/>
            </a:pPr>
            <a:r>
              <a:rPr lang="en-US" sz="2400" dirty="0" smtClean="0"/>
              <a:t>Coordinate faculty to attend Working Smart 		Regional Training session</a:t>
            </a:r>
          </a:p>
          <a:p>
            <a:r>
              <a:rPr lang="en-US" dirty="0"/>
              <a:t>	</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30</a:t>
            </a:fld>
            <a:endParaRPr lang="en-US"/>
          </a:p>
        </p:txBody>
      </p:sp>
    </p:spTree>
    <p:extLst>
      <p:ext uri="{BB962C8B-B14F-4D97-AF65-F5344CB8AC3E}">
        <p14:creationId xmlns:p14="http://schemas.microsoft.com/office/powerpoint/2010/main" val="4102179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smart – CC Rollout</a:t>
            </a:r>
            <a:endParaRPr lang="en-US" dirty="0"/>
          </a:p>
        </p:txBody>
      </p:sp>
      <p:sp>
        <p:nvSpPr>
          <p:cNvPr id="3" name="Content Placeholder 2"/>
          <p:cNvSpPr>
            <a:spLocks noGrp="1"/>
          </p:cNvSpPr>
          <p:nvPr>
            <p:ph idx="1"/>
          </p:nvPr>
        </p:nvSpPr>
        <p:spPr>
          <a:xfrm>
            <a:off x="1016698" y="1066800"/>
            <a:ext cx="7898702" cy="4572000"/>
          </a:xfrm>
        </p:spPr>
        <p:txBody>
          <a:bodyPr>
            <a:noAutofit/>
          </a:bodyPr>
          <a:lstStyle/>
          <a:p>
            <a:r>
              <a:rPr lang="en-US" sz="2400" dirty="0" smtClean="0"/>
              <a:t>Regional Working Smart 4-day training opportunities</a:t>
            </a:r>
          </a:p>
          <a:p>
            <a:r>
              <a:rPr lang="en-US" sz="2400" dirty="0"/>
              <a:t>	</a:t>
            </a:r>
            <a:r>
              <a:rPr lang="en-US" sz="2400" dirty="0" smtClean="0"/>
              <a:t>September 2016</a:t>
            </a:r>
          </a:p>
          <a:p>
            <a:r>
              <a:rPr lang="en-US" sz="2400" dirty="0"/>
              <a:t>	</a:t>
            </a:r>
            <a:r>
              <a:rPr lang="en-US" sz="2400" dirty="0" smtClean="0"/>
              <a:t>November/December 2016</a:t>
            </a:r>
          </a:p>
          <a:p>
            <a:r>
              <a:rPr lang="en-US" sz="2400" dirty="0"/>
              <a:t>	</a:t>
            </a:r>
            <a:r>
              <a:rPr lang="en-US" sz="2400" dirty="0" smtClean="0"/>
              <a:t>February 2017</a:t>
            </a:r>
          </a:p>
          <a:p>
            <a:r>
              <a:rPr lang="en-US" sz="2400" dirty="0"/>
              <a:t>	</a:t>
            </a:r>
            <a:r>
              <a:rPr lang="en-US" sz="2400" dirty="0" smtClean="0"/>
              <a:t>April 2017</a:t>
            </a:r>
          </a:p>
          <a:p>
            <a:r>
              <a:rPr lang="en-US" sz="2400" dirty="0" smtClean="0"/>
              <a:t>Cost: 	$250*</a:t>
            </a:r>
          </a:p>
          <a:p>
            <a:r>
              <a:rPr lang="en-US" sz="2400" dirty="0" smtClean="0"/>
              <a:t>*Includes training, student &amp; instructor materials and lunch</a:t>
            </a:r>
          </a:p>
        </p:txBody>
      </p:sp>
      <p:sp>
        <p:nvSpPr>
          <p:cNvPr id="4" name="Footer Placeholder 3"/>
          <p:cNvSpPr>
            <a:spLocks noGrp="1"/>
          </p:cNvSpPr>
          <p:nvPr>
            <p:ph type="ftr" sz="quarter" idx="11"/>
          </p:nvPr>
        </p:nvSpPr>
        <p:spPr/>
        <p:txBody>
          <a:bodyPr/>
          <a:lstStyle/>
          <a:p>
            <a:r>
              <a:rPr lang="en-US" dirty="0"/>
              <a:t>Working Smart©</a:t>
            </a:r>
          </a:p>
          <a:p>
            <a:r>
              <a:rPr lang="en-US" dirty="0"/>
              <a:t>A Product of the Charlotte Mecklenburg </a:t>
            </a:r>
          </a:p>
          <a:p>
            <a:r>
              <a:rPr lang="en-US" dirty="0"/>
              <a:t>Workforce Development Partners </a:t>
            </a:r>
          </a:p>
          <a:p>
            <a:r>
              <a:rPr lang="en-US" dirty="0"/>
              <a:t>with support from charlotte works</a:t>
            </a:r>
          </a:p>
        </p:txBody>
      </p:sp>
      <p:sp>
        <p:nvSpPr>
          <p:cNvPr id="5" name="Slide Number Placeholder 4"/>
          <p:cNvSpPr>
            <a:spLocks noGrp="1"/>
          </p:cNvSpPr>
          <p:nvPr>
            <p:ph type="sldNum" sz="quarter" idx="12"/>
          </p:nvPr>
        </p:nvSpPr>
        <p:spPr/>
        <p:txBody>
          <a:bodyPr/>
          <a:lstStyle/>
          <a:p>
            <a:fld id="{6CC922DA-976E-4CC5-820E-5AE7D7C59AEC}" type="slidenum">
              <a:rPr lang="en-US" smtClean="0"/>
              <a:t>31</a:t>
            </a:fld>
            <a:endParaRPr lang="en-US"/>
          </a:p>
        </p:txBody>
      </p:sp>
    </p:spTree>
    <p:extLst>
      <p:ext uri="{BB962C8B-B14F-4D97-AF65-F5344CB8AC3E}">
        <p14:creationId xmlns:p14="http://schemas.microsoft.com/office/powerpoint/2010/main" val="2292956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32</a:t>
            </a:fld>
            <a:endParaRPr lang="en-US"/>
          </a:p>
        </p:txBody>
      </p:sp>
      <p:sp>
        <p:nvSpPr>
          <p:cNvPr id="4" name="Rectangle 3"/>
          <p:cNvSpPr/>
          <p:nvPr/>
        </p:nvSpPr>
        <p:spPr>
          <a:xfrm>
            <a:off x="1278844" y="780365"/>
            <a:ext cx="7373654" cy="5170646"/>
          </a:xfrm>
          <a:prstGeom prst="rect">
            <a:avLst/>
          </a:prstGeom>
        </p:spPr>
        <p:txBody>
          <a:bodyPr wrap="square">
            <a:spAutoFit/>
          </a:bodyPr>
          <a:lstStyle/>
          <a:p>
            <a:pPr lvl="0"/>
            <a:r>
              <a:rPr lang="en-US" sz="2200" b="1" dirty="0" smtClean="0">
                <a:latin typeface="Calibri" panose="020F0502020204030204" pitchFamily="34" charset="0"/>
              </a:rPr>
              <a:t>Contacts:</a:t>
            </a:r>
          </a:p>
          <a:p>
            <a:pPr lvl="0"/>
            <a:r>
              <a:rPr lang="en-US" sz="2200" dirty="0" smtClean="0">
                <a:latin typeface="Calibri" panose="020F0502020204030204" pitchFamily="34" charset="0"/>
              </a:rPr>
              <a:t>Working Smart Program</a:t>
            </a:r>
          </a:p>
          <a:p>
            <a:pPr lvl="0"/>
            <a:r>
              <a:rPr lang="en-US" sz="2200" dirty="0" smtClean="0">
                <a:latin typeface="Calibri" panose="020F0502020204030204" pitchFamily="34" charset="0"/>
              </a:rPr>
              <a:t>James Merrick, Program Coordinator</a:t>
            </a:r>
          </a:p>
          <a:p>
            <a:pPr lvl="0"/>
            <a:r>
              <a:rPr lang="en-US" sz="2200" dirty="0" smtClean="0">
                <a:latin typeface="Calibri" panose="020F0502020204030204" pitchFamily="34" charset="0"/>
                <a:hlinkClick r:id="rId3"/>
              </a:rPr>
              <a:t>jmerrick@charlotteworks.com</a:t>
            </a:r>
            <a:endParaRPr lang="en-US" sz="2200" dirty="0" smtClean="0">
              <a:latin typeface="Calibri" panose="020F0502020204030204" pitchFamily="34" charset="0"/>
            </a:endParaRPr>
          </a:p>
          <a:p>
            <a:pPr lvl="0"/>
            <a:r>
              <a:rPr lang="en-US" sz="2200" dirty="0" smtClean="0">
                <a:latin typeface="Calibri" panose="020F0502020204030204" pitchFamily="34" charset="0"/>
              </a:rPr>
              <a:t>704.206.1379 </a:t>
            </a:r>
          </a:p>
          <a:p>
            <a:r>
              <a:rPr lang="en-US" sz="2200" dirty="0" smtClean="0">
                <a:latin typeface="Calibri" panose="020F0502020204030204" pitchFamily="34" charset="0"/>
                <a:hlinkClick r:id="rId4"/>
              </a:rPr>
              <a:t>www.WorkingSmartNC.com</a:t>
            </a:r>
            <a:endParaRPr lang="en-US" sz="2200" dirty="0" smtClean="0">
              <a:latin typeface="Calibri" panose="020F0502020204030204" pitchFamily="34" charset="0"/>
            </a:endParaRPr>
          </a:p>
          <a:p>
            <a:endParaRPr lang="en-US" sz="2200" dirty="0" smtClean="0">
              <a:latin typeface="Calibri" panose="020F0502020204030204" pitchFamily="34" charset="0"/>
            </a:endParaRPr>
          </a:p>
          <a:p>
            <a:r>
              <a:rPr lang="en-US" sz="2200" dirty="0" smtClean="0">
                <a:latin typeface="Calibri" panose="020F0502020204030204" pitchFamily="34" charset="0"/>
              </a:rPr>
              <a:t>Community College System</a:t>
            </a:r>
          </a:p>
          <a:p>
            <a:r>
              <a:rPr lang="en-US" sz="2200" dirty="0" smtClean="0">
                <a:latin typeface="Calibri" panose="020F0502020204030204" pitchFamily="34" charset="0"/>
              </a:rPr>
              <a:t>Margaret Roberton</a:t>
            </a:r>
          </a:p>
          <a:p>
            <a:r>
              <a:rPr lang="en-US" sz="2200" dirty="0" smtClean="0">
                <a:latin typeface="Calibri" panose="020F0502020204030204" pitchFamily="34" charset="0"/>
                <a:hlinkClick r:id="rId5"/>
              </a:rPr>
              <a:t>robertonm@nccommunitycolleges.edu</a:t>
            </a:r>
            <a:endParaRPr lang="en-US" sz="2200" dirty="0" smtClean="0">
              <a:latin typeface="Calibri" panose="020F0502020204030204" pitchFamily="34" charset="0"/>
            </a:endParaRPr>
          </a:p>
          <a:p>
            <a:r>
              <a:rPr lang="en-US" sz="2200" dirty="0" smtClean="0">
                <a:latin typeface="Calibri" panose="020F0502020204030204" pitchFamily="34" charset="0"/>
              </a:rPr>
              <a:t>919-807-7159</a:t>
            </a:r>
          </a:p>
          <a:p>
            <a:endParaRPr lang="en-US" sz="2200" dirty="0">
              <a:latin typeface="Calibri" panose="020F0502020204030204" pitchFamily="34" charset="0"/>
            </a:endParaRPr>
          </a:p>
          <a:p>
            <a:r>
              <a:rPr lang="en-US" sz="2200" dirty="0" smtClean="0">
                <a:latin typeface="Calibri" panose="020F0502020204030204" pitchFamily="34" charset="0"/>
              </a:rPr>
              <a:t>Teretha Bell</a:t>
            </a:r>
          </a:p>
          <a:p>
            <a:r>
              <a:rPr lang="en-US" sz="2200" dirty="0" smtClean="0">
                <a:latin typeface="Calibri" panose="020F0502020204030204" pitchFamily="34" charset="0"/>
                <a:hlinkClick r:id="rId6"/>
              </a:rPr>
              <a:t>bellt@nccommunitycolleges.edu</a:t>
            </a:r>
            <a:endParaRPr lang="en-US" sz="2200" dirty="0" smtClean="0">
              <a:latin typeface="Calibri" panose="020F0502020204030204" pitchFamily="34" charset="0"/>
            </a:endParaRPr>
          </a:p>
          <a:p>
            <a:r>
              <a:rPr lang="en-US" sz="2200" dirty="0" smtClean="0">
                <a:latin typeface="Calibri" panose="020F0502020204030204" pitchFamily="34" charset="0"/>
              </a:rPr>
              <a:t>919-807-7215</a:t>
            </a:r>
            <a:endParaRPr lang="en-US" sz="2200" dirty="0">
              <a:latin typeface="Calibri" panose="020F0502020204030204" pitchFamily="34" charset="0"/>
            </a:endParaRPr>
          </a:p>
        </p:txBody>
      </p:sp>
      <p:sp>
        <p:nvSpPr>
          <p:cNvPr id="2" name="TextBox 1"/>
          <p:cNvSpPr txBox="1"/>
          <p:nvPr/>
        </p:nvSpPr>
        <p:spPr>
          <a:xfrm>
            <a:off x="1828800" y="134034"/>
            <a:ext cx="6400800" cy="646331"/>
          </a:xfrm>
          <a:prstGeom prst="rect">
            <a:avLst/>
          </a:prstGeom>
          <a:noFill/>
        </p:spPr>
        <p:txBody>
          <a:bodyPr wrap="square" rtlCol="0">
            <a:spAutoFit/>
          </a:bodyPr>
          <a:lstStyle/>
          <a:p>
            <a:pPr algn="ctr"/>
            <a:r>
              <a:rPr lang="en-US" sz="3600" b="1" dirty="0" smtClean="0">
                <a:solidFill>
                  <a:srgbClr val="C00000"/>
                </a:solidFill>
                <a:latin typeface="Calibri" panose="020F0502020204030204" pitchFamily="34" charset="0"/>
              </a:rPr>
              <a:t>Questions/More Information</a:t>
            </a:r>
            <a:endParaRPr lang="en-US" sz="3600" b="1" dirty="0">
              <a:solidFill>
                <a:srgbClr val="C00000"/>
              </a:solidFill>
              <a:latin typeface="Calibri" panose="020F0502020204030204" pitchFamily="34" charset="0"/>
            </a:endParaRPr>
          </a:p>
        </p:txBody>
      </p:sp>
      <p:sp>
        <p:nvSpPr>
          <p:cNvPr id="3" name="AutoShape 2" descr="data:image/jpeg;base64,/9j/4AAQSkZJRgABAQAAAQABAAD/2wCEAAkGBw8QEBAQEBAQDw8PEA8QDxAQDQ8QDQ8QFREWFhQRFBQYHCggGBolGxUUITEhJSkrLi4wFx8zRDMsNyg5Li8BCgoKDg0OGxAQGi8kICQsLCwzLDItLC8uLS8sLCwsMTQrLDQsLC8sLC8sLDQsLy00LCwsLSwsLCwuLCwsLCwsL//AABEIAOEA4QMBEQACEQEDEQH/xAAcAAEAAQUBAQAAAAAAAAAAAAAAAQIEBQYHAwj/xABBEAABAwIDBAgDBQYEBwAAAAABAAIDBBEFEiEGMUFRBxMiYXGBkaEUMlIjQpKxwTNicrLR8BVzk8IWJENEY4Ki/8QAGwEBAAIDAQEAAAAAAAAAAAAAAAQFAgMGAQf/xAA0EQEAAgECBAIJAwQCAwAAAAAAAQIDBBEFEiExQVETImFxgaGx0fAUkeEGMsHxI1IVQmL/2gAMAwEAAhEDEQA/AO4oCAgICAgICAgICAgICAgICAgICAgICAgICAgICAgICAgICAgICCHEAXOgG8ncEIjfpDWsV29wynJa6oErxvZA0ym/LMOyD4laLajHXxWmDg2ry9eXaPb0+Xf5MDJ0t0n3aapI/e6pv+4rVOsr4Qnx/TebxvX5/aExdLVH96nqW/wiJ3+4JGsr4xLy39N5/C9fn9maw/pCwuYgfEdU48JmOjH4j2fdba6nHPihZeC6zH15N/dO/wAu/wAmywTMe0OY5r2nc5rg5p8CFuiYnsrLUtSdrRtL0XrEQEBAQEBAQEBAQEBAQEBAQEBAQEBBgtqtqafD480pzSOv1ULSOsf3/ut7z7rVlzVxx1T9Bw7Lq7bV6RHefCPvPscW2k2urK9x62Qshv2YIyWxAcM31nvPsqzJmtfu7XR8OwaWPUjr5z3/AI+DArUnCAgILzDMVqKV2enmkhdvORxDXfxN3O8wsq3tWd4lqzafFmry5KxPv/OjpeyvSi1xbFXtDCbAVDB9mT/5Gfd8Rp3BTcWr8L/u5nXf0/MRN9PO/wD8z/ifv+7pcUjXNDmuDmuALXNILXA7iCN4U6J3czas1naY2lUjwQEBAQEBAQEBAQEBAQEBAQEBBgtsNpYsOgMjrOlddsEV9ZH9/Jo4las2WMdd1hw7QX1mTljpWO8+X8z4OBYniM1TK+aZ5fI83JO4Dg0DgByVTa02neXe4cNMNIpSNoharFtEBAQEBAQbfsHtrJQPEUpL6Nx7Td7oSTq9ndzbx8d8jBnnHO09lRxThddXXnr0vHj5+yf8S7jTzskY2Rjg9j2hzHNN2uaRcEFWkTExvDhr0tS01tG0w9F6xEBAQEBAQEBAQEBAQEBAQEFhjeKxUkD55T2WDQD5nuPysb3krDJeKV5pSdJpcmqyxix95+Uecvn/AGmxuWtqHTSnuY0HsRtG5je4e+p4qoveb25pfQdNpcemxxix9o8fOfOfzsxKxbxeAg8Z6pjPmdry3lZ1x2t2hHzavFh/vt8Fv/i0X734Vs/T3RP/AC2Dfx/Zc09Sx+jTc8uPosLY7V7wlYtZhy9K2eq1pQglB0jol2oMbxQTO+zkJNMSfkk3mPwdqR3+Km6TLtPJLm+PaDnr+opHWO/tjz+H09zrisHIiAgICAgICAgICAgICAgICDjHSjtAZ6kwMP2NKS3Tc6fc93l8vk7mqvVZOe/LHaHdcC0cafT+lt/dfr7o8P37/s0FR1uICC5pcDxCr0o6WWbgZAA2Jvd1jiG37rqThwzbrPZTcT4lXB/x1n1vorm6K8dAzGkDuYFVTF38+qm8kuZnVUmd5lrGL4FWUjstVTzQEmwMkZDHH91253kV5MTDZS9bdpWcbTdYtsM9RTucLP1PB3E9zufio2XFE9YXWi11q+pknePouVFXggqjkc1zXNJa5pDmuBsWuBuCPNI6PJiJjaez6O2XxcVlJBUC15GdsDc2RvZePxAq4xX56xL51rtN+nz2x+U9Pd4MqtiIICAgICAgICAgICAgICDH4/iApqWec/8ASie4d7rdkeZsFhkty1myRpMHp89MXnMfz8nzHiGLAPIN3kkmR19cxNz4lVlMM2jeXcaniVMV/R1jeI+XsRDWRu3OF+R0KxtitDPFr8OTx2973WtMid+sL3BcOfVVENOzR0zw2/0t3ud5NBPks6U57RVp1OeMGG2SfCP9fN9I4fRRwRRwxNyxxMaxg7gLanieZ4q4iIiNofOcmS2S83t3nquF6weNXSxzMdHKxksbxZzJGB7HDkQdCj2J27OJdI3Rs2jvV0YJpSftYrlzqck6OaTqY/HVveN2i9dusLPS54v6lu/1/lowswLVKxrCqCTNfuKh5Y2s6DRZJtj2nwei1pYg630J15MNVTk/s5GSt14SAtcB5sH4lP0dukw5T+o8W16ZPOJj9v8AbpamuaEBAQEBAQEBAQEBAQEBBgttcDkr6OSljmFO6QsOcxl4s1wdltcW1A1WF6ReNpSNLqLafJ6Svfafn0cEx/owxaku7qPiox9+lJlNr8Y7B/sVrmkwm01VLexpkjC0lrgWuabOa4EOB5EHcsUiJiXpFVPZucbcjqPQrG1It3htx58mP+22zuPQzsxUMviFUwR54yymYQRIWuIJmIPyggWHMEnkssOCKTzI3EOKXz4/RT57zLqykqYQEHnPC2RrmPaHMe0te0i4c0ixB8kexMxO8Pl3anDXUlZUUpJIhlc1pO8xntRk95aWlQb9J2dPgt6SkX820bE9HlVWME0h+Gp32LXOaTLI3mxnI/UfdeRp5ydZ6QztxbHpN6xHNb5R75dFpOjTC2Cz2zTHi587mn0ZlC3RpccK3Jx7V2npMR7o++7yr+jDDXj7IzU7uBbL1jfMPvfyIXltJSe3Rli4/qqz621vht9FvsDstVYdiErXkSU8tM7JMwENL2yMs1w+66xdp7leYMNsd537bN3E+IYdZpazXpaLdvZtPbzh0ZS3PCAgICAgICAgICAgICAgICDF4zs9RVgtVU0U2lg57B1jf4XjtDyK8mIllW9q9parh3RJhcFU2paJXtZ2mU8rxJA1+lnajMQOTidVjFI3bram9q7N+WaOICAgIOVYps5HWbQVEkjQ6CnjpnytO6SUxjIw8xYXPcLcVHmnNkn2LeNROHRViO8zO3u8XQOuUhUHXIHXIKm1CDIQyBwB/u6CtAQEBAQEBAQEBAQEBAQEBAQEBAQEBBRLI1rXOcQ1rQXOcTYNaBcklHsRMztDQdmsRbO2oqx/3VVLI2+h6tloowf/AFYFqxTzRNvOU3iGOcV64p/9ax+89Z+csx8StqCfEoHxCCoVCDKYNNmzjlY/mgyaAgICAgICAgICAgICAgICAgICAgIPOeZkbXPe5rGMBc5ziGtaBvJJ3BeTMR1llWtr2itY3mXGukLb/wCLzU1KS2mvaSTUOqO63Bndx9lAz6jm9WvZ1vDOExg/5c3W3hHhH3n5Q9dgq69KWX1jkeD4O7QPufRb9LO9NvJVcdxzXU83/aI+XRsnxKkqU+JQSKhBUKhBsGzGokdw7LR46k/mEGdQEBAQEBAQEBAQEBAQEBAQEBAQEGJ2i2hpqCPrJ32JvkjbYyyEcGt/XcFryZK0jeUvSaLLqr8uOPfPhHv/ADdxDbDbSpxFxaT1VMD2IGnQ23OefvH2HJV+XNbJ37Ow0XD8Wkj1etv+328o/Ja0tKcy2zeKfDzdo/ZyANf3fS7y19St+DJyW69pVvFNH+pw+r/dXrH+Y+P1b58T3/0Vm4iY26SuMPq4cxE2Y3tls63igy8mFtkbmp5Ln6JD+TgEHoMBky36xua24tNvUFBs+DU7Y4WsBuRq883nf/fcgvkBAQEBAQEBAQEBAQEBAQEBAQEGsba7Xx4ewNaBLVSD7KK/ZaN3WScm+59SNGbPGOPatOG8MvrLbz0pHef8R7fo4VjOKzVUrpZnmR7t7j7ADg0cAFXWtNp3l2WPFjw0jHjjaI/OqwXjIQEGYwTFZmuZCGumDiGsY0F0tzuDBx8FIw5rV9XupuJcMxZYnLE8tvGfCff9/q2+rw6eNxbIwsc21wSNLi+8GysXILjDK6WMHX5bEa624oNlwzHA+wJQbNhbQS99zqGi1+zxN/H+iDIoCAgICAgICAgICAgICAgICAgxW0+NsoaaSofqR2Y2Xt1kp+Vn6nuBWvLkild0vRaS2qzRjj4z5R+fN89YxiMk8j5pXF8sziXu/QDgALADkqqZm07y76tKYccY6RtEMajHcQEGRwHBKmulENMzO7QucdI42/U93Ae54XWdMdrztCNqdXj09ebJPw8Zdy2M2Jp8Obn/AG1U4WfO4bhxbGPut9z7CxxYa097kNbxDJqp69K+EffzTXOZJI9xsbmw8ALLagMbUYFDJq05Hd24+SCMNwIwvu5oLfqBJF+8Hcg2KWUwhr27gQHDgWlBloZQ9oc03BQVoCAgICAgICAgICAgICAgICDjnS/jBkqmUrT2KZgc4X0Msgvr4Ny/iKr9Xfe3L5Ow4Bp4phnLPe0/KP5+jnMzrlRoXF56vNesBePWb2R2bmxGoEMfZY0B00pF2xMvv73HWw4+AK24sU3nZC1usrpsfNPee0fng+gMBwSnoYRBTsDGjVzjrJI62r3u4n+9ArKtIrG0OMz58me/Ped5X8wOV1t+U28bLJpc6diFjqg9I8SHNBcMxlw3OQV/41cEPNwQQgyeB4hlsCeyd/d3oNlBQSgICAgICAgICAgICAgICAg+aMcxD4ipqJ7kiaaR7b/QXHIPJth5KnvbmtMvounx+iw1x+URH3+bEkoTKEC6PH0D0YYOKbDoTa0lSPiJDbU5x2B5My+/NWWCvLSHGcUzzl1NvKOkfD+W2rcrhBz3GsJYJ5RY/PcWJHzDNb3QY5+CO4Et8XG/ogoZhTr6ud6oMvQ0MTAQW5sws4uNyRy7kGTiqoWCwY0W5AINhwqQuia48c1vDMbILtAQEBAQEBAQEBAQEBAQEGO2iqupo6qUb46eZ48RGSPdY3nasy36WnPmpXzmPq+ZybDU2sPJVGz6Da0R1l4g+a9aomJ7JR6qiic9zWN1c9zWNHMuNh+a9iN+jGbRWJmfB9UU8IYxjG6NY1rW+AFgreOj59aZtMzL0R4INSxacdc9/M5b+AAv7ILMyoPJ0jQgh1TfRmp48h4lBmMK2ehlYyWR0jib3YHBsejiOAvw5oNlYwNAAAAAAAG4AcEFSAgICAgICAgICAgICAgIMbtJhr6qknp2PEbpoywPLS4NudbgEX0usb15qzDdp83octcm2+3VxDF+h3F7kslpaho3NbK+M/hc23utVcMV7J+XiVs073/bwatXbA4zT3L6GoIHGECfz+zJSaSxrqK+E7MK8VMbxE5srZCQBG+NwkJJsAGkXNysJx18kuutyxG8XdO2A6O8TkmgqapraWCOWKXJK0/Eyhrg7L1YPYva13WI5FK6eN92OXi95pNOk7xMO7KUoxB5VLiGPI3hriPEBBpz2h414oMdLhrr6SPA5XCCgYcPvPc7xNh7IK3yhtmt0HJBuuzp/wCWjPPP/OUGSQEBAQEBAQEBAQEBAQEBAQEHnUTsjaXyOaxjRdznuDWtHMk7l5MxHWWVKWvPLWN5aZiPSnhcTi1rpqixILoYgWad7y2/ldaJ1NI9q1x8F1F43navvn7RK+wTb7DKx7WMl6uUnsMnZ1bid1mn5SddwN1lTPSzRn4ZqMMbzG8ecdf5bStyvEBAIQafJHkc5o3Nc5o8AUHg9yCyq5soJO4IMRC9z3X4cEHUcKiyQRN5Rtv4kXPugukBAQEBAQEBAQEBAQEBAQEGqbc7ZMw9oYwCSqkbdjCewxu7rH21te9hxsdyj58/o+kd1vwvhc6uea07Ujx8/ZH50cU2j2hqqx155nSWNw29om9zWDQeO/vUGb2v1tLqqafDp45MNdvOfGffP5DCrwQhu7X0RbVvqo30c7i+anaHRPcbvkhuBZx4lpIF+ThyU7T5JtHLLmOL6OuK0ZaR0nv7/wCXRlJUogINSr/2sn8bvzQWUhQYbFpPlb9RufAIJoo9w52CDqLRYAchZBKAgICAgICAgICAgICAgICD5u2zxN09fVvcb/byRt7mRuyNHo33VXk9a8y7vRTGLTUpHlv8Z6sCTdYN2+/VCPEL0bl0RucMVhy7jHOH/wAPVk/mGrdp/wC9WcW2/Szv5w7+rByQgINQrz9rL/mP/mKCxmKDA1Ls0p5CwQZPC2XkjHN7B/8AQQdIQEBAQEBAQEBBTdAugXQLoF0EXQTdAug+c+kTDDSYjUtcLNme6oiPBzJCXG3g7MPJQr02tLp9JqefBX2dP2a5G8OuBvGtuJHctN6+KfgzxPqyLWlBXrx13oZ2bfGH4hK0t61nV0zXCxMZILpbcjYAdwJ3EKZp8e3rS5zjGri8xhrPbv7/AC+DqOZSlGZkEPkABJ3AXKDT6t93ud9TnO9TdBYTyBBhox2j3lBnMCZeeID62nyGp/JBv10C6BdAugXQLoF0C6BdBRmQRmQRmQM6BnQRnQR1iCOsQa/tlsxT4nCIprskZcwzsAMkTjv0+802F28bcDqsbVizdhzWxTvDjGK9FWLROPVNjqW37L4pmMdbgS15BB9fFa/RymxrKz36L/BeizFJSDUywUrOOY9fN+FhA9XBY/p4ltji2SkbR197oWA9HOHUxa94dVytNwZ7dUD3RjT8V1lXBSqPm4nqMsbb7R7G6datyvOuQOtQY/GqqzA0b3HXwH9hBqtZOUDC6QyNmld8kUclv3pMhsPLf6IMTGNUGy7Ls+2B+ljj+n6oNvzoGZBIcgkOQMyCboJugXQLoPG6CklBBcgpLkFJegpdIg8zMg83VCC3krrc/RBbvxW3B3og8/8AGByd6IKhil+DvRB6tr78D6IPVtUe9BW2coLDEnFxvwAsEGAla57srRckgDzKDZZ2NhpXRj6C0c3OcNT+aDUY4Tfcg2LA5BE8ufp2CBoSSbjl4IM5DiDXcCPGyC6a9BWHoJzIJzIJzIJDkE3QLoKbIIIQUkIILUFJYgpyIIMaCgxDkgpMI5IKDAOQ9EFJgHIeiCkxDkgjIEFJsg8Z3jKQCAeBO5BZDE429l9g7xBB8CgrbizALNyjwsgx+MV2dgLQXOaflbvIO/T0QYiOveN8Mv8ApO/oguBi3OOX/Sf/AEQe8WMcAyW/+U/+iDZ8PqD1bb77a91zuQXglQVCRBWHoKg5BIcgqzIJugrsgWQLIIyoIyoIyoILUEFiCMiCDGggxoKTEggwoKDTIPKSha7eLoLCo2apn/NGPIlp9kFv/wAH03DrR4TO/VB7U2zEEZuM5PN0hKC9bhTAg9G0AQego0FQpkFYgQSIUE9Wgq6tBIYgnIgnKg9rIFkCyCLIFkCyAQgjKgZUDKgjKgZUEZEE5UEZUDIgZEE5EDKgZUE5UDKgnKgZUDKgZUDKgnKgWQVWQEBAsgiyBZAsgWQLIFkCyBZAsgWQLIFkCyBZAsgWQLIJsgWQECyAgWQLICCUEICAgICAgICAgICAgICAgICAgICAgIJQEBAQEBB//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6576" y="2743200"/>
            <a:ext cx="2280780" cy="1723846"/>
          </a:xfrm>
          <a:prstGeom prst="rect">
            <a:avLst/>
          </a:prstGeom>
        </p:spPr>
      </p:pic>
      <p:sp>
        <p:nvSpPr>
          <p:cNvPr id="8"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4064748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4</a:t>
            </a:fld>
            <a:endParaRPr lang="en-US"/>
          </a:p>
        </p:txBody>
      </p:sp>
      <p:sp>
        <p:nvSpPr>
          <p:cNvPr id="3" name="TextBox 2"/>
          <p:cNvSpPr txBox="1"/>
          <p:nvPr/>
        </p:nvSpPr>
        <p:spPr>
          <a:xfrm>
            <a:off x="800100" y="381000"/>
            <a:ext cx="7543800" cy="1077218"/>
          </a:xfrm>
          <a:prstGeom prst="rect">
            <a:avLst/>
          </a:prstGeom>
          <a:noFill/>
        </p:spPr>
        <p:txBody>
          <a:bodyPr wrap="square" rtlCol="0">
            <a:spAutoFit/>
          </a:bodyPr>
          <a:lstStyle/>
          <a:p>
            <a:pPr algn="ctr"/>
            <a:r>
              <a:rPr lang="en-US" sz="3200" b="1" dirty="0" smtClean="0">
                <a:ln w="1905"/>
                <a:solidFill>
                  <a:srgbClr val="C00000"/>
                </a:solidFill>
                <a:effectLst>
                  <a:innerShdw blurRad="69850" dist="43180" dir="5400000">
                    <a:srgbClr val="000000">
                      <a:alpha val="65000"/>
                    </a:srgbClr>
                  </a:innerShdw>
                </a:effectLst>
              </a:rPr>
              <a:t>Better Together:  </a:t>
            </a:r>
          </a:p>
          <a:p>
            <a:pPr algn="ctr"/>
            <a:r>
              <a:rPr lang="en-US" sz="3200" b="1" dirty="0" smtClean="0">
                <a:ln w="1905"/>
                <a:solidFill>
                  <a:srgbClr val="C00000"/>
                </a:solidFill>
                <a:effectLst>
                  <a:innerShdw blurRad="69850" dist="43180" dir="5400000">
                    <a:srgbClr val="000000">
                      <a:alpha val="65000"/>
                    </a:srgbClr>
                  </a:innerShdw>
                </a:effectLst>
              </a:rPr>
              <a:t>The History of Working Smart</a:t>
            </a:r>
            <a:endParaRPr lang="en-US" sz="3200" b="1" dirty="0">
              <a:ln w="1905"/>
              <a:solidFill>
                <a:srgbClr val="C00000"/>
              </a:soli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507" y="1676400"/>
            <a:ext cx="3334986" cy="4044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4289961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5</a:t>
            </a:fld>
            <a:endParaRPr lang="en-US"/>
          </a:p>
        </p:txBody>
      </p:sp>
      <p:sp>
        <p:nvSpPr>
          <p:cNvPr id="3" name="TextBox 2"/>
          <p:cNvSpPr txBox="1"/>
          <p:nvPr/>
        </p:nvSpPr>
        <p:spPr>
          <a:xfrm>
            <a:off x="909918" y="242397"/>
            <a:ext cx="8229600" cy="584775"/>
          </a:xfrm>
          <a:prstGeom prst="rect">
            <a:avLst/>
          </a:prstGeom>
          <a:noFill/>
        </p:spPr>
        <p:txBody>
          <a:bodyPr wrap="square" rtlCol="0">
            <a:spAutoFit/>
          </a:bodyPr>
          <a:lstStyle/>
          <a:p>
            <a:pPr algn="ctr"/>
            <a:r>
              <a:rPr lang="en-US" sz="3200" b="1" dirty="0" smtClean="0">
                <a:ln w="1905"/>
                <a:solidFill>
                  <a:srgbClr val="C00000"/>
                </a:solidFill>
                <a:effectLst>
                  <a:innerShdw blurRad="69850" dist="43180" dir="5400000">
                    <a:srgbClr val="000000">
                      <a:alpha val="65000"/>
                    </a:srgbClr>
                  </a:innerShdw>
                </a:effectLst>
              </a:rPr>
              <a:t>Better Together:  The History of Working Smart</a:t>
            </a:r>
            <a:endParaRPr lang="en-US" sz="3200" b="1" dirty="0">
              <a:ln w="1905"/>
              <a:solidFill>
                <a:srgbClr val="C00000"/>
              </a:solidFill>
              <a:effectLst>
                <a:innerShdw blurRad="69850" dist="43180" dir="5400000">
                  <a:srgbClr val="000000">
                    <a:alpha val="65000"/>
                  </a:srgbClr>
                </a:innerShdw>
              </a:effectLst>
            </a:endParaRPr>
          </a:p>
        </p:txBody>
      </p:sp>
      <p:graphicFrame>
        <p:nvGraphicFramePr>
          <p:cNvPr id="13" name="Diagram 12"/>
          <p:cNvGraphicFramePr/>
          <p:nvPr>
            <p:extLst>
              <p:ext uri="{D42A27DB-BD31-4B8C-83A1-F6EECF244321}">
                <p14:modId xmlns:p14="http://schemas.microsoft.com/office/powerpoint/2010/main" val="3886903301"/>
              </p:ext>
            </p:extLst>
          </p:nvPr>
        </p:nvGraphicFramePr>
        <p:xfrm>
          <a:off x="-419100" y="1613472"/>
          <a:ext cx="9982201" cy="4330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Down Arrow 13"/>
          <p:cNvSpPr/>
          <p:nvPr/>
        </p:nvSpPr>
        <p:spPr>
          <a:xfrm>
            <a:off x="3574736" y="1325877"/>
            <a:ext cx="1994528" cy="338509"/>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2929447" y="827172"/>
            <a:ext cx="3285106" cy="49870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5 Major Shifts</a:t>
            </a:r>
            <a:endParaRPr lang="en-US" sz="2400" b="1" dirty="0"/>
          </a:p>
        </p:txBody>
      </p:sp>
      <p:sp>
        <p:nvSpPr>
          <p:cNvPr id="10"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3182101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6</a:t>
            </a:fld>
            <a:endParaRPr lang="en-US"/>
          </a:p>
        </p:txBody>
      </p:sp>
      <p:sp>
        <p:nvSpPr>
          <p:cNvPr id="3" name="TextBox 2"/>
          <p:cNvSpPr txBox="1"/>
          <p:nvPr/>
        </p:nvSpPr>
        <p:spPr>
          <a:xfrm>
            <a:off x="796726" y="276962"/>
            <a:ext cx="7467600" cy="584775"/>
          </a:xfrm>
          <a:prstGeom prst="rect">
            <a:avLst/>
          </a:prstGeom>
          <a:noFill/>
        </p:spPr>
        <p:txBody>
          <a:bodyPr wrap="square" rtlCol="0">
            <a:spAutoFit/>
          </a:bodyPr>
          <a:lstStyle/>
          <a:p>
            <a:pPr algn="ctr"/>
            <a:r>
              <a:rPr lang="en-US" sz="3200" b="1" dirty="0" smtClean="0">
                <a:ln w="1905"/>
                <a:solidFill>
                  <a:srgbClr val="C00000"/>
                </a:solidFill>
                <a:effectLst>
                  <a:innerShdw blurRad="69850" dist="43180" dir="5400000">
                    <a:srgbClr val="000000">
                      <a:alpha val="65000"/>
                    </a:srgbClr>
                  </a:innerShdw>
                </a:effectLst>
              </a:rPr>
              <a:t>Workforce Development Partners</a:t>
            </a:r>
            <a:endParaRPr lang="en-US" sz="3200" b="1" dirty="0">
              <a:ln w="1905"/>
              <a:solidFill>
                <a:srgbClr val="C00000"/>
              </a:solidFill>
              <a:effectLst>
                <a:innerShdw blurRad="69850" dist="43180" dir="5400000">
                  <a:srgbClr val="000000">
                    <a:alpha val="65000"/>
                  </a:srgbClr>
                </a:innerShdw>
              </a:effectLst>
            </a:endParaRPr>
          </a:p>
        </p:txBody>
      </p:sp>
      <p:sp>
        <p:nvSpPr>
          <p:cNvPr id="2" name="TextBox 1"/>
          <p:cNvSpPr txBox="1"/>
          <p:nvPr/>
        </p:nvSpPr>
        <p:spPr>
          <a:xfrm>
            <a:off x="1371600" y="1021194"/>
            <a:ext cx="6134100" cy="4832092"/>
          </a:xfrm>
          <a:prstGeom prst="rect">
            <a:avLst/>
          </a:prstGeom>
          <a:noFill/>
        </p:spPr>
        <p:txBody>
          <a:bodyPr wrap="square" rtlCol="0">
            <a:spAutoFit/>
          </a:bodyPr>
          <a:lstStyle/>
          <a:p>
            <a:pPr marL="514350" indent="-514350">
              <a:buFont typeface="+mj-lt"/>
              <a:buAutoNum type="arabicPeriod"/>
            </a:pPr>
            <a:r>
              <a:rPr lang="en-US" sz="2800" b="1" dirty="0" smtClean="0"/>
              <a:t>Workforce Development Partners</a:t>
            </a:r>
          </a:p>
          <a:p>
            <a:pPr marL="971550" lvl="1" indent="-514350">
              <a:buFont typeface="Arial" panose="020B0604020202020204" pitchFamily="34" charset="0"/>
              <a:buChar char="•"/>
            </a:pPr>
            <a:r>
              <a:rPr lang="en-US" sz="2800" dirty="0" smtClean="0"/>
              <a:t>Gathered to address report recommendations</a:t>
            </a:r>
          </a:p>
          <a:p>
            <a:pPr marL="514350" indent="-514350">
              <a:buFont typeface="+mj-lt"/>
              <a:buAutoNum type="arabicPeriod"/>
            </a:pPr>
            <a:r>
              <a:rPr lang="en-US" sz="2800" b="1" dirty="0" smtClean="0"/>
              <a:t>First two priorities</a:t>
            </a:r>
            <a:r>
              <a:rPr lang="en-US" sz="2800" dirty="0" smtClean="0"/>
              <a:t>:</a:t>
            </a:r>
          </a:p>
          <a:p>
            <a:pPr marL="971550" lvl="2" indent="-514350">
              <a:buFont typeface="Arial" panose="020B0604020202020204" pitchFamily="34" charset="0"/>
              <a:buChar char="•"/>
            </a:pPr>
            <a:r>
              <a:rPr lang="en-US" sz="2800" dirty="0" smtClean="0"/>
              <a:t>Common soft skills curriculum</a:t>
            </a:r>
          </a:p>
          <a:p>
            <a:pPr marL="971550" lvl="2" indent="-514350">
              <a:buFont typeface="Arial" panose="020B0604020202020204" pitchFamily="34" charset="0"/>
              <a:buChar char="•"/>
            </a:pPr>
            <a:r>
              <a:rPr lang="en-US" sz="2800" dirty="0" smtClean="0"/>
              <a:t>Common job development process</a:t>
            </a:r>
            <a:endParaRPr lang="en-US" sz="2800" dirty="0"/>
          </a:p>
          <a:p>
            <a:pPr marL="514350" indent="-514350">
              <a:buFont typeface="+mj-lt"/>
              <a:buAutoNum type="arabicPeriod"/>
            </a:pPr>
            <a:r>
              <a:rPr lang="en-US" sz="2800" b="1" dirty="0" smtClean="0"/>
              <a:t>Two sub-committees formed</a:t>
            </a:r>
          </a:p>
          <a:p>
            <a:pPr marL="514350" indent="-514350">
              <a:buFont typeface="+mj-lt"/>
              <a:buAutoNum type="arabicPeriod"/>
            </a:pPr>
            <a:r>
              <a:rPr lang="en-US" sz="2800" b="1" dirty="0" smtClean="0"/>
              <a:t>Grant received from Foundation for the Carolinas for curriculum development</a:t>
            </a:r>
          </a:p>
        </p:txBody>
      </p:sp>
      <p:sp>
        <p:nvSpPr>
          <p:cNvPr id="12"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
        <p:nvSpPr>
          <p:cNvPr id="5" name="Rounded Rectangle 4"/>
          <p:cNvSpPr/>
          <p:nvPr/>
        </p:nvSpPr>
        <p:spPr>
          <a:xfrm>
            <a:off x="7162800" y="1066800"/>
            <a:ext cx="1177726" cy="6481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t>2012</a:t>
            </a:r>
            <a:endParaRPr lang="en-US" sz="2800" b="1" dirty="0"/>
          </a:p>
        </p:txBody>
      </p:sp>
    </p:spTree>
    <p:extLst>
      <p:ext uri="{BB962C8B-B14F-4D97-AF65-F5344CB8AC3E}">
        <p14:creationId xmlns:p14="http://schemas.microsoft.com/office/powerpoint/2010/main" val="897657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7</a:t>
            </a:fld>
            <a:endParaRPr lang="en-US"/>
          </a:p>
        </p:txBody>
      </p:sp>
      <p:sp>
        <p:nvSpPr>
          <p:cNvPr id="3" name="TextBox 2"/>
          <p:cNvSpPr txBox="1"/>
          <p:nvPr/>
        </p:nvSpPr>
        <p:spPr>
          <a:xfrm>
            <a:off x="758626" y="249930"/>
            <a:ext cx="7620000" cy="584775"/>
          </a:xfrm>
          <a:prstGeom prst="rect">
            <a:avLst/>
          </a:prstGeom>
          <a:noFill/>
        </p:spPr>
        <p:txBody>
          <a:bodyPr wrap="square" rtlCol="0">
            <a:spAutoFit/>
          </a:bodyPr>
          <a:lstStyle/>
          <a:p>
            <a:pPr algn="ctr"/>
            <a:r>
              <a:rPr lang="en-US" sz="3200" b="1" dirty="0" smtClean="0">
                <a:ln w="1905"/>
                <a:solidFill>
                  <a:srgbClr val="C00000"/>
                </a:solidFill>
                <a:effectLst>
                  <a:innerShdw blurRad="69850" dist="43180" dir="5400000">
                    <a:srgbClr val="000000">
                      <a:alpha val="65000"/>
                    </a:srgbClr>
                  </a:innerShdw>
                </a:effectLst>
              </a:rPr>
              <a:t>Soft Skills Sub-Committee</a:t>
            </a:r>
            <a:endParaRPr lang="en-US" sz="3200" b="1" dirty="0">
              <a:ln w="1905"/>
              <a:solidFill>
                <a:srgbClr val="C00000"/>
              </a:solidFill>
              <a:effectLst>
                <a:innerShdw blurRad="69850" dist="43180" dir="5400000">
                  <a:srgbClr val="000000">
                    <a:alpha val="65000"/>
                  </a:srgbClr>
                </a:innerShdw>
              </a:effectLst>
            </a:endParaRPr>
          </a:p>
        </p:txBody>
      </p:sp>
      <p:sp>
        <p:nvSpPr>
          <p:cNvPr id="2" name="TextBox 1"/>
          <p:cNvSpPr txBox="1"/>
          <p:nvPr/>
        </p:nvSpPr>
        <p:spPr>
          <a:xfrm>
            <a:off x="1368226" y="1038494"/>
            <a:ext cx="6873688" cy="4401205"/>
          </a:xfrm>
          <a:prstGeom prst="rect">
            <a:avLst/>
          </a:prstGeom>
          <a:noFill/>
        </p:spPr>
        <p:txBody>
          <a:bodyPr wrap="square" lIns="0" rtlCol="0">
            <a:spAutoFit/>
          </a:bodyPr>
          <a:lstStyle/>
          <a:p>
            <a:pPr marL="457200" indent="-457200">
              <a:buFont typeface="Arial" panose="020B0604020202020204" pitchFamily="34" charset="0"/>
              <a:buChar char="•"/>
            </a:pPr>
            <a:r>
              <a:rPr lang="en-US" sz="2800" dirty="0" smtClean="0"/>
              <a:t>Reviewed prior employer survey </a:t>
            </a:r>
          </a:p>
          <a:p>
            <a:pPr marL="457200" indent="-457200">
              <a:buFont typeface="Arial" panose="020B0604020202020204" pitchFamily="34" charset="0"/>
              <a:buChar char="•"/>
            </a:pPr>
            <a:r>
              <a:rPr lang="en-US" sz="2800" dirty="0" smtClean="0"/>
              <a:t>Developed and administered follow-up survey focusing on soft skills </a:t>
            </a:r>
          </a:p>
          <a:p>
            <a:pPr marL="457200" indent="-457200">
              <a:buFont typeface="Arial" panose="020B0604020202020204" pitchFamily="34" charset="0"/>
              <a:buChar char="•"/>
            </a:pPr>
            <a:r>
              <a:rPr lang="en-US" sz="2800" dirty="0" smtClean="0"/>
              <a:t>Conducted focus group with area employers</a:t>
            </a:r>
            <a:endParaRPr lang="en-US" sz="2800" dirty="0"/>
          </a:p>
          <a:p>
            <a:pPr marL="457200" indent="-457200">
              <a:buFont typeface="Arial" panose="020B0604020202020204" pitchFamily="34" charset="0"/>
              <a:buChar char="•"/>
            </a:pPr>
            <a:r>
              <a:rPr lang="en-US" sz="2800" dirty="0" smtClean="0"/>
              <a:t>Prioritized soft skill needs</a:t>
            </a:r>
          </a:p>
          <a:p>
            <a:pPr marL="457200" indent="-457200">
              <a:buFont typeface="Arial" panose="020B0604020202020204" pitchFamily="34" charset="0"/>
              <a:buChar char="•"/>
            </a:pPr>
            <a:r>
              <a:rPr lang="en-US" sz="2800" dirty="0" smtClean="0"/>
              <a:t>Began development of curriculum with assistance from Dr. Steve </a:t>
            </a:r>
            <a:r>
              <a:rPr lang="en-US" sz="2800" dirty="0" err="1" smtClean="0"/>
              <a:t>Parese</a:t>
            </a:r>
            <a:r>
              <a:rPr lang="en-US" sz="2800" dirty="0" smtClean="0"/>
              <a:t>, national workforce development consultant</a:t>
            </a:r>
          </a:p>
        </p:txBody>
      </p:sp>
      <p:sp>
        <p:nvSpPr>
          <p:cNvPr id="7"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
        <p:nvSpPr>
          <p:cNvPr id="8" name="Rounded Rectangle 7"/>
          <p:cNvSpPr/>
          <p:nvPr/>
        </p:nvSpPr>
        <p:spPr>
          <a:xfrm>
            <a:off x="6858000" y="798846"/>
            <a:ext cx="1884593" cy="56319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lnSpc>
                <a:spcPct val="90000"/>
              </a:lnSpc>
              <a:spcBef>
                <a:spcPts val="50"/>
              </a:spcBef>
              <a:spcAft>
                <a:spcPts val="50"/>
              </a:spcAft>
            </a:pPr>
            <a:r>
              <a:rPr lang="en-US" sz="2400" b="1" dirty="0" smtClean="0"/>
              <a:t>2013-2014</a:t>
            </a:r>
            <a:endParaRPr lang="en-US" sz="2400" b="1" dirty="0"/>
          </a:p>
        </p:txBody>
      </p:sp>
    </p:spTree>
    <p:extLst>
      <p:ext uri="{BB962C8B-B14F-4D97-AF65-F5344CB8AC3E}">
        <p14:creationId xmlns:p14="http://schemas.microsoft.com/office/powerpoint/2010/main" val="148566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212" y="2289785"/>
            <a:ext cx="1371600" cy="150190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812" y="2753981"/>
            <a:ext cx="3810000" cy="852237"/>
          </a:xfrm>
          <a:prstGeom prst="rect">
            <a:avLst/>
          </a:prstGeom>
        </p:spPr>
      </p:pic>
      <p:sp>
        <p:nvSpPr>
          <p:cNvPr id="6" name="Slide Number Placeholder 5"/>
          <p:cNvSpPr>
            <a:spLocks noGrp="1"/>
          </p:cNvSpPr>
          <p:nvPr>
            <p:ph type="sldNum" sz="quarter" idx="12"/>
          </p:nvPr>
        </p:nvSpPr>
        <p:spPr/>
        <p:txBody>
          <a:bodyPr/>
          <a:lstStyle/>
          <a:p>
            <a:fld id="{6CC922DA-976E-4CC5-820E-5AE7D7C59AEC}" type="slidenum">
              <a:rPr lang="en-US" smtClean="0"/>
              <a:t>8</a:t>
            </a:fld>
            <a:endParaRPr lang="en-US"/>
          </a:p>
        </p:txBody>
      </p:sp>
      <p:sp>
        <p:nvSpPr>
          <p:cNvPr id="2" name="TextBox 1"/>
          <p:cNvSpPr txBox="1"/>
          <p:nvPr/>
        </p:nvSpPr>
        <p:spPr>
          <a:xfrm>
            <a:off x="1234019" y="715585"/>
            <a:ext cx="7418479" cy="200054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Endorsed and certified by Charlotte Works</a:t>
            </a:r>
          </a:p>
          <a:p>
            <a:pPr marL="285750" indent="-285750">
              <a:buFont typeface="Arial" panose="020B0604020202020204" pitchFamily="34" charset="0"/>
              <a:buChar char="•"/>
            </a:pPr>
            <a:r>
              <a:rPr lang="en-US" sz="2400" dirty="0" smtClean="0"/>
              <a:t>Piloted by five Charlotte-based organizations &amp; Union County collaborative</a:t>
            </a:r>
          </a:p>
          <a:p>
            <a:pPr marL="285750" indent="-285750">
              <a:buFont typeface="Arial" panose="020B0604020202020204" pitchFamily="34" charset="0"/>
              <a:buChar char="•"/>
            </a:pPr>
            <a:r>
              <a:rPr lang="en-US" sz="2400" dirty="0" smtClean="0"/>
              <a:t>Currently serving four collaboratives across the state</a:t>
            </a:r>
          </a:p>
          <a:p>
            <a:pPr marL="742950" lvl="1" indent="-285750">
              <a:buFont typeface="Arial" panose="020B0604020202020204" pitchFamily="34" charset="0"/>
              <a:buChar char="•"/>
            </a:pPr>
            <a:endParaRPr lang="en-US" sz="2800" dirty="0" smtClean="0"/>
          </a:p>
        </p:txBody>
      </p:sp>
      <p:pic>
        <p:nvPicPr>
          <p:cNvPr id="6146" name="Picture 2" descr="http://ts1.mm.bing.net/th?&amp;id=HN.607988157587392215&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622" y="2289785"/>
            <a:ext cx="1509849" cy="113238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QEhUQEhQVFhUVGBoYGBcXFxUYGBgYHRcZGhcYFhgcHSggGBolGxYYIjEiJykrLi4uFyAzODMsNygtLisBCgoKDg0OGhAQFywkHCQsLCwsLCwsLCwsLCwsLCwsLCwsLCwsLCwsLCwsLCwsLCwsLCwsLCwsLCwsLCwsLCwsLP/AABEIANsAyAMBEQACEQEDEQH/xAAcAAEAAgIDAQAAAAAAAAAAAAAABgcFCAIDBAH/xABMEAABAwICBQkEBAsGBQUAAAABAAIDBBEFEgYHITFBExQiMlFhcYGRcoKhsQhCUpI1U2Jzk6KywdHh8BUXIyQ0dENUY9PxFjNEg9L/xAAaAQEBAQADAQAAAAAAAAAAAAAAAQIDBQYE/8QANREBAQABAgQEAwUIAgMAAAAAAAECAxEEEiExBRNBUWGBsTRScZHhFSIygqHB0fAUUyNCcv/aAAwDAQACEQMRAD8AvFAQEBAQEBAQEBAQEBAQEBAQEBBFtZ2LGkwyplHWczk2+085B80StWgLbFpl9QbGaj8I5vhrZSOlUuMp9nqsH3W38ypWosFRRAQEBAQEBAQEBAQEBAQEBAQEBAQUz9IbFtlNRDiXTP8ALoRj1c8+6FYlUwqy5QwOkc2Jgu97gxo7XOIa0epCDcHC6IU8McDd0bGsHflAF/gstvUgICAgICAgICAgICAg6KyrZC3M82F7XsSuHW18NHHmzu0WTd4v/UFP9v4H+C+b9p8N99eWuTMdgJDQ/aTYbDvKuPiXDZWSZ905ayS+5BAQEBBq/rWxTnOKVDgbtjIhb7gs79YuHktRiokgm+pvCucYpE49WBrpT4jot+Lr+SVY2WWWhAQEBAQEBAQEBAQEBB5cUpeVifHxI2ePD4r5+K0fO0csPeLLtVcheIjlfUFjYbU8rEyTtG3x4/Fe44bW83Sxz944rNnpXOggIMdpDiYpKaapduijc/xIGwetkGoZcTtcbuO0ntJ2k+q0wILw+j1hGWGorXf8VwiZ7Mdy4jxc63uKVqLdUUQEBAQEBB1zzBjS9xsBtJWNTUx08bll2g8H9v0/4weh/gvk/aXDffXlrlHjkDiGiQXJsNh3lXHxHhsrMZn1py1kV9qCAgIIPpBpiKfF6Ohv0JGPEm367yORv5sd99EdGP0vJTvA3HpDz/ndeO8Q0PK4jKTtes+bmxu8Y9fEqV6GVN2viP1TmHgd/wAR8V6LwTW3wy076dZ8/wBfqxnEkXeMCAgrTX1iwhoG0461RIG+4zpvP7I95WJWvqrL442F+xBtfoHhfNMPpoCLObG0u9pwzOv33Ky3GfQEBAQEBAQcJow9padzgQfNZzwmeNxvaitpoixxYd7SQfJeFzwuGVwveXZzOCyLEwqq5WJknEjb47ivbcJredo45+8/q4rNq9a+hBAQal6YY46srp6trrXkJiIO5rDaMg+6Hea0ze7YDE6ptZSU1czc9gJ7swBt5OBHmuh8b0d8cdSenS/P9fq5cKwi862yOj9Vyc7Dwd0T57vjZfb4dreVxGN9L0/P9UynRPl7FxCAg14174py2INgHVp4wPeeczvgGqxmq5VRnNB8H57X09ORdrpA5/sM6Tr9xtb3kpG2Ky2ICAgICAgICCFaWU2SbNweL+Y2H9y8r4vpcmvzfen0/wBjkx7MKuraSfQ2r68J9pvycPku+8F1/wCLSv4z+7Gc9UoXoGBBFtZuN8yw6eUGz3N5NntP6I9Lk+SFatNFti0wu/UdiPOaGpw9x2wnMz2ZMxHo9rvULg4nRmrpZYe8axrILwrnFRY2HVPKxsk+0Nvjx+K9vw+t5uljn7xxXo9K50cJZAxpc42DQST2AC5KDULG8TNZUTVTthmkc+3YCeiPJth5LTFeJBa30fMLz1NRVEbImNjae1zySfRrB94KVYvdRoQEBAQEBAQEGE0spc8Ofiw38jsP9dy6nxfR59Dm9cev+Wsb1QteXcj1YXV8jKyTgDt8DsK+jhdfyNbHP09fw9SzdYoK9s4RBSP0hcXzPpqJp2MDpn+J6EY9M58wrGaqBVFl6goJHYhI9psxkJEnfmcMg9Wk+RUqxY2kdLyc7ux3SHnv+N14/wAS0fK4i7dr1/z/AFc+N6MYvgVLNDam7HxH6pzDwP8AMfFei8E1d8MtO+l3+V/VjOJGu8YQ/WzinNsLqHA2dI0RN7bvOX5XViVrCqy+oNlNTOEimwuJ31pyZne9sb6Na0eSlaicqKICAgICAgICDrqIg9rmHc4EHzWNTCZ43G9qK2ljLHFh3tJB8l4XLC4ZXG950czisieaOVXKQN7W9E+W74WXsPDdfzeHx950vyceU2rJr72Wpum2M89rqipvdrpC1lto5Npyst3EDN7y0xWEQbCaicD5vQGpcOnVOz//AFtu2MftH3lK1En0xpczGyj6hsfA/wAwPVdH41o82njqT06fK/q5ML6IkvONslo7U8nOzsd0T57vjZfd4breXxGPten5/qmU6J6vYOJSP0hsWzSU1GDsaHTPH5R6Efwz+qsSqgVZd1DROqJY6dnWle2Nvi4gX8Be/kg3BoqZsMbImbGsaGjwAsPkstu5AQEBAQEBAQEBBCNK6bJPm4PF/MbD+71XlPFtLk4jm+9N/wCzkxvRh11jTPaIVWWV0fB4+I/kT6Lt/Btbl1rh96f1jOfZ6tZON8yw6eYGzy3k2e2/oj0vfyXp4461YaLCy0w76KjfPIyCMXfK5rG+LjYHwF7+SDb/AA+kbBEyFgs2NrWN8ALD5LLb7W04kjdGfrAj+C4tfTmrp5YX1hFbkEbDvGw+PFeG2s6Xu5i/ZvTr6Cx8PqeVjbJ9oA+fH4r3HD6s1dLHP3jis2awaysX55iVTKNrWu5Jvsx9G/3sy+iOOoygn2pLC+XxNshF2wMdIe5x6DfmUqxsestCAgICAgICAgICDB6XU2aEP4sN/I7D+70XU+MaPPoc/rjf6Xu1jeqGLy7kejDs3Kx5OtmFvX5WXNw3N52HJ33n+/kVG/pC4xd1NRNPVvM/x6kY9C8+i9zHz1TqqLG1FYMJ6907urTMzD233a34B6lWNh1GhBBdJqXk5yRuf0h+/wCPzXkvFNHy+ItnbLr/AJcuN6MUuuVnmYoaTDKip/Ftkczxts/WXqfBt/8Aj9e292/38XHn3axNGxdu4n1BfP0f8H5OkmqyOlUPyj2I7gernP8AgpWotRRRAQEBAQEBAQEBB1VMIkY5h3OBHqsaunNTC4XtZsK3kjLSWne0kHxGxeFyxuNuOXedHMzWiNNmmL+DB8TsH712vg+lz69y+7Pqzleig9O8Y57iFTUA3aXljDwyM6LbdxsT7y9U4KwCDY3UlgfNsOEzh06l3Knty7ox90X94qVqLBUUQYDTCkzRtkG9h2+yd/xAXTeM6HNpTUnfH6VvCocV5mtvFrrr+a4dT0I607ru9mOznfruYPVe44TS8rRxw9o4cqo9fSw4uNgg220PwnmdFT03GONod7Vru+JKy2zKAgICAgICAgICAgIIPpTTZJy7g8ZvPcf6715PxbR5OIuX3uv9nJjejpxvEP7OwiepGx8jSGe0/oM9L3Xc+EaPl6Ey9cuv+Gc61vaLCy7VxPXhWHOqpoqaPrTPawcbXO13gBc+SEbfUlO2JjI29VjQ0eAFh8Astu1AQdVVCJGOYdzgR6rj1dOamFwvrCIFhVKXTsjI3O6Q9nf8l4/g9G58RjhZ2vX5OW3orTXhinL4kYwbiCNrPBx6bvm1e2jgqv0RJNXGEirxKmiO1ofyjvZj6VvC4aPNKRtSstiAgICAgICAgICAgIMLpRQGZjMvWDgPJ2w/uPkuq8V4W62njy95dvz6fr8msbsq3X/ioaKXD2HY0GV48BkiB9XnyC7TTwmGMxnaMZVTy2yszUJhHLVslS4bKePYeGeQkDzytd6qVY2BUaEBAQYV1M2CaerfsY2PMT5Ev+DR6rr9LhOTi89X0sn5+v0jVvRqniFc6plkqH9aV7pD3FxvbwF7eS7JxOhBb30esJzS1NYRsYGwsP5R6UlvAZPvKVYu9RoQEBAQEBAQEBAQEBAQapawMY57iFRODducsYeGRnRFu4kE+a1GKjyDZXU3gfNMNjc4WfUHlnX39IAMHk0BStROVFEBAQQjXFi/NsMlAPSmtC33utbwaHHySJWtC0yINnNUeFc2wuAEWdIDK7tu83F/KylaiZKKICAgICAgICAgICAg4TR5mlpuA4EXBsdotsPAoIENTmF/i5f00n8UTYOpzC/xcv6aT+KGyewRBjWsaLNaA0DsAFgPRFc0BAQEEX030JhxYRNnlmYIi4gRFgBLgBd2Zjr2ANvaKCK/3G0X/MVf3oP+0rum0fDqMoTs5xV/eg/7Sbmy0IYgxoY0Wa0AAdgAsAormgICAgICAgICAgICAgICAgICAgICAgICAgICAgICAgICAgICAgICAgICAgICAgICAgICAgICAgICDiXAcQpvByVBAQEBAQEC6D5dB9QEBAQfC4DeVLZO4XVH1B8ugXQLoF0H1B8um4XQYjFqyR0jaaE2c4Xc77Df4rrOM19XLUnD6N2t62+0akneuLdGYbdPO93Fxcb/AAWJ4Pw9n7++V97Tnrtw7DXwPs2QuiI6rtpB4WPYubhuE1OHz2me+Hte8pbu6qA/5yf2Wrj0Pt2r+EL2ZpdoywuFn/NVPufIrq+E+2a/8v0avaMxJIGguJsALk9y7LLKYy5XtGUUhlex7a53VkeWuH2WHY0/Bedwzzwzx43L+HK7We2PpXJ8EtC9I40dxKkbNWNjcTbk77DbcSul4nQx1+NmGW+3L6VuXaPQdGYuDpAe0P8A5LlvhGh6XKfNOamDyvZLJTSOz5AHNcd9jwPwV4LPVw1s+H1MubaSy+u3xLttuYWf81U+58ipwn2zX/l+he0ZpdqyxeN4g6PLHGLyyGze4cXFdfx3FZaXLp6c3zy7fD4tYx0M0cY7bM58jjvJcQPIBcM8J0suutbll72/Q5vZ0VNI+iHKwuc6MdeNxvs7WnguLV0NTgZ5mjbcJ3xvt8Fl37shVYfFVhkhLrW2ZTbYdu1fbq8Lo8XMdS29um12Z3sYWoweNtTHCC/K5pJ6Rvfbx8l1epwGljxWOlLdrLe7W/RmqHBI4XZ2l97EbXXG1dpoeH6Wjnz477/Gs3Ld5JtG4Q0kGTYCeuexfNn4ToTG2XLt7rzV48DwWOaFsjy+5vucQN6+bgfD9LX0MdTO3e/Fcstq9uPQCKkcxt7Nta529btX1eIac0uCuGPabfVJ1r5T6OwuY1xL7kA9c8Qpp+FaGWEt37T1OavTS4DFG8Pbnu3ddxI9Fz6XhujpZzPHfefEuVefDzatnB3lrbeHG3wXDw/TjtWXvtNvwL/DGcXbMiCN5JTVzci5rTlbfML7F0fLrZcbqeVlJdp3m7fTZ7Ob1n42L7i+ry+O/wCzH8k6OjAQ4VFQJCC7oXIFhx3BcHh8znE60zu9/d32+a5do56T1QDWwZg3lD0ifqsG8rfiutJjjo77c3e+09Uxnq51NVTPiMPKsDcuUbRstuK3q6/B56N0fMm223cku+7no1W8rCGkjNH0T+4+BHyV8L4jzdHa3rj0v9r8zKbV48Rle2saY2Z3cn1b22XNzdfPxOephxsunjzXl7b7LOz7V41PEAXwNYHGwcX3F++25NbxDidKTn0pN+m9vT57Exl9XuwnD3Mc+aRwdJJa9uqBwA/rgvr4ThcsMstXUy3yy9u0/Bm10YV/q6n3PkVw8J9s1/5fot7Rml2rLB1RtXRZtxjIb47V1OrZPEMOb7t2/Fqfws4u2ZeXFCBDJfdkd8lwcVZNHPfttVnd5dGgRTR37D6XNl8/hcs4XDf2XLu89X/rovzZ/euHW+36f/zSdmcXasuup6jvZPyWNX+C/hSMZor/AKZnn8yvg8J+y4/P6tZd33Sn/TP8vmFfFvsuXy+pj3dVPBV5G2ljtlFuhwtsWNPT43km2pjttPQ6PbQRThx5V7HC2wNbY3X06GHEY5f+XKWfCbJdnnxfD3uc2eEgSs2WO5w7D/XFcPGcLqZZzW0btnPys9ll9K6mY64Cz6eYO7A0keRXHj4lnJtno5y/CbnL8Xdh808r872iOMCwYdrnd57Fy8NqcTq58+ePLh7Xvfj8C7RwoonCrmcWkNLW2NjY+B4rOhhlOM1MrLtZOpezMLsmWIw2JwqahxaQDksSDY7Dex4rreGwynF62Vl2u2192r2jroaTlppZ5WG3UY144De6x7f4rHD6N19fPW1cenbGWek9S3abMj/Z8X4tn3Qvu/42j9yfkm9Y40xgqmvjYeTlGV2UGzSNxNtw/mvh8q8Pxcywx/dzm12nSWdqveOx8TuetflOXkyM1ja991+1buGX/OmW125e/p+Z/wCrI1dM2VhjeLg/1cd6+3W0sdXC4ZzpWZdmOwR0jC6nlBIZ1H2NnN7Cd1/64L4eBy1tO3Q1ZenbLbpZ+Pu1lt3eMVD4Kmd/IyvD8ti1ptsHbbvXzednw/FauXlZZS7dpfSLtvI9P9uu/wCWn+6f4Lm/aef/AEZ/knL8XbiNDzmNjxdkjek2+8Hsd8PRc3FcNeK08c8f3c51nw+FJdnRFjMrOjNTyZhxY0uaVw4eIa2H7uto5b++M3lOWeldcvLVnQLHRQ36WbY93cBwXHn5/HfuXG4afrv/ABVemLPRsDQGgWAFgO5dxjjMZJO0YYiqhcayJ4acoYQXWNgdu8rrtXDK8dhlJduW9fRqdmZXZsuuoF2u8D8ljU64X8Bj9GonMp2NcC07dhBB39hXxeGYZYcNjMptevf8Wsu5pJE59O9rQXE22AEnf2BPE8Ms+GymM3vTt19THu80GMua1rebT7AB1DwC+fDxHPHGY+Rn0n3V5fi9FNjDnvDTBM25tmc0gDxXPo8flqZzHyc5v62dEuPxROo1w4fG50b+XDmOLXDknXDgbEHvBC7HZjdNsJxFlVDHURG8cjQ5p7j296K9aCuptc2GtLheYgEjMIyWmx3g32hXZN1hRSB7Q5pBa4AgjcQRcEKK41VQ2JjpHmzWNLnHsAFyfQIK/brmw02A5ck7ABC7aTuA702TdYjTcXRUZ0j0+oKAlk07TIN8cfTePaa3q+dk2TdE3a8aO9ub1Nu20fyz3V2N0m0d1j4fXODI5gyQ7AyX/DcT2Nvsce4FTY3S1FYXSvSeDDImz1GbI54YMrS45iCRsHc0oIp/fPhvbP8AonK7Juf3z4b2z/oXJsbs3gWsPD6xwjiqGh7tjWSXjc49jQ61z3BTY3SpFQXF9a1BSzSU8hlzxOLXWjJFx2EK7JuluC4myrgjqYr5JW5m3FjY9o4KK7q6sjgjdNK9rI2C7nONgAO0oICddGGjjN+icrsm6d4ZWieJkwa9geLhsjcr7cMzTtHgVFRDHtauH0jjGJDM8bCIRnAPEF/Vv5psm7GUuuygcbPZURjtLA79klXY3TjAtIqWuaXU08ctusGuGZt92Zu9vmFFUDrnwTmuJPkAsypaJR2ZurJbzAPvLUZqxdQmL8tQvpnHpU0lh25HjMz45x7qlWJTrFxjmeHVE17OyFjPbf0W29fgotaqgWFlphsvqdxnnWGRBxu+AmF23b0erfvLS0rNajhrnxbm+GStBs6ciFvb0trreDQ4qwqmtVGDc7xOBrhdkRMzuzoWy394t9FazFna49PX0YFFSutPI28jxviYdwb2Pdt28AO8KRq1TGjmj1RiMxhpmF7us9xNmtB+tI/hc37SdveqztusQai58tzVxZ+zk3W8L3/cpuvKr3SnRaow6TkqqOwd1HjbG8D7Lu0cRvCqLX1Maevnd/Z1U/M4NvBI7rOA60bj9YgWIO+199lLGpWQ+kD+D4v9wz9iRIZKd0O0YkxOo5tE9rHZC+7wSLAgW2eKrMibu1HVfCpgPdleFN12V/pLo7Ph8xp6lga62YEG7Xt+0w8RceIVRe+pbSd9dRuimdmlpnBhcd7mEXjc48TscL/kqVqKV1hfhOt/PH5NVStgdW87Y8HpHvcGtbAC5ziAABe5JO4LLSmtaOsB2JSGCF2WkjNxvHKuH133+qPqjz7LakZtSnVHq36mIVrPyoYXD0kkB/Vb5ngpaSJDryx99LRMhicWuqXlhcNhEYaS+x4E9EeDikWqc0E0PkxWZ0Mb2xtjaHPc4E2BNgABvJ2+irO26Z4tqQqGNzU9RHKR9RzTGT4OuR6qbryuvVDoRU8+dUVDJqcUuwghzDI836F/rRgC5tcG7UpIlmvvBOWo46toOameb/m5LB/oWsPkUi1BNRuL8hiPIk2bUsLPfbdzPO2f1SpEg+kLi5LqaiadnSmf49SMH1efTsSLVeQaLvfhkmJi9mTiPLbYY7Wc/wAnlo8A5VnZMtQOM8lVzUjj0Z2B7R+XHe9u8td+qFKsffpAYtylXBSA7IIy8j8uQi3o1n6xSFSD6P2B8nBNXOG2ZwjZ+bjvcjxe4/cCVYqbTbEDU4hVzHjM9o9lhyN+DR6qxmtgdUuDMpcNgLR05miWR3Eudu8gLAeClaiZKKjOsfA2VuHzxuHSYwyRni17ASCPiPNIlawYRiTqaaKqZvie2QeAIJHmLjzWmV7fSB/B8X+4Z+xIpGqgGpKsjhxEvlkZG3kXjM9zWi927Lk71akXydJKMf8Ay6b9NF/+llpRWurSOCuqohTPbI2GNzTI3a1znOBs125wAbvHaVYzUp+jtQubHWVBHRkfFG3vMYeXEdv/ALoHkUqxWesL8J1v54/JqsSvVjemkk1BTYZH0IYo2iXtleL7D2MGzZxO9Njdm9SujtNWVT31Dg50GV0cB3P/AOob9YNNtnaQTwUpGxCjStdeuAyVVHHNE1z3U8hcWtFzybm2eQBtNrNPgCrEqktF9JqjDpeXpXNDnDK4OGZr23vZwuOPYQqzKtHBdeYNm1dLb8uF1x5sdtHkSpsu6zdHNKKXEGl1LM19rZm7ntvuzMO0KNPbjGHtqYJad/VlY5h8xa6DUqimkoqhjyCJaaUEt3HNG/pN87Eea0wyenuO8/r5qlty0uDIhY3LG7GbO0m5t+UherYPD9EWswkYYdmaAscf+o4XcfvlZaa4aO4g+hrIZ3Ah0EoztO8WOSVtu2xcPFaZ7OzS/FTXVs9Q27uUkIjABuWg5YgBvuQBs7ShW0OiuECipIKUf8JjWk9rrdI+t1ltrDpth5psQq4Twme4d7XnO34O+C1GKv7VFjbKrDYWNI5SBoikbfa0jqkjgHDaPPsUrUTVRUY1kY6yhw+eRxGZ7HRxtJ2ue4EAAcbC58AkStY8Gwx1VPDSsBJle2PZvAJ6R8m3PktMxen0gfwfF/uGfsSKRqqKw/C5qp3JwRPlfa+VjcxsN5t2bVWXPFMBnpMvOaeSHPfLyjMua2+x4kXCDM6AaLNxSp5u6dsIDc2673i/SEYOzMO/tSkjZnA8IiooGU0DcscYsOJPaXHi4naSsttYdYX4Urfzx+TVqM1I9CtVkuIUr6p7zFmaebjZ0z9qS42MO4W28VNzZDsOrqjDaoSsBjqIHEFrwd/1mPHFp/mOCqdm0eiekMWI0zKqIjpCzm3BLH/WY7vHysststI8NBc4gAC5JNgAN5J4BBCtItV2H1x5TI6F7tpfAQ3N4tILT42v3pumyvdJNSs8LXSUkwnDQTyb2hshHY0jouPdsuruliu9G8akoqiKqhNnMIJ7HMJGZju0EKp2berLbXDXZg3NsSMrRZtS0Se8Oi/5NPmtRmsbqswXnmJQNIOSI8s/wYQWg+L8vxSpG0Ky21r1zYNzXE5HtFm1DRKOzN1X28wD7y1Ga6NUeD86xOG4uyG8zuzo9S/vEHySpGzay2q7XHoE6saK6laXTxtyvjAuZWDdl7Xt22HEGysqWKXwDHajDpjLTvMcg6LmkbCPsyMP/kKsp63XjW5bGnpi77V5Q37ma/6ymy7oNpPpPU4lIJKl+Yi4Yxosxt+DG7dpsO0lVLVt6mdAX0x/tCqaWyObaGNws5jT1nvB3OIsAOAv27JWpHr+kF+D4v8AcM/YkSFQbUP+Ej+Yf82q1IuvTPRqPEqV9NJsJ6UbuLJB1XD5HuJWWmrzTPh9UDYxVFPJuI3Oafi0j1B71pjs2g0K0ljxOlZUssD1ZGX2skHWafmO0ELLcrXDWF+E6388fk1aZrYXVf8Agmi/Mt/es1pC9duhHKsOJ07SZGACZgF87BueB9pvHtHgrKliu9WumZwqpzOuaeWwmaNthwkaOJbfzHkrYkqx9eGLVRpo2UzC6jlbmlnj6YcNmVhLerGRtJOw7BccZFqvNFtZldh7BExzJohsayYOdlHYxwIIHjcK7JKkOIa76t8ZZFTwxOItnL3yW72ts3b4kqbG6C6H6PSYhVRU0YJFwZHAbGR36TnHhsuB2kqpG2qy2q7XtQxyRUr3Nu5sjwDcggFlyNh7Wt9FYleTURQRsdVva2zrQtvck2PKEjae0D0SkW4oqq9e1DHIyke5t3B8jQbkGxa0kbDt2tHorErp1EUMbDVva2zv8Jt7km3+IbbT2pSLaUUQQXWXorSTwPqZIGmVo2SDMx3mWkZvO6qVrk6MZ8vC/eqy2F1XaKUcUDKpsDeWI67i57h7OYnL5WUrUWEoqFa16COopGMlbmaJmm13N25X8WkHirEqMarsEggrc8bCHcm4Xzvdsu3g5xCEW4oqqda2j9PNVRyvju90diQ57b2cbXykX3qpXPVPh8dNUSshBa17LuGZ7gS0gNNnE7QHH1QiO6W6O08lbUSPjJc6QknPILnZwDrILa0KgbHQ08bBZrWAAXJsLnidqis0RfYUFBY1ojSNqJmtisBI4AB8oAF9wAdYDuVRaGrSENouRFyxj3Na1xLrN2HL0iTbadiUiHa19D6KGPl4qdscjjtLC9oPi0HLfySFVPgdCyWZrHi7S4C13D4g3VZbQ6NYDT0UQjpomxg2Jte7j2ucblx8Sstv/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data:image/jpeg;base64,/9j/4AAQSkZJRgABAQAAAQABAAD/2wCEAAkGBxQQEhUQEhQVFhUVGBoYGBcXFxUYGBgYHRcZGhcYFhgcHSggGBolGxYYIjEiJykrLi4uFyAzODMsNygtLisBCgoKDg0OGhAQFywkHCQsLCwsLCwsLCwsLCwsLCwsLCwsLCwsLCwsLCwsLCwsLCwsLCwsLCwsLCwsLCwsLCwsLP/AABEIANsAyAMBEQACEQEDEQH/xAAcAAEAAgIDAQAAAAAAAAAAAAAABgcFCAIDBAH/xABMEAABAwICBQkEBAsGBQUAAAABAAIDBBEFEgYHITFBExQiMlFhcYGRcoKhsQhCUpI1U2Jzk6KywdHh8BUXIyQ0dENUY9PxFjNEg9L/xAAaAQEBAQADAQAAAAAAAAAAAAAAAQIDBQYE/8QANREBAQABAgQEAwUIAgMAAAAAAAECAxEEEiExBRNBUWGBsTRScZHhFSIygqHB0fAUUyNCcv/aAAwDAQACEQMRAD8AvFAQEBAQEBAQEBAQEBAQEBAQEBBFtZ2LGkwyplHWczk2+085B80StWgLbFpl9QbGaj8I5vhrZSOlUuMp9nqsH3W38ypWosFRRAQEBAQEBAQEBAQEBAQEBAQEBAQUz9IbFtlNRDiXTP8ALoRj1c8+6FYlUwqy5QwOkc2Jgu97gxo7XOIa0epCDcHC6IU8McDd0bGsHflAF/gstvUgICAgICAgICAgICAg6KyrZC3M82F7XsSuHW18NHHmzu0WTd4v/UFP9v4H+C+b9p8N99eWuTMdgJDQ/aTYbDvKuPiXDZWSZ905ayS+5BAQEBBq/rWxTnOKVDgbtjIhb7gs79YuHktRiokgm+pvCucYpE49WBrpT4jot+Lr+SVY2WWWhAQEBAQEBAQEBAQEBB5cUpeVifHxI2ePD4r5+K0fO0csPeLLtVcheIjlfUFjYbU8rEyTtG3x4/Fe44bW83Sxz944rNnpXOggIMdpDiYpKaapduijc/xIGwetkGoZcTtcbuO0ntJ2k+q0wILw+j1hGWGorXf8VwiZ7Mdy4jxc63uKVqLdUUQEBAQEBB1zzBjS9xsBtJWNTUx08bll2g8H9v0/4weh/gvk/aXDffXlrlHjkDiGiQXJsNh3lXHxHhsrMZn1py1kV9qCAgIIPpBpiKfF6Ohv0JGPEm367yORv5sd99EdGP0vJTvA3HpDz/ndeO8Q0PK4jKTtes+bmxu8Y9fEqV6GVN2viP1TmHgd/wAR8V6LwTW3wy076dZ8/wBfqxnEkXeMCAgrTX1iwhoG0461RIG+4zpvP7I95WJWvqrL442F+xBtfoHhfNMPpoCLObG0u9pwzOv33Ky3GfQEBAQEBAQcJow9padzgQfNZzwmeNxvaitpoixxYd7SQfJeFzwuGVwveXZzOCyLEwqq5WJknEjb47ivbcJredo45+8/q4rNq9a+hBAQal6YY46srp6trrXkJiIO5rDaMg+6Hea0ze7YDE6ptZSU1czc9gJ7swBt5OBHmuh8b0d8cdSenS/P9fq5cKwi862yOj9Vyc7Dwd0T57vjZfb4dreVxGN9L0/P9UynRPl7FxCAg14174py2INgHVp4wPeeczvgGqxmq5VRnNB8H57X09ORdrpA5/sM6Tr9xtb3kpG2Ky2ICAgICAgICCFaWU2SbNweL+Y2H9y8r4vpcmvzfen0/wBjkx7MKuraSfQ2r68J9pvycPku+8F1/wCLSv4z+7Gc9UoXoGBBFtZuN8yw6eUGz3N5NntP6I9Lk+SFatNFti0wu/UdiPOaGpw9x2wnMz2ZMxHo9rvULg4nRmrpZYe8axrILwrnFRY2HVPKxsk+0Nvjx+K9vw+t5uljn7xxXo9K50cJZAxpc42DQST2AC5KDULG8TNZUTVTthmkc+3YCeiPJth5LTFeJBa30fMLz1NRVEbImNjae1zySfRrB94KVYvdRoQEBAQEBAQEGE0spc8Ofiw38jsP9dy6nxfR59Dm9cev+Wsb1QteXcj1YXV8jKyTgDt8DsK+jhdfyNbHP09fw9SzdYoK9s4RBSP0hcXzPpqJp2MDpn+J6EY9M58wrGaqBVFl6goJHYhI9psxkJEnfmcMg9Wk+RUqxY2kdLyc7ux3SHnv+N14/wAS0fK4i7dr1/z/AFc+N6MYvgVLNDam7HxH6pzDwP8AMfFei8E1d8MtO+l3+V/VjOJGu8YQ/WzinNsLqHA2dI0RN7bvOX5XViVrCqy+oNlNTOEimwuJ31pyZne9sb6Na0eSlaicqKICAgICAgICDrqIg9rmHc4EHzWNTCZ43G9qK2ljLHFh3tJB8l4XLC4ZXG950czisieaOVXKQN7W9E+W74WXsPDdfzeHx950vyceU2rJr72Wpum2M89rqipvdrpC1lto5Npyst3EDN7y0xWEQbCaicD5vQGpcOnVOz//AFtu2MftH3lK1En0xpczGyj6hsfA/wAwPVdH41o82njqT06fK/q5ML6IkvONslo7U8nOzsd0T57vjZfd4breXxGPten5/qmU6J6vYOJSP0hsWzSU1GDsaHTPH5R6Efwz+qsSqgVZd1DROqJY6dnWle2Nvi4gX8Be/kg3BoqZsMbImbGsaGjwAsPkstu5AQEBAQEBAQEBBCNK6bJPm4PF/MbD+71XlPFtLk4jm+9N/wCzkxvRh11jTPaIVWWV0fB4+I/kT6Lt/Btbl1rh96f1jOfZ6tZON8yw6eYGzy3k2e2/oj0vfyXp4461YaLCy0w76KjfPIyCMXfK5rG+LjYHwF7+SDb/AA+kbBEyFgs2NrWN8ALD5LLb7W04kjdGfrAj+C4tfTmrp5YX1hFbkEbDvGw+PFeG2s6Xu5i/ZvTr6Cx8PqeVjbJ9oA+fH4r3HD6s1dLHP3jis2awaysX55iVTKNrWu5Jvsx9G/3sy+iOOoygn2pLC+XxNshF2wMdIe5x6DfmUqxsestCAgICAgICAgICDB6XU2aEP4sN/I7D+70XU+MaPPoc/rjf6Xu1jeqGLy7kejDs3Kx5OtmFvX5WXNw3N52HJ33n+/kVG/pC4xd1NRNPVvM/x6kY9C8+i9zHz1TqqLG1FYMJ6907urTMzD233a34B6lWNh1GhBBdJqXk5yRuf0h+/wCPzXkvFNHy+ItnbLr/AJcuN6MUuuVnmYoaTDKip/Ftkczxts/WXqfBt/8Aj9e292/38XHn3axNGxdu4n1BfP0f8H5OkmqyOlUPyj2I7gernP8AgpWotRRRAQEBAQEBAQEBB1VMIkY5h3OBHqsaunNTC4XtZsK3kjLSWne0kHxGxeFyxuNuOXedHMzWiNNmmL+DB8TsH712vg+lz69y+7Pqzleig9O8Y57iFTUA3aXljDwyM6LbdxsT7y9U4KwCDY3UlgfNsOEzh06l3Knty7ox90X94qVqLBUUQYDTCkzRtkG9h2+yd/xAXTeM6HNpTUnfH6VvCocV5mtvFrrr+a4dT0I607ru9mOznfruYPVe44TS8rRxw9o4cqo9fSw4uNgg220PwnmdFT03GONod7Vru+JKy2zKAgICAgICAgICAgIIPpTTZJy7g8ZvPcf6715PxbR5OIuX3uv9nJjejpxvEP7OwiepGx8jSGe0/oM9L3Xc+EaPl6Ey9cuv+Gc61vaLCy7VxPXhWHOqpoqaPrTPawcbXO13gBc+SEbfUlO2JjI29VjQ0eAFh8Astu1AQdVVCJGOYdzgR6rj1dOamFwvrCIFhVKXTsjI3O6Q9nf8l4/g9G58RjhZ2vX5OW3orTXhinL4kYwbiCNrPBx6bvm1e2jgqv0RJNXGEirxKmiO1ofyjvZj6VvC4aPNKRtSstiAgICAgICAgICAgIMLpRQGZjMvWDgPJ2w/uPkuq8V4W62njy95dvz6fr8msbsq3X/ioaKXD2HY0GV48BkiB9XnyC7TTwmGMxnaMZVTy2yszUJhHLVslS4bKePYeGeQkDzytd6qVY2BUaEBAQYV1M2CaerfsY2PMT5Ev+DR6rr9LhOTi89X0sn5+v0jVvRqniFc6plkqH9aV7pD3FxvbwF7eS7JxOhBb30esJzS1NYRsYGwsP5R6UlvAZPvKVYu9RoQEBAQEBAQEBAQEBAQapawMY57iFRODducsYeGRnRFu4kE+a1GKjyDZXU3gfNMNjc4WfUHlnX39IAMHk0BStROVFEBAQQjXFi/NsMlAPSmtC33utbwaHHySJWtC0yINnNUeFc2wuAEWdIDK7tu83F/KylaiZKKICAgICAgICAgICAg4TR5mlpuA4EXBsdotsPAoIENTmF/i5f00n8UTYOpzC/xcv6aT+KGyewRBjWsaLNaA0DsAFgPRFc0BAQEEX030JhxYRNnlmYIi4gRFgBLgBd2Zjr2ANvaKCK/3G0X/MVf3oP+0rum0fDqMoTs5xV/eg/7Sbmy0IYgxoY0Wa0AAdgAsAormgICAgICAgICAgICAgICAgICAgICAgICAgICAgICAgICAgICAgICAgICAgICAgICAgICAgICAgICDiXAcQpvByVBAQEBAQEC6D5dB9QEBAQfC4DeVLZO4XVH1B8ugXQLoF0H1B8um4XQYjFqyR0jaaE2c4Xc77Df4rrOM19XLUnD6N2t62+0akneuLdGYbdPO93Fxcb/AAWJ4Pw9n7++V97Tnrtw7DXwPs2QuiI6rtpB4WPYubhuE1OHz2me+Hte8pbu6qA/5yf2Wrj0Pt2r+EL2ZpdoywuFn/NVPufIrq+E+2a/8v0avaMxJIGguJsALk9y7LLKYy5XtGUUhlex7a53VkeWuH2WHY0/Bedwzzwzx43L+HK7We2PpXJ8EtC9I40dxKkbNWNjcTbk77DbcSul4nQx1+NmGW+3L6VuXaPQdGYuDpAe0P8A5LlvhGh6XKfNOamDyvZLJTSOz5AHNcd9jwPwV4LPVw1s+H1MubaSy+u3xLttuYWf81U+58ipwn2zX/l+he0ZpdqyxeN4g6PLHGLyyGze4cXFdfx3FZaXLp6c3zy7fD4tYx0M0cY7bM58jjvJcQPIBcM8J0suutbll72/Q5vZ0VNI+iHKwuc6MdeNxvs7WnguLV0NTgZ5mjbcJ3xvt8Fl37shVYfFVhkhLrW2ZTbYdu1fbq8Lo8XMdS29um12Z3sYWoweNtTHCC/K5pJ6Rvfbx8l1epwGljxWOlLdrLe7W/RmqHBI4XZ2l97EbXXG1dpoeH6Wjnz477/Gs3Ld5JtG4Q0kGTYCeuexfNn4ToTG2XLt7rzV48DwWOaFsjy+5vucQN6+bgfD9LX0MdTO3e/Fcstq9uPQCKkcxt7Nta529btX1eIac0uCuGPabfVJ1r5T6OwuY1xL7kA9c8Qpp+FaGWEt37T1OavTS4DFG8Pbnu3ddxI9Fz6XhujpZzPHfefEuVefDzatnB3lrbeHG3wXDw/TjtWXvtNvwL/DGcXbMiCN5JTVzci5rTlbfML7F0fLrZcbqeVlJdp3m7fTZ7Ob1n42L7i+ry+O/wCzH8k6OjAQ4VFQJCC7oXIFhx3BcHh8znE60zu9/d32+a5do56T1QDWwZg3lD0ifqsG8rfiutJjjo77c3e+09Uxnq51NVTPiMPKsDcuUbRstuK3q6/B56N0fMm223cku+7no1W8rCGkjNH0T+4+BHyV8L4jzdHa3rj0v9r8zKbV48Rle2saY2Z3cn1b22XNzdfPxOephxsunjzXl7b7LOz7V41PEAXwNYHGwcX3F++25NbxDidKTn0pN+m9vT57Exl9XuwnD3Mc+aRwdJJa9uqBwA/rgvr4ThcsMstXUy3yy9u0/Bm10YV/q6n3PkVw8J9s1/5fot7Rml2rLB1RtXRZtxjIb47V1OrZPEMOb7t2/Fqfws4u2ZeXFCBDJfdkd8lwcVZNHPfttVnd5dGgRTR37D6XNl8/hcs4XDf2XLu89X/rovzZ/euHW+36f/zSdmcXasuup6jvZPyWNX+C/hSMZor/AKZnn8yvg8J+y4/P6tZd33Sn/TP8vmFfFvsuXy+pj3dVPBV5G2ljtlFuhwtsWNPT43km2pjttPQ6PbQRThx5V7HC2wNbY3X06GHEY5f+XKWfCbJdnnxfD3uc2eEgSs2WO5w7D/XFcPGcLqZZzW0btnPys9ll9K6mY64Cz6eYO7A0keRXHj4lnJtno5y/CbnL8Xdh808r872iOMCwYdrnd57Fy8NqcTq58+ePLh7Xvfj8C7RwoonCrmcWkNLW2NjY+B4rOhhlOM1MrLtZOpezMLsmWIw2JwqahxaQDksSDY7Dex4rreGwynF62Vl2u2192r2jroaTlppZ5WG3UY144De6x7f4rHD6N19fPW1cenbGWek9S3abMj/Z8X4tn3Qvu/42j9yfkm9Y40xgqmvjYeTlGV2UGzSNxNtw/mvh8q8Pxcywx/dzm12nSWdqveOx8TuetflOXkyM1ja991+1buGX/OmW125e/p+Z/wCrI1dM2VhjeLg/1cd6+3W0sdXC4ZzpWZdmOwR0jC6nlBIZ1H2NnN7Cd1/64L4eBy1tO3Q1ZenbLbpZ+Pu1lt3eMVD4Kmd/IyvD8ti1ptsHbbvXzednw/FauXlZZS7dpfSLtvI9P9uu/wCWn+6f4Lm/aef/AEZ/knL8XbiNDzmNjxdkjek2+8Hsd8PRc3FcNeK08c8f3c51nw+FJdnRFjMrOjNTyZhxY0uaVw4eIa2H7uto5b++M3lOWeldcvLVnQLHRQ36WbY93cBwXHn5/HfuXG4afrv/ABVemLPRsDQGgWAFgO5dxjjMZJO0YYiqhcayJ4acoYQXWNgdu8rrtXDK8dhlJduW9fRqdmZXZsuuoF2u8D8ljU64X8Bj9GonMp2NcC07dhBB39hXxeGYZYcNjMptevf8Wsu5pJE59O9rQXE22AEnf2BPE8Ms+GymM3vTt19THu80GMua1rebT7AB1DwC+fDxHPHGY+Rn0n3V5fi9FNjDnvDTBM25tmc0gDxXPo8flqZzHyc5v62dEuPxROo1w4fG50b+XDmOLXDknXDgbEHvBC7HZjdNsJxFlVDHURG8cjQ5p7j296K9aCuptc2GtLheYgEjMIyWmx3g32hXZN1hRSB7Q5pBa4AgjcQRcEKK41VQ2JjpHmzWNLnHsAFyfQIK/brmw02A5ck7ABC7aTuA702TdYjTcXRUZ0j0+oKAlk07TIN8cfTePaa3q+dk2TdE3a8aO9ub1Nu20fyz3V2N0m0d1j4fXODI5gyQ7AyX/DcT2Nvsce4FTY3S1FYXSvSeDDImz1GbI54YMrS45iCRsHc0oIp/fPhvbP8AonK7Juf3z4b2z/oXJsbs3gWsPD6xwjiqGh7tjWSXjc49jQ61z3BTY3SpFQXF9a1BSzSU8hlzxOLXWjJFx2EK7JuluC4myrgjqYr5JW5m3FjY9o4KK7q6sjgjdNK9rI2C7nONgAO0oICddGGjjN+icrsm6d4ZWieJkwa9geLhsjcr7cMzTtHgVFRDHtauH0jjGJDM8bCIRnAPEF/Vv5psm7GUuuygcbPZURjtLA79klXY3TjAtIqWuaXU08ctusGuGZt92Zu9vmFFUDrnwTmuJPkAsypaJR2ZurJbzAPvLUZqxdQmL8tQvpnHpU0lh25HjMz45x7qlWJTrFxjmeHVE17OyFjPbf0W29fgotaqgWFlphsvqdxnnWGRBxu+AmF23b0erfvLS0rNajhrnxbm+GStBs6ciFvb0trreDQ4qwqmtVGDc7xOBrhdkRMzuzoWy394t9FazFna49PX0YFFSutPI28jxviYdwb2Pdt28AO8KRq1TGjmj1RiMxhpmF7us9xNmtB+tI/hc37SdveqztusQai58tzVxZ+zk3W8L3/cpuvKr3SnRaow6TkqqOwd1HjbG8D7Lu0cRvCqLX1Maevnd/Z1U/M4NvBI7rOA60bj9YgWIO+199lLGpWQ+kD+D4v9wz9iRIZKd0O0YkxOo5tE9rHZC+7wSLAgW2eKrMibu1HVfCpgPdleFN12V/pLo7Ph8xp6lga62YEG7Xt+0w8RceIVRe+pbSd9dRuimdmlpnBhcd7mEXjc48TscL/kqVqKV1hfhOt/PH5NVStgdW87Y8HpHvcGtbAC5ziAABe5JO4LLSmtaOsB2JSGCF2WkjNxvHKuH133+qPqjz7LakZtSnVHq36mIVrPyoYXD0kkB/Vb5ngpaSJDryx99LRMhicWuqXlhcNhEYaS+x4E9EeDikWqc0E0PkxWZ0Mb2xtjaHPc4E2BNgABvJ2+irO26Z4tqQqGNzU9RHKR9RzTGT4OuR6qbryuvVDoRU8+dUVDJqcUuwghzDI836F/rRgC5tcG7UpIlmvvBOWo46toOameb/m5LB/oWsPkUi1BNRuL8hiPIk2bUsLPfbdzPO2f1SpEg+kLi5LqaiadnSmf49SMH1efTsSLVeQaLvfhkmJi9mTiPLbYY7Wc/wAnlo8A5VnZMtQOM8lVzUjj0Z2B7R+XHe9u8td+qFKsffpAYtylXBSA7IIy8j8uQi3o1n6xSFSD6P2B8nBNXOG2ZwjZ+bjvcjxe4/cCVYqbTbEDU4hVzHjM9o9lhyN+DR6qxmtgdUuDMpcNgLR05miWR3Eudu8gLAeClaiZKKjOsfA2VuHzxuHSYwyRni17ASCPiPNIlawYRiTqaaKqZvie2QeAIJHmLjzWmV7fSB/B8X+4Z+xIpGqgGpKsjhxEvlkZG3kXjM9zWi927Lk71akXydJKMf8Ay6b9NF/+llpRWurSOCuqohTPbI2GNzTI3a1znOBs125wAbvHaVYzUp+jtQubHWVBHRkfFG3vMYeXEdv/ALoHkUqxWesL8J1v54/JqsSvVjemkk1BTYZH0IYo2iXtleL7D2MGzZxO9Njdm9SujtNWVT31Dg50GV0cB3P/AOob9YNNtnaQTwUpGxCjStdeuAyVVHHNE1z3U8hcWtFzybm2eQBtNrNPgCrEqktF9JqjDpeXpXNDnDK4OGZr23vZwuOPYQqzKtHBdeYNm1dLb8uF1x5sdtHkSpsu6zdHNKKXEGl1LM19rZm7ntvuzMO0KNPbjGHtqYJad/VlY5h8xa6DUqimkoqhjyCJaaUEt3HNG/pN87Eea0wyenuO8/r5qlty0uDIhY3LG7GbO0m5t+UherYPD9EWswkYYdmaAscf+o4XcfvlZaa4aO4g+hrIZ3Ah0EoztO8WOSVtu2xcPFaZ7OzS/FTXVs9Q27uUkIjABuWg5YgBvuQBs7ShW0OiuECipIKUf8JjWk9rrdI+t1ltrDpth5psQq4Twme4d7XnO34O+C1GKv7VFjbKrDYWNI5SBoikbfa0jqkjgHDaPPsUrUTVRUY1kY6yhw+eRxGZ7HRxtJ2ue4EAAcbC58AkStY8Gwx1VPDSsBJle2PZvAJ6R8m3PktMxen0gfwfF/uGfsSKRqqKw/C5qp3JwRPlfa+VjcxsN5t2bVWXPFMBnpMvOaeSHPfLyjMua2+x4kXCDM6AaLNxSp5u6dsIDc2673i/SEYOzMO/tSkjZnA8IiooGU0DcscYsOJPaXHi4naSsttYdYX4Urfzx+TVqM1I9CtVkuIUr6p7zFmaebjZ0z9qS42MO4W28VNzZDsOrqjDaoSsBjqIHEFrwd/1mPHFp/mOCqdm0eiekMWI0zKqIjpCzm3BLH/WY7vHysststI8NBc4gAC5JNgAN5J4BBCtItV2H1x5TI6F7tpfAQ3N4tILT42v3pumyvdJNSs8LXSUkwnDQTyb2hshHY0jouPdsuruliu9G8akoqiKqhNnMIJ7HMJGZju0EKp2berLbXDXZg3NsSMrRZtS0Se8Oi/5NPmtRmsbqswXnmJQNIOSI8s/wYQWg+L8vxSpG0Ky21r1zYNzXE5HtFm1DRKOzN1X28wD7y1Ga6NUeD86xOG4uyG8zuzo9S/vEHySpGzay2q7XHoE6saK6laXTxtyvjAuZWDdl7Xt22HEGysqWKXwDHajDpjLTvMcg6LmkbCPsyMP/kKsp63XjW5bGnpi77V5Q37ma/6ymy7oNpPpPU4lIJKl+Yi4Yxosxt+DG7dpsO0lVLVt6mdAX0x/tCqaWyObaGNws5jT1nvB3OIsAOAv27JWpHr+kF+D4v8AcM/YkSFQbUP+Ej+Yf82q1IuvTPRqPEqV9NJsJ6UbuLJB1XD5HuJWWmrzTPh9UDYxVFPJuI3Oafi0j1B71pjs2g0K0ljxOlZUssD1ZGX2skHWafmO0ELLcrXDWF+E6388fk1aZrYXVf8Agmi/Mt/es1pC9duhHKsOJ07SZGACZgF87BueB9pvHtHgrKliu9WumZwqpzOuaeWwmaNthwkaOJbfzHkrYkqx9eGLVRpo2UzC6jlbmlnj6YcNmVhLerGRtJOw7BccZFqvNFtZldh7BExzJohsayYOdlHYxwIIHjcK7JKkOIa76t8ZZFTwxOItnL3yW72ts3b4kqbG6C6H6PSYhVRU0YJFwZHAbGR36TnHhsuB2kqpG2qy2q7XtQxyRUr3Nu5sjwDcggFlyNh7Wt9FYleTURQRsdVva2zrQtvck2PKEjae0D0SkW4oqq9e1DHIyke5t3B8jQbkGxa0kbDt2tHorErp1EUMbDVva2zv8Jt7km3+IbbT2pSLaUUQQXWXorSTwPqZIGmVo2SDMx3mWkZvO6qVrk6MZ8vC/eqy2F1XaKUcUDKpsDeWI67i57h7OYnL5WUrUWEoqFa16COopGMlbmaJmm13N25X8WkHirEqMarsEggrc8bCHcm4Xzvdsu3g5xCEW4oqqda2j9PNVRyvju90diQ57b2cbXykX3qpXPVPh8dNUSshBa17LuGZ7gS0gNNnE7QHH1QiO6W6O08lbUSPjJc6QknPILnZwDrILa0KgbHQ08bBZrWAAXJsLnidqis0RfYUFBY1ojSNqJmtisBI4AB8oAF9wAdYDuVRaGrSENouRFyxj3Na1xLrN2HL0iTbadiUiHa19D6KGPl4qdscjjtLC9oPi0HLfySFVPgdCyWZrHi7S4C13D4g3VZbQ6NYDT0UQjpomxg2Jte7j2ucblx8Sstv/9k="/>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6692" y="3805140"/>
            <a:ext cx="2895600" cy="693935"/>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8010" y="3725413"/>
            <a:ext cx="2563605" cy="638408"/>
          </a:xfrm>
          <a:prstGeom prst="rect">
            <a:avLst/>
          </a:prstGeom>
        </p:spPr>
      </p:pic>
      <p:grpSp>
        <p:nvGrpSpPr>
          <p:cNvPr id="24" name="Group 23"/>
          <p:cNvGrpSpPr/>
          <p:nvPr/>
        </p:nvGrpSpPr>
        <p:grpSpPr>
          <a:xfrm>
            <a:off x="1287622" y="4599590"/>
            <a:ext cx="7657658" cy="1132529"/>
            <a:chOff x="1447800" y="5400787"/>
            <a:chExt cx="7625136" cy="1330656"/>
          </a:xfrm>
        </p:grpSpPr>
        <p:pic>
          <p:nvPicPr>
            <p:cNvPr id="615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4152" t="10617" r="53501" b="80993"/>
            <a:stretch/>
          </p:blipFill>
          <p:spPr bwMode="auto">
            <a:xfrm>
              <a:off x="5213248" y="5709853"/>
              <a:ext cx="3859688" cy="56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7800" y="5498920"/>
              <a:ext cx="1828800" cy="984738"/>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7475" y="5400787"/>
              <a:ext cx="990600" cy="1330656"/>
            </a:xfrm>
            <a:prstGeom prst="rect">
              <a:avLst/>
            </a:prstGeom>
          </p:spPr>
        </p:pic>
      </p:grpSp>
      <p:sp>
        <p:nvSpPr>
          <p:cNvPr id="28"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
        <p:nvSpPr>
          <p:cNvPr id="29" name="Rounded Rectangle 28"/>
          <p:cNvSpPr/>
          <p:nvPr/>
        </p:nvSpPr>
        <p:spPr>
          <a:xfrm>
            <a:off x="7283320" y="319520"/>
            <a:ext cx="1117718" cy="71643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t>2014</a:t>
            </a:r>
            <a:endParaRPr lang="en-US" sz="2400" b="1" dirty="0"/>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73812" y="2289785"/>
            <a:ext cx="2567356" cy="548640"/>
          </a:xfrm>
          <a:prstGeom prst="rect">
            <a:avLst/>
          </a:prstGeom>
        </p:spPr>
      </p:pic>
    </p:spTree>
    <p:extLst>
      <p:ext uri="{BB962C8B-B14F-4D97-AF65-F5344CB8AC3E}">
        <p14:creationId xmlns:p14="http://schemas.microsoft.com/office/powerpoint/2010/main" val="2449308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C922DA-976E-4CC5-820E-5AE7D7C59AEC}" type="slidenum">
              <a:rPr lang="en-US" smtClean="0"/>
              <a:t>9</a:t>
            </a:fld>
            <a:endParaRPr lang="en-US"/>
          </a:p>
        </p:txBody>
      </p:sp>
      <p:sp>
        <p:nvSpPr>
          <p:cNvPr id="4" name="TextBox 3"/>
          <p:cNvSpPr txBox="1"/>
          <p:nvPr/>
        </p:nvSpPr>
        <p:spPr>
          <a:xfrm>
            <a:off x="5486400" y="1295400"/>
            <a:ext cx="2743200" cy="2862322"/>
          </a:xfrm>
          <a:prstGeom prst="rect">
            <a:avLst/>
          </a:prstGeom>
          <a:noFill/>
        </p:spPr>
        <p:txBody>
          <a:bodyPr wrap="square" rtlCol="0">
            <a:spAutoFit/>
          </a:bodyPr>
          <a:lstStyle/>
          <a:p>
            <a:pPr algn="ctr"/>
            <a:r>
              <a:rPr lang="en-US" sz="3600" b="1" dirty="0" smtClean="0">
                <a:latin typeface="Calibri" panose="020F0502020204030204" pitchFamily="34" charset="0"/>
              </a:rPr>
              <a:t>Let’s take a look at what </a:t>
            </a:r>
            <a:r>
              <a:rPr lang="en-US" sz="3600" b="1" dirty="0">
                <a:effectLst>
                  <a:outerShdw blurRad="50800" dist="38100" dir="2700000" algn="tl">
                    <a:srgbClr val="000000">
                      <a:alpha val="40000"/>
                    </a:srgbClr>
                  </a:outerShdw>
                </a:effectLst>
                <a:latin typeface="Calibri" panose="020F0502020204030204" pitchFamily="34" charset="0"/>
              </a:rPr>
              <a:t>Working </a:t>
            </a:r>
            <a:r>
              <a:rPr lang="en-US" sz="3600" b="1" dirty="0" smtClean="0">
                <a:effectLst>
                  <a:outerShdw blurRad="50800" dist="38100" dir="2700000" algn="tl">
                    <a:srgbClr val="000000">
                      <a:alpha val="40000"/>
                    </a:srgbClr>
                  </a:outerShdw>
                </a:effectLst>
                <a:latin typeface="Calibri" panose="020F0502020204030204" pitchFamily="34" charset="0"/>
              </a:rPr>
              <a:t>Smart </a:t>
            </a:r>
            <a:r>
              <a:rPr lang="en-US" sz="3600" b="1" dirty="0" smtClean="0">
                <a:latin typeface="Calibri" panose="020F0502020204030204" pitchFamily="34" charset="0"/>
              </a:rPr>
              <a:t>includes!</a:t>
            </a:r>
            <a:r>
              <a:rPr lang="en-US" sz="3600" b="1" dirty="0" smtClean="0">
                <a:effectLst>
                  <a:outerShdw blurRad="50800" dist="38100" dir="2700000" algn="tl">
                    <a:srgbClr val="000000">
                      <a:alpha val="40000"/>
                    </a:srgbClr>
                  </a:outerShdw>
                </a:effectLst>
                <a:latin typeface="Calibri" panose="020F0502020204030204" pitchFamily="34" charset="0"/>
              </a:rPr>
              <a:t> </a:t>
            </a:r>
            <a:endParaRPr lang="en-US" sz="3600" b="1" dirty="0">
              <a:latin typeface="Calibri" panose="020F050202020403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3400"/>
            <a:ext cx="3437216" cy="5121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8"/>
          <p:cNvSpPr>
            <a:spLocks noGrp="1"/>
          </p:cNvSpPr>
          <p:nvPr>
            <p:ph type="ftr" sz="quarter" idx="11"/>
          </p:nvPr>
        </p:nvSpPr>
        <p:spPr>
          <a:xfrm>
            <a:off x="2821494" y="6172200"/>
            <a:ext cx="5420420" cy="387242"/>
          </a:xfrm>
        </p:spPr>
        <p:txBody>
          <a:bodyPr/>
          <a:lstStyle/>
          <a:p>
            <a:r>
              <a:rPr lang="en-US" dirty="0" smtClean="0">
                <a:solidFill>
                  <a:schemeClr val="tx1"/>
                </a:solidFill>
              </a:rPr>
              <a:t>Working Smart©</a:t>
            </a:r>
          </a:p>
          <a:p>
            <a:r>
              <a:rPr lang="en-US" dirty="0" smtClean="0">
                <a:solidFill>
                  <a:schemeClr val="tx1"/>
                </a:solidFill>
              </a:rPr>
              <a:t>A Product of the Charlotte Mecklenburg </a:t>
            </a:r>
          </a:p>
          <a:p>
            <a:r>
              <a:rPr lang="en-US" dirty="0" smtClean="0">
                <a:solidFill>
                  <a:schemeClr val="tx1"/>
                </a:solidFill>
              </a:rPr>
              <a:t>Workforce Development Partners </a:t>
            </a:r>
          </a:p>
          <a:p>
            <a:r>
              <a:rPr lang="en-US" dirty="0" smtClean="0">
                <a:solidFill>
                  <a:schemeClr val="tx1"/>
                </a:solidFill>
              </a:rPr>
              <a:t>with support from charlotte works</a:t>
            </a:r>
            <a:endParaRPr lang="en-US" dirty="0">
              <a:solidFill>
                <a:schemeClr val="tx1"/>
              </a:solidFill>
            </a:endParaRPr>
          </a:p>
        </p:txBody>
      </p:sp>
    </p:spTree>
    <p:extLst>
      <p:ext uri="{BB962C8B-B14F-4D97-AF65-F5344CB8AC3E}">
        <p14:creationId xmlns:p14="http://schemas.microsoft.com/office/powerpoint/2010/main" val="11766969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1719</TotalTime>
  <Words>2483</Words>
  <Application>Microsoft Office PowerPoint</Application>
  <PresentationFormat>On-screen Show (4:3)</PresentationFormat>
  <Paragraphs>500</Paragraphs>
  <Slides>32</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Franklin Gothic Book</vt:lpstr>
      <vt:lpstr>Franklin Gothic Medium</vt:lpstr>
      <vt:lpstr>Times New Roman</vt:lpstr>
      <vt:lpstr>Tunga</vt:lpstr>
      <vt:lpstr>Wingdings</vt:lpstr>
      <vt:lpstr>Angles</vt:lpstr>
      <vt:lpstr>PowerPoint Presentation</vt:lpstr>
      <vt:lpstr>Today’s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smart application</vt:lpstr>
      <vt:lpstr>Working smart application</vt:lpstr>
      <vt:lpstr>Working smart application</vt:lpstr>
      <vt:lpstr>Working smart –  Community college scaled approach</vt:lpstr>
      <vt:lpstr>Application – certifying agency</vt:lpstr>
      <vt:lpstr>Application – collaborative coordinator</vt:lpstr>
      <vt:lpstr>Working smart and hrd</vt:lpstr>
      <vt:lpstr>Human resources development</vt:lpstr>
      <vt:lpstr>Program accessibility &amp; Legislative support</vt:lpstr>
      <vt:lpstr>HRD Purpose –  Supporting Workforce Needs</vt:lpstr>
      <vt:lpstr>Working smart &amp; hrd</vt:lpstr>
      <vt:lpstr>HRD &amp; working smart = workforce development</vt:lpstr>
      <vt:lpstr>NEW HRD Course code - tracking</vt:lpstr>
      <vt:lpstr>Additional CC partners for delivery </vt:lpstr>
      <vt:lpstr>Working smart – CC Rollout</vt:lpstr>
      <vt:lpstr>Working smart – CC Rollout</vt:lpstr>
      <vt:lpstr>PowerPoint Presentation</vt:lpstr>
    </vt:vector>
  </TitlesOfParts>
  <Company>CPCC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Kathi McLendon</dc:creator>
  <cp:lastModifiedBy>Margaret Roberton</cp:lastModifiedBy>
  <cp:revision>106</cp:revision>
  <cp:lastPrinted>2014-10-13T19:14:17Z</cp:lastPrinted>
  <dcterms:created xsi:type="dcterms:W3CDTF">2014-09-05T20:22:50Z</dcterms:created>
  <dcterms:modified xsi:type="dcterms:W3CDTF">2016-06-20T16:15:14Z</dcterms:modified>
</cp:coreProperties>
</file>