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3" r:id="rId5"/>
    <p:sldId id="257" r:id="rId6"/>
    <p:sldId id="260" r:id="rId7"/>
    <p:sldId id="265" r:id="rId8"/>
    <p:sldId id="262" r:id="rId9"/>
    <p:sldId id="261" r:id="rId10"/>
    <p:sldId id="26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A4E"/>
    <a:srgbClr val="004278"/>
    <a:srgbClr val="E1AF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Merritt" userId="93bc086c-1726-4df6-96eb-cc85c9776987" providerId="ADAL" clId="{79ADEDBE-2AE2-4840-A208-3DBD85FAF8D4}"/>
    <pc:docChg chg="modSld">
      <pc:chgData name="Brian Merritt" userId="93bc086c-1726-4df6-96eb-cc85c9776987" providerId="ADAL" clId="{79ADEDBE-2AE2-4840-A208-3DBD85FAF8D4}" dt="2024-03-15T17:28:34.958" v="4"/>
      <pc:docMkLst>
        <pc:docMk/>
      </pc:docMkLst>
      <pc:sldChg chg="modSp mod">
        <pc:chgData name="Brian Merritt" userId="93bc086c-1726-4df6-96eb-cc85c9776987" providerId="ADAL" clId="{79ADEDBE-2AE2-4840-A208-3DBD85FAF8D4}" dt="2024-03-15T17:28:02.251" v="1" actId="20577"/>
        <pc:sldMkLst>
          <pc:docMk/>
          <pc:sldMk cId="2330274893" sldId="257"/>
        </pc:sldMkLst>
      </pc:sldChg>
      <pc:sldChg chg="modSp mod">
        <pc:chgData name="Brian Merritt" userId="93bc086c-1726-4df6-96eb-cc85c9776987" providerId="ADAL" clId="{79ADEDBE-2AE2-4840-A208-3DBD85FAF8D4}" dt="2024-03-15T17:28:34.958" v="4"/>
        <pc:sldMkLst>
          <pc:docMk/>
          <pc:sldMk cId="541095267" sldId="260"/>
        </pc:sldMkLst>
      </pc:sldChg>
      <pc:sldChg chg="modSp mod">
        <pc:chgData name="Brian Merritt" userId="93bc086c-1726-4df6-96eb-cc85c9776987" providerId="ADAL" clId="{79ADEDBE-2AE2-4840-A208-3DBD85FAF8D4}" dt="2024-03-15T17:27:31.132" v="0" actId="20577"/>
        <pc:sldMkLst>
          <pc:docMk/>
          <pc:sldMk cId="2556037262" sldId="263"/>
        </pc:sldMkLst>
      </pc:sldChg>
    </pc:docChg>
  </pc:docChgLst>
  <pc:docChgLst>
    <pc:chgData name="Brian Merritt" userId="93bc086c-1726-4df6-96eb-cc85c9776987" providerId="ADAL" clId="{FEC795E8-3E1C-44A0-B333-2651B0FABBA1}"/>
    <pc:docChg chg="modSld">
      <pc:chgData name="Brian Merritt" userId="93bc086c-1726-4df6-96eb-cc85c9776987" providerId="ADAL" clId="{FEC795E8-3E1C-44A0-B333-2651B0FABBA1}" dt="2025-04-02T12:11:05.450" v="8" actId="20577"/>
      <pc:docMkLst>
        <pc:docMk/>
      </pc:docMkLst>
      <pc:sldChg chg="modSp mod">
        <pc:chgData name="Brian Merritt" userId="93bc086c-1726-4df6-96eb-cc85c9776987" providerId="ADAL" clId="{FEC795E8-3E1C-44A0-B333-2651B0FABBA1}" dt="2025-04-02T12:11:05.450" v="8" actId="20577"/>
        <pc:sldMkLst>
          <pc:docMk/>
          <pc:sldMk cId="18585590" sldId="266"/>
        </pc:sldMkLst>
        <pc:graphicFrameChg chg="modGraphic">
          <ac:chgData name="Brian Merritt" userId="93bc086c-1726-4df6-96eb-cc85c9776987" providerId="ADAL" clId="{FEC795E8-3E1C-44A0-B333-2651B0FABBA1}" dt="2025-04-02T12:11:05.450" v="8" actId="20577"/>
          <ac:graphicFrameMkLst>
            <pc:docMk/>
            <pc:sldMk cId="18585590" sldId="266"/>
            <ac:graphicFrameMk id="5" creationId="{3294C482-0C77-1432-754E-9ABBDC8D80B0}"/>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B5C50-A852-C082-54BE-CCB7E92862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6D5389-0026-A792-40C5-B8CF972355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DA7FE1-F1F4-59AE-6F8F-655477ACA8AB}"/>
              </a:ext>
            </a:extLst>
          </p:cNvPr>
          <p:cNvSpPr>
            <a:spLocks noGrp="1"/>
          </p:cNvSpPr>
          <p:nvPr>
            <p:ph type="dt" sz="half" idx="10"/>
          </p:nvPr>
        </p:nvSpPr>
        <p:spPr/>
        <p:txBody>
          <a:bodyPr/>
          <a:lstStyle/>
          <a:p>
            <a:fld id="{113A4891-94BA-4A44-ACF9-20216F3A7C7D}" type="datetimeFigureOut">
              <a:rPr lang="en-US" smtClean="0"/>
              <a:t>4/2/2025</a:t>
            </a:fld>
            <a:endParaRPr lang="en-US" dirty="0"/>
          </a:p>
        </p:txBody>
      </p:sp>
      <p:sp>
        <p:nvSpPr>
          <p:cNvPr id="5" name="Footer Placeholder 4">
            <a:extLst>
              <a:ext uri="{FF2B5EF4-FFF2-40B4-BE49-F238E27FC236}">
                <a16:creationId xmlns:a16="http://schemas.microsoft.com/office/drawing/2014/main" id="{707E56D0-E686-21FD-0F91-3A8D34D87B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831056-1405-5BFB-34F5-32678B9E4BDC}"/>
              </a:ext>
            </a:extLst>
          </p:cNvPr>
          <p:cNvSpPr>
            <a:spLocks noGrp="1"/>
          </p:cNvSpPr>
          <p:nvPr>
            <p:ph type="sldNum" sz="quarter" idx="12"/>
          </p:nvPr>
        </p:nvSpPr>
        <p:spPr/>
        <p:txBody>
          <a:bodyPr/>
          <a:lstStyle/>
          <a:p>
            <a:fld id="{D48B6910-8B1D-44E4-9335-1EDD0DF23C59}" type="slidenum">
              <a:rPr lang="en-US" smtClean="0"/>
              <a:t>‹#›</a:t>
            </a:fld>
            <a:endParaRPr lang="en-US"/>
          </a:p>
        </p:txBody>
      </p:sp>
      <p:sp>
        <p:nvSpPr>
          <p:cNvPr id="7" name="Rectangle 6">
            <a:extLst>
              <a:ext uri="{FF2B5EF4-FFF2-40B4-BE49-F238E27FC236}">
                <a16:creationId xmlns:a16="http://schemas.microsoft.com/office/drawing/2014/main" id="{A39FEFB4-55B2-CDC5-4802-800EC1990D6D}"/>
              </a:ext>
            </a:extLst>
          </p:cNvPr>
          <p:cNvSpPr/>
          <p:nvPr userDrawn="1"/>
        </p:nvSpPr>
        <p:spPr>
          <a:xfrm>
            <a:off x="0" y="5546784"/>
            <a:ext cx="914400" cy="1174691"/>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6893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9D259-677A-89EE-F4EA-8887D3A5E47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48745F-47AB-760F-7D2A-F176A88A09F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DAC9BF-DCCB-103C-9D46-291D75EBC46D}"/>
              </a:ext>
            </a:extLst>
          </p:cNvPr>
          <p:cNvSpPr>
            <a:spLocks noGrp="1"/>
          </p:cNvSpPr>
          <p:nvPr>
            <p:ph type="dt" sz="half" idx="10"/>
          </p:nvPr>
        </p:nvSpPr>
        <p:spPr/>
        <p:txBody>
          <a:bodyPr/>
          <a:lstStyle/>
          <a:p>
            <a:fld id="{113A4891-94BA-4A44-ACF9-20216F3A7C7D}" type="datetimeFigureOut">
              <a:rPr lang="en-US" smtClean="0"/>
              <a:t>4/2/2025</a:t>
            </a:fld>
            <a:endParaRPr lang="en-US"/>
          </a:p>
        </p:txBody>
      </p:sp>
      <p:sp>
        <p:nvSpPr>
          <p:cNvPr id="5" name="Footer Placeholder 4">
            <a:extLst>
              <a:ext uri="{FF2B5EF4-FFF2-40B4-BE49-F238E27FC236}">
                <a16:creationId xmlns:a16="http://schemas.microsoft.com/office/drawing/2014/main" id="{8C3A8641-2031-7F21-BF34-F223F3E26C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0B3E7B-23EA-581F-ED71-5EFF8E2D6994}"/>
              </a:ext>
            </a:extLst>
          </p:cNvPr>
          <p:cNvSpPr>
            <a:spLocks noGrp="1"/>
          </p:cNvSpPr>
          <p:nvPr>
            <p:ph type="sldNum" sz="quarter" idx="12"/>
          </p:nvPr>
        </p:nvSpPr>
        <p:spPr/>
        <p:txBody>
          <a:bodyPr/>
          <a:lstStyle/>
          <a:p>
            <a:fld id="{D48B6910-8B1D-44E4-9335-1EDD0DF23C59}" type="slidenum">
              <a:rPr lang="en-US" smtClean="0"/>
              <a:t>‹#›</a:t>
            </a:fld>
            <a:endParaRPr lang="en-US"/>
          </a:p>
        </p:txBody>
      </p:sp>
    </p:spTree>
    <p:extLst>
      <p:ext uri="{BB962C8B-B14F-4D97-AF65-F5344CB8AC3E}">
        <p14:creationId xmlns:p14="http://schemas.microsoft.com/office/powerpoint/2010/main" val="1115117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29DC40-5323-0F29-8157-2214294489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495823D-E646-5C3D-842B-B31D390E8C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50B74A-FFAC-F8EE-55DE-AAC44C9E41BE}"/>
              </a:ext>
            </a:extLst>
          </p:cNvPr>
          <p:cNvSpPr>
            <a:spLocks noGrp="1"/>
          </p:cNvSpPr>
          <p:nvPr>
            <p:ph type="dt" sz="half" idx="10"/>
          </p:nvPr>
        </p:nvSpPr>
        <p:spPr/>
        <p:txBody>
          <a:bodyPr/>
          <a:lstStyle/>
          <a:p>
            <a:fld id="{113A4891-94BA-4A44-ACF9-20216F3A7C7D}" type="datetimeFigureOut">
              <a:rPr lang="en-US" smtClean="0"/>
              <a:t>4/2/2025</a:t>
            </a:fld>
            <a:endParaRPr lang="en-US"/>
          </a:p>
        </p:txBody>
      </p:sp>
      <p:sp>
        <p:nvSpPr>
          <p:cNvPr id="5" name="Footer Placeholder 4">
            <a:extLst>
              <a:ext uri="{FF2B5EF4-FFF2-40B4-BE49-F238E27FC236}">
                <a16:creationId xmlns:a16="http://schemas.microsoft.com/office/drawing/2014/main" id="{48CEBCAF-F8B1-89BB-1220-92999077B4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16BCE0-9A81-1930-39FD-F7836560F1AB}"/>
              </a:ext>
            </a:extLst>
          </p:cNvPr>
          <p:cNvSpPr>
            <a:spLocks noGrp="1"/>
          </p:cNvSpPr>
          <p:nvPr>
            <p:ph type="sldNum" sz="quarter" idx="12"/>
          </p:nvPr>
        </p:nvSpPr>
        <p:spPr/>
        <p:txBody>
          <a:bodyPr/>
          <a:lstStyle/>
          <a:p>
            <a:fld id="{D48B6910-8B1D-44E4-9335-1EDD0DF23C59}" type="slidenum">
              <a:rPr lang="en-US" smtClean="0"/>
              <a:t>‹#›</a:t>
            </a:fld>
            <a:endParaRPr lang="en-US"/>
          </a:p>
        </p:txBody>
      </p:sp>
    </p:spTree>
    <p:extLst>
      <p:ext uri="{BB962C8B-B14F-4D97-AF65-F5344CB8AC3E}">
        <p14:creationId xmlns:p14="http://schemas.microsoft.com/office/powerpoint/2010/main" val="717324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371DA-E2DE-307B-A0B7-63F6B3BB7AF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F5635C-0935-B227-E6CD-73BE6C6C04D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EFFEFD-8ADB-910F-7223-A74506B3EE33}"/>
              </a:ext>
            </a:extLst>
          </p:cNvPr>
          <p:cNvSpPr>
            <a:spLocks noGrp="1"/>
          </p:cNvSpPr>
          <p:nvPr>
            <p:ph type="dt" sz="half" idx="10"/>
          </p:nvPr>
        </p:nvSpPr>
        <p:spPr/>
        <p:txBody>
          <a:bodyPr/>
          <a:lstStyle/>
          <a:p>
            <a:fld id="{113A4891-94BA-4A44-ACF9-20216F3A7C7D}" type="datetimeFigureOut">
              <a:rPr lang="en-US" smtClean="0"/>
              <a:t>4/2/2025</a:t>
            </a:fld>
            <a:endParaRPr lang="en-US"/>
          </a:p>
        </p:txBody>
      </p:sp>
      <p:sp>
        <p:nvSpPr>
          <p:cNvPr id="5" name="Footer Placeholder 4">
            <a:extLst>
              <a:ext uri="{FF2B5EF4-FFF2-40B4-BE49-F238E27FC236}">
                <a16:creationId xmlns:a16="http://schemas.microsoft.com/office/drawing/2014/main" id="{CD0493AE-7E4B-45CF-B999-BE274980B3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D0FEF-EEDC-7B7E-3589-A0F18D2E0794}"/>
              </a:ext>
            </a:extLst>
          </p:cNvPr>
          <p:cNvSpPr>
            <a:spLocks noGrp="1"/>
          </p:cNvSpPr>
          <p:nvPr>
            <p:ph type="sldNum" sz="quarter" idx="12"/>
          </p:nvPr>
        </p:nvSpPr>
        <p:spPr/>
        <p:txBody>
          <a:bodyPr/>
          <a:lstStyle/>
          <a:p>
            <a:fld id="{D48B6910-8B1D-44E4-9335-1EDD0DF23C59}" type="slidenum">
              <a:rPr lang="en-US" smtClean="0"/>
              <a:t>‹#›</a:t>
            </a:fld>
            <a:endParaRPr lang="en-US"/>
          </a:p>
        </p:txBody>
      </p:sp>
    </p:spTree>
    <p:extLst>
      <p:ext uri="{BB962C8B-B14F-4D97-AF65-F5344CB8AC3E}">
        <p14:creationId xmlns:p14="http://schemas.microsoft.com/office/powerpoint/2010/main" val="1173621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96878-B58C-D3E7-E4EE-CFB376D848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D8A8C43-742D-4804-F414-67992CF0A4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9699B2-7EBC-0476-F291-E1BF20060100}"/>
              </a:ext>
            </a:extLst>
          </p:cNvPr>
          <p:cNvSpPr>
            <a:spLocks noGrp="1"/>
          </p:cNvSpPr>
          <p:nvPr>
            <p:ph type="dt" sz="half" idx="10"/>
          </p:nvPr>
        </p:nvSpPr>
        <p:spPr/>
        <p:txBody>
          <a:bodyPr/>
          <a:lstStyle/>
          <a:p>
            <a:fld id="{113A4891-94BA-4A44-ACF9-20216F3A7C7D}" type="datetimeFigureOut">
              <a:rPr lang="en-US" smtClean="0"/>
              <a:t>4/2/2025</a:t>
            </a:fld>
            <a:endParaRPr lang="en-US"/>
          </a:p>
        </p:txBody>
      </p:sp>
      <p:sp>
        <p:nvSpPr>
          <p:cNvPr id="5" name="Footer Placeholder 4">
            <a:extLst>
              <a:ext uri="{FF2B5EF4-FFF2-40B4-BE49-F238E27FC236}">
                <a16:creationId xmlns:a16="http://schemas.microsoft.com/office/drawing/2014/main" id="{C7224D23-7373-E276-89E8-89181B2FA9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D8C585-8F6B-CF69-085C-8D001763F51C}"/>
              </a:ext>
            </a:extLst>
          </p:cNvPr>
          <p:cNvSpPr>
            <a:spLocks noGrp="1"/>
          </p:cNvSpPr>
          <p:nvPr>
            <p:ph type="sldNum" sz="quarter" idx="12"/>
          </p:nvPr>
        </p:nvSpPr>
        <p:spPr/>
        <p:txBody>
          <a:bodyPr/>
          <a:lstStyle/>
          <a:p>
            <a:fld id="{D48B6910-8B1D-44E4-9335-1EDD0DF23C59}" type="slidenum">
              <a:rPr lang="en-US" smtClean="0"/>
              <a:t>‹#›</a:t>
            </a:fld>
            <a:endParaRPr lang="en-US"/>
          </a:p>
        </p:txBody>
      </p:sp>
    </p:spTree>
    <p:extLst>
      <p:ext uri="{BB962C8B-B14F-4D97-AF65-F5344CB8AC3E}">
        <p14:creationId xmlns:p14="http://schemas.microsoft.com/office/powerpoint/2010/main" val="2648003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9565C-4144-C85C-B4DD-A54AFD83A7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9A6D1F-5506-3A9B-3001-5898C3CCF38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6AD1120-28B8-73C9-0920-7D37FBA3460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9680A6C-78D0-6DAC-3F8C-AD0AE903667B}"/>
              </a:ext>
            </a:extLst>
          </p:cNvPr>
          <p:cNvSpPr>
            <a:spLocks noGrp="1"/>
          </p:cNvSpPr>
          <p:nvPr>
            <p:ph type="dt" sz="half" idx="10"/>
          </p:nvPr>
        </p:nvSpPr>
        <p:spPr/>
        <p:txBody>
          <a:bodyPr/>
          <a:lstStyle/>
          <a:p>
            <a:fld id="{113A4891-94BA-4A44-ACF9-20216F3A7C7D}" type="datetimeFigureOut">
              <a:rPr lang="en-US" smtClean="0"/>
              <a:t>4/2/2025</a:t>
            </a:fld>
            <a:endParaRPr lang="en-US"/>
          </a:p>
        </p:txBody>
      </p:sp>
      <p:sp>
        <p:nvSpPr>
          <p:cNvPr id="6" name="Footer Placeholder 5">
            <a:extLst>
              <a:ext uri="{FF2B5EF4-FFF2-40B4-BE49-F238E27FC236}">
                <a16:creationId xmlns:a16="http://schemas.microsoft.com/office/drawing/2014/main" id="{BC12E163-DD02-02B0-5B85-815272070BE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621F80-064E-2DBA-2857-A17393BE25D9}"/>
              </a:ext>
            </a:extLst>
          </p:cNvPr>
          <p:cNvSpPr>
            <a:spLocks noGrp="1"/>
          </p:cNvSpPr>
          <p:nvPr>
            <p:ph type="sldNum" sz="quarter" idx="12"/>
          </p:nvPr>
        </p:nvSpPr>
        <p:spPr/>
        <p:txBody>
          <a:bodyPr/>
          <a:lstStyle/>
          <a:p>
            <a:fld id="{D48B6910-8B1D-44E4-9335-1EDD0DF23C59}" type="slidenum">
              <a:rPr lang="en-US" smtClean="0"/>
              <a:t>‹#›</a:t>
            </a:fld>
            <a:endParaRPr lang="en-US"/>
          </a:p>
        </p:txBody>
      </p:sp>
    </p:spTree>
    <p:extLst>
      <p:ext uri="{BB962C8B-B14F-4D97-AF65-F5344CB8AC3E}">
        <p14:creationId xmlns:p14="http://schemas.microsoft.com/office/powerpoint/2010/main" val="444096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978B2-BDE1-BFD7-F510-40ECC5E026B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4487DE-3CBA-CB0A-D637-916A423F0B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932BB1-EF06-FA2B-2ADF-459E41D275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A38DF5-09FA-4882-1DBB-E9F0EBA9E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DFC5DC-26F9-14E8-CF2E-9C1E2079C4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B29D51A-84AB-0373-18FE-C656102537F2}"/>
              </a:ext>
            </a:extLst>
          </p:cNvPr>
          <p:cNvSpPr>
            <a:spLocks noGrp="1"/>
          </p:cNvSpPr>
          <p:nvPr>
            <p:ph type="dt" sz="half" idx="10"/>
          </p:nvPr>
        </p:nvSpPr>
        <p:spPr/>
        <p:txBody>
          <a:bodyPr/>
          <a:lstStyle/>
          <a:p>
            <a:fld id="{113A4891-94BA-4A44-ACF9-20216F3A7C7D}" type="datetimeFigureOut">
              <a:rPr lang="en-US" smtClean="0"/>
              <a:t>4/2/2025</a:t>
            </a:fld>
            <a:endParaRPr lang="en-US"/>
          </a:p>
        </p:txBody>
      </p:sp>
      <p:sp>
        <p:nvSpPr>
          <p:cNvPr id="8" name="Footer Placeholder 7">
            <a:extLst>
              <a:ext uri="{FF2B5EF4-FFF2-40B4-BE49-F238E27FC236}">
                <a16:creationId xmlns:a16="http://schemas.microsoft.com/office/drawing/2014/main" id="{999DD3A1-E3E0-B494-A35D-D0DA66A830F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DCE6242-13D4-E04A-2BAD-6B68EA8173F7}"/>
              </a:ext>
            </a:extLst>
          </p:cNvPr>
          <p:cNvSpPr>
            <a:spLocks noGrp="1"/>
          </p:cNvSpPr>
          <p:nvPr>
            <p:ph type="sldNum" sz="quarter" idx="12"/>
          </p:nvPr>
        </p:nvSpPr>
        <p:spPr/>
        <p:txBody>
          <a:bodyPr/>
          <a:lstStyle/>
          <a:p>
            <a:fld id="{D48B6910-8B1D-44E4-9335-1EDD0DF23C59}" type="slidenum">
              <a:rPr lang="en-US" smtClean="0"/>
              <a:t>‹#›</a:t>
            </a:fld>
            <a:endParaRPr lang="en-US"/>
          </a:p>
        </p:txBody>
      </p:sp>
    </p:spTree>
    <p:extLst>
      <p:ext uri="{BB962C8B-B14F-4D97-AF65-F5344CB8AC3E}">
        <p14:creationId xmlns:p14="http://schemas.microsoft.com/office/powerpoint/2010/main" val="3167311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5C85A-894C-6449-B951-D25F77ABEDD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7D10F27-42B8-A8FB-D9F3-9281173E58AB}"/>
              </a:ext>
            </a:extLst>
          </p:cNvPr>
          <p:cNvSpPr>
            <a:spLocks noGrp="1"/>
          </p:cNvSpPr>
          <p:nvPr>
            <p:ph type="dt" sz="half" idx="10"/>
          </p:nvPr>
        </p:nvSpPr>
        <p:spPr/>
        <p:txBody>
          <a:bodyPr/>
          <a:lstStyle/>
          <a:p>
            <a:fld id="{113A4891-94BA-4A44-ACF9-20216F3A7C7D}" type="datetimeFigureOut">
              <a:rPr lang="en-US" smtClean="0"/>
              <a:t>4/2/2025</a:t>
            </a:fld>
            <a:endParaRPr lang="en-US"/>
          </a:p>
        </p:txBody>
      </p:sp>
      <p:sp>
        <p:nvSpPr>
          <p:cNvPr id="4" name="Footer Placeholder 3">
            <a:extLst>
              <a:ext uri="{FF2B5EF4-FFF2-40B4-BE49-F238E27FC236}">
                <a16:creationId xmlns:a16="http://schemas.microsoft.com/office/drawing/2014/main" id="{2DBEC5A4-1A8F-FA46-AA5F-31908552A1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3294712-30BF-FEBA-D8E0-91E5644052EB}"/>
              </a:ext>
            </a:extLst>
          </p:cNvPr>
          <p:cNvSpPr>
            <a:spLocks noGrp="1"/>
          </p:cNvSpPr>
          <p:nvPr>
            <p:ph type="sldNum" sz="quarter" idx="12"/>
          </p:nvPr>
        </p:nvSpPr>
        <p:spPr/>
        <p:txBody>
          <a:bodyPr/>
          <a:lstStyle/>
          <a:p>
            <a:fld id="{D48B6910-8B1D-44E4-9335-1EDD0DF23C59}" type="slidenum">
              <a:rPr lang="en-US" smtClean="0"/>
              <a:t>‹#›</a:t>
            </a:fld>
            <a:endParaRPr lang="en-US"/>
          </a:p>
        </p:txBody>
      </p:sp>
    </p:spTree>
    <p:extLst>
      <p:ext uri="{BB962C8B-B14F-4D97-AF65-F5344CB8AC3E}">
        <p14:creationId xmlns:p14="http://schemas.microsoft.com/office/powerpoint/2010/main" val="1713642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C23C11-B841-5EC4-C68B-7C1B1D883328}"/>
              </a:ext>
            </a:extLst>
          </p:cNvPr>
          <p:cNvSpPr>
            <a:spLocks noGrp="1"/>
          </p:cNvSpPr>
          <p:nvPr>
            <p:ph type="dt" sz="half" idx="10"/>
          </p:nvPr>
        </p:nvSpPr>
        <p:spPr/>
        <p:txBody>
          <a:bodyPr/>
          <a:lstStyle/>
          <a:p>
            <a:fld id="{113A4891-94BA-4A44-ACF9-20216F3A7C7D}" type="datetimeFigureOut">
              <a:rPr lang="en-US" smtClean="0"/>
              <a:t>4/2/2025</a:t>
            </a:fld>
            <a:endParaRPr lang="en-US"/>
          </a:p>
        </p:txBody>
      </p:sp>
      <p:sp>
        <p:nvSpPr>
          <p:cNvPr id="3" name="Footer Placeholder 2">
            <a:extLst>
              <a:ext uri="{FF2B5EF4-FFF2-40B4-BE49-F238E27FC236}">
                <a16:creationId xmlns:a16="http://schemas.microsoft.com/office/drawing/2014/main" id="{63162718-E38F-7685-0290-C1E20B4FBCE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8AFF9D-5B70-B8FF-B691-4012F227E757}"/>
              </a:ext>
            </a:extLst>
          </p:cNvPr>
          <p:cNvSpPr>
            <a:spLocks noGrp="1"/>
          </p:cNvSpPr>
          <p:nvPr>
            <p:ph type="sldNum" sz="quarter" idx="12"/>
          </p:nvPr>
        </p:nvSpPr>
        <p:spPr/>
        <p:txBody>
          <a:bodyPr/>
          <a:lstStyle/>
          <a:p>
            <a:fld id="{D48B6910-8B1D-44E4-9335-1EDD0DF23C59}" type="slidenum">
              <a:rPr lang="en-US" smtClean="0"/>
              <a:t>‹#›</a:t>
            </a:fld>
            <a:endParaRPr lang="en-US"/>
          </a:p>
        </p:txBody>
      </p:sp>
    </p:spTree>
    <p:extLst>
      <p:ext uri="{BB962C8B-B14F-4D97-AF65-F5344CB8AC3E}">
        <p14:creationId xmlns:p14="http://schemas.microsoft.com/office/powerpoint/2010/main" val="3979899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A922A-8884-E9D0-21FD-0AA4167877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D26117-6DB1-D8F8-BF10-082AA1828E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1F2149F-3A8E-6907-511C-7DF93FE37F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E9BDA4-EC03-2E80-49B3-CAD8F5F1AA8E}"/>
              </a:ext>
            </a:extLst>
          </p:cNvPr>
          <p:cNvSpPr>
            <a:spLocks noGrp="1"/>
          </p:cNvSpPr>
          <p:nvPr>
            <p:ph type="dt" sz="half" idx="10"/>
          </p:nvPr>
        </p:nvSpPr>
        <p:spPr/>
        <p:txBody>
          <a:bodyPr/>
          <a:lstStyle/>
          <a:p>
            <a:fld id="{113A4891-94BA-4A44-ACF9-20216F3A7C7D}" type="datetimeFigureOut">
              <a:rPr lang="en-US" smtClean="0"/>
              <a:t>4/2/2025</a:t>
            </a:fld>
            <a:endParaRPr lang="en-US"/>
          </a:p>
        </p:txBody>
      </p:sp>
      <p:sp>
        <p:nvSpPr>
          <p:cNvPr id="6" name="Footer Placeholder 5">
            <a:extLst>
              <a:ext uri="{FF2B5EF4-FFF2-40B4-BE49-F238E27FC236}">
                <a16:creationId xmlns:a16="http://schemas.microsoft.com/office/drawing/2014/main" id="{26B767E4-4FF7-3FB0-1ED5-8BEC88ED0C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561318-8ABE-4BC6-8E62-8B6B29F69222}"/>
              </a:ext>
            </a:extLst>
          </p:cNvPr>
          <p:cNvSpPr>
            <a:spLocks noGrp="1"/>
          </p:cNvSpPr>
          <p:nvPr>
            <p:ph type="sldNum" sz="quarter" idx="12"/>
          </p:nvPr>
        </p:nvSpPr>
        <p:spPr/>
        <p:txBody>
          <a:bodyPr/>
          <a:lstStyle/>
          <a:p>
            <a:fld id="{D48B6910-8B1D-44E4-9335-1EDD0DF23C59}" type="slidenum">
              <a:rPr lang="en-US" smtClean="0"/>
              <a:t>‹#›</a:t>
            </a:fld>
            <a:endParaRPr lang="en-US"/>
          </a:p>
        </p:txBody>
      </p:sp>
    </p:spTree>
    <p:extLst>
      <p:ext uri="{BB962C8B-B14F-4D97-AF65-F5344CB8AC3E}">
        <p14:creationId xmlns:p14="http://schemas.microsoft.com/office/powerpoint/2010/main" val="3892617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846CD-656B-04F8-9CB4-7EF38FA448A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03F24C-A1CA-486D-F678-72C2645795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6361A76-80F8-054E-0C04-4ED0D9B91C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5FBAEF-98B6-7557-1B6F-585DF446685A}"/>
              </a:ext>
            </a:extLst>
          </p:cNvPr>
          <p:cNvSpPr>
            <a:spLocks noGrp="1"/>
          </p:cNvSpPr>
          <p:nvPr>
            <p:ph type="dt" sz="half" idx="10"/>
          </p:nvPr>
        </p:nvSpPr>
        <p:spPr/>
        <p:txBody>
          <a:bodyPr/>
          <a:lstStyle/>
          <a:p>
            <a:fld id="{113A4891-94BA-4A44-ACF9-20216F3A7C7D}" type="datetimeFigureOut">
              <a:rPr lang="en-US" smtClean="0"/>
              <a:t>4/2/2025</a:t>
            </a:fld>
            <a:endParaRPr lang="en-US"/>
          </a:p>
        </p:txBody>
      </p:sp>
      <p:sp>
        <p:nvSpPr>
          <p:cNvPr id="6" name="Footer Placeholder 5">
            <a:extLst>
              <a:ext uri="{FF2B5EF4-FFF2-40B4-BE49-F238E27FC236}">
                <a16:creationId xmlns:a16="http://schemas.microsoft.com/office/drawing/2014/main" id="{08811CB6-B879-FD0C-97B9-A9DF618431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6708CE-AAD8-44D8-F187-E2343DC07AA4}"/>
              </a:ext>
            </a:extLst>
          </p:cNvPr>
          <p:cNvSpPr>
            <a:spLocks noGrp="1"/>
          </p:cNvSpPr>
          <p:nvPr>
            <p:ph type="sldNum" sz="quarter" idx="12"/>
          </p:nvPr>
        </p:nvSpPr>
        <p:spPr/>
        <p:txBody>
          <a:bodyPr/>
          <a:lstStyle/>
          <a:p>
            <a:fld id="{D48B6910-8B1D-44E4-9335-1EDD0DF23C59}" type="slidenum">
              <a:rPr lang="en-US" smtClean="0"/>
              <a:t>‹#›</a:t>
            </a:fld>
            <a:endParaRPr lang="en-US"/>
          </a:p>
        </p:txBody>
      </p:sp>
    </p:spTree>
    <p:extLst>
      <p:ext uri="{BB962C8B-B14F-4D97-AF65-F5344CB8AC3E}">
        <p14:creationId xmlns:p14="http://schemas.microsoft.com/office/powerpoint/2010/main" val="3128392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A89B1A-259D-C930-6FB4-09F2EC9530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05BEFBB-C5AE-BF97-7036-6C00EF78DB1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451FA0-7D20-D6DA-5927-76AC47BA6F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3A4891-94BA-4A44-ACF9-20216F3A7C7D}" type="datetimeFigureOut">
              <a:rPr lang="en-US" smtClean="0"/>
              <a:t>4/2/2025</a:t>
            </a:fld>
            <a:endParaRPr lang="en-US"/>
          </a:p>
        </p:txBody>
      </p:sp>
      <p:sp>
        <p:nvSpPr>
          <p:cNvPr id="5" name="Footer Placeholder 4">
            <a:extLst>
              <a:ext uri="{FF2B5EF4-FFF2-40B4-BE49-F238E27FC236}">
                <a16:creationId xmlns:a16="http://schemas.microsoft.com/office/drawing/2014/main" id="{E51D3FFB-86CC-8519-C70D-3F21E66F3C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8F3C104-1514-CFE4-3CC9-CDB5FF0F21C9}"/>
              </a:ext>
            </a:extLst>
          </p:cNvPr>
          <p:cNvSpPr>
            <a:spLocks noGrp="1"/>
          </p:cNvSpPr>
          <p:nvPr>
            <p:ph type="sldNum" sz="quarter" idx="4"/>
          </p:nvPr>
        </p:nvSpPr>
        <p:spPr>
          <a:xfrm>
            <a:off x="9141332" y="6289557"/>
            <a:ext cx="2743200" cy="365125"/>
          </a:xfrm>
          <a:prstGeom prst="rect">
            <a:avLst/>
          </a:prstGeom>
        </p:spPr>
        <p:txBody>
          <a:bodyPr vert="horz" lIns="91440" tIns="45720" rIns="91440" bIns="45720" rtlCol="0" anchor="ctr"/>
          <a:lstStyle>
            <a:lvl1pPr algn="r">
              <a:defRPr sz="1200">
                <a:solidFill>
                  <a:srgbClr val="4E4A4E"/>
                </a:solidFill>
                <a:latin typeface="Franklin Gothic Book" panose="020B0503020102020204" pitchFamily="34" charset="0"/>
              </a:defRPr>
            </a:lvl1pPr>
          </a:lstStyle>
          <a:p>
            <a:fld id="{D48B6910-8B1D-44E4-9335-1EDD0DF23C59}" type="slidenum">
              <a:rPr lang="en-US" smtClean="0"/>
              <a:pPr/>
              <a:t>‹#›</a:t>
            </a:fld>
            <a:endParaRPr lang="en-US" dirty="0"/>
          </a:p>
        </p:txBody>
      </p:sp>
      <p:pic>
        <p:nvPicPr>
          <p:cNvPr id="7" name="Picture 6">
            <a:extLst>
              <a:ext uri="{FF2B5EF4-FFF2-40B4-BE49-F238E27FC236}">
                <a16:creationId xmlns:a16="http://schemas.microsoft.com/office/drawing/2014/main" id="{448AC55B-D04D-3976-DA3B-2696A9528535}"/>
              </a:ext>
            </a:extLst>
          </p:cNvPr>
          <p:cNvPicPr>
            <a:picLocks noChangeAspect="1"/>
          </p:cNvPicPr>
          <p:nvPr userDrawn="1"/>
        </p:nvPicPr>
        <p:blipFill>
          <a:blip r:embed="rId13"/>
          <a:stretch>
            <a:fillRect/>
          </a:stretch>
        </p:blipFill>
        <p:spPr>
          <a:xfrm>
            <a:off x="186170" y="5682343"/>
            <a:ext cx="581290" cy="972339"/>
          </a:xfrm>
          <a:prstGeom prst="rect">
            <a:avLst/>
          </a:prstGeom>
        </p:spPr>
      </p:pic>
    </p:spTree>
    <p:extLst>
      <p:ext uri="{BB962C8B-B14F-4D97-AF65-F5344CB8AC3E}">
        <p14:creationId xmlns:p14="http://schemas.microsoft.com/office/powerpoint/2010/main" val="3648989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74DBF-5656-FE44-6727-03B706888B51}"/>
              </a:ext>
            </a:extLst>
          </p:cNvPr>
          <p:cNvSpPr>
            <a:spLocks noGrp="1"/>
          </p:cNvSpPr>
          <p:nvPr>
            <p:ph type="ctrTitle"/>
          </p:nvPr>
        </p:nvSpPr>
        <p:spPr/>
        <p:txBody>
          <a:bodyPr>
            <a:normAutofit/>
          </a:bodyPr>
          <a:lstStyle/>
          <a:p>
            <a:r>
              <a:rPr lang="en-US" sz="4000" dirty="0">
                <a:latin typeface="Franklin Gothic Medium" panose="020B0603020102020204" pitchFamily="34" charset="0"/>
              </a:rPr>
              <a:t>Update on Implementation of North Carolina Session Law 2023-132, Accreditation</a:t>
            </a:r>
          </a:p>
        </p:txBody>
      </p:sp>
      <p:pic>
        <p:nvPicPr>
          <p:cNvPr id="5" name="Picture 4">
            <a:extLst>
              <a:ext uri="{FF2B5EF4-FFF2-40B4-BE49-F238E27FC236}">
                <a16:creationId xmlns:a16="http://schemas.microsoft.com/office/drawing/2014/main" id="{29B70691-B8C3-AF9A-161C-40A278E403C2}"/>
              </a:ext>
            </a:extLst>
          </p:cNvPr>
          <p:cNvPicPr>
            <a:picLocks noChangeAspect="1"/>
          </p:cNvPicPr>
          <p:nvPr/>
        </p:nvPicPr>
        <p:blipFill>
          <a:blip r:embed="rId2"/>
          <a:stretch>
            <a:fillRect/>
          </a:stretch>
        </p:blipFill>
        <p:spPr>
          <a:xfrm>
            <a:off x="4192358" y="4630241"/>
            <a:ext cx="3497311" cy="1255117"/>
          </a:xfrm>
          <a:prstGeom prst="rect">
            <a:avLst/>
          </a:prstGeom>
        </p:spPr>
      </p:pic>
    </p:spTree>
    <p:extLst>
      <p:ext uri="{BB962C8B-B14F-4D97-AF65-F5344CB8AC3E}">
        <p14:creationId xmlns:p14="http://schemas.microsoft.com/office/powerpoint/2010/main" val="1942058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5880F-854C-F1A3-A09B-4ED8E4B4F0EA}"/>
              </a:ext>
            </a:extLst>
          </p:cNvPr>
          <p:cNvSpPr>
            <a:spLocks noGrp="1"/>
          </p:cNvSpPr>
          <p:nvPr>
            <p:ph type="title"/>
          </p:nvPr>
        </p:nvSpPr>
        <p:spPr/>
        <p:txBody>
          <a:bodyPr>
            <a:normAutofit/>
          </a:bodyPr>
          <a:lstStyle/>
          <a:p>
            <a:r>
              <a:rPr lang="en-US" sz="4000" b="1" dirty="0">
                <a:solidFill>
                  <a:srgbClr val="4E4A4E"/>
                </a:solidFill>
                <a:latin typeface="Franklin Gothic Medium" panose="020B0603020102020204" pitchFamily="34" charset="0"/>
              </a:rPr>
              <a:t>Next Steps: Local Decisions </a:t>
            </a:r>
          </a:p>
        </p:txBody>
      </p:sp>
      <p:graphicFrame>
        <p:nvGraphicFramePr>
          <p:cNvPr id="5" name="Table 4">
            <a:extLst>
              <a:ext uri="{FF2B5EF4-FFF2-40B4-BE49-F238E27FC236}">
                <a16:creationId xmlns:a16="http://schemas.microsoft.com/office/drawing/2014/main" id="{3294C482-0C77-1432-754E-9ABBDC8D80B0}"/>
              </a:ext>
            </a:extLst>
          </p:cNvPr>
          <p:cNvGraphicFramePr>
            <a:graphicFrameLocks noGrp="1"/>
          </p:cNvGraphicFramePr>
          <p:nvPr>
            <p:extLst>
              <p:ext uri="{D42A27DB-BD31-4B8C-83A1-F6EECF244321}">
                <p14:modId xmlns:p14="http://schemas.microsoft.com/office/powerpoint/2010/main" val="1655844338"/>
              </p:ext>
            </p:extLst>
          </p:nvPr>
        </p:nvGraphicFramePr>
        <p:xfrm>
          <a:off x="838200" y="1825625"/>
          <a:ext cx="10591698" cy="4269197"/>
        </p:xfrm>
        <a:graphic>
          <a:graphicData uri="http://schemas.openxmlformats.org/drawingml/2006/table">
            <a:tbl>
              <a:tblPr firstRow="1" firstCol="1" bandRow="1">
                <a:tableStyleId>{5C22544A-7EE6-4342-B048-85BDC9FD1C3A}</a:tableStyleId>
              </a:tblPr>
              <a:tblGrid>
                <a:gridCol w="1964042">
                  <a:extLst>
                    <a:ext uri="{9D8B030D-6E8A-4147-A177-3AD203B41FA5}">
                      <a16:colId xmlns:a16="http://schemas.microsoft.com/office/drawing/2014/main" val="1456645650"/>
                    </a:ext>
                  </a:extLst>
                </a:gridCol>
                <a:gridCol w="2156914">
                  <a:extLst>
                    <a:ext uri="{9D8B030D-6E8A-4147-A177-3AD203B41FA5}">
                      <a16:colId xmlns:a16="http://schemas.microsoft.com/office/drawing/2014/main" val="3765646522"/>
                    </a:ext>
                  </a:extLst>
                </a:gridCol>
                <a:gridCol w="2156914">
                  <a:extLst>
                    <a:ext uri="{9D8B030D-6E8A-4147-A177-3AD203B41FA5}">
                      <a16:colId xmlns:a16="http://schemas.microsoft.com/office/drawing/2014/main" val="4017926290"/>
                    </a:ext>
                  </a:extLst>
                </a:gridCol>
                <a:gridCol w="2156914">
                  <a:extLst>
                    <a:ext uri="{9D8B030D-6E8A-4147-A177-3AD203B41FA5}">
                      <a16:colId xmlns:a16="http://schemas.microsoft.com/office/drawing/2014/main" val="3155725512"/>
                    </a:ext>
                  </a:extLst>
                </a:gridCol>
                <a:gridCol w="2156914">
                  <a:extLst>
                    <a:ext uri="{9D8B030D-6E8A-4147-A177-3AD203B41FA5}">
                      <a16:colId xmlns:a16="http://schemas.microsoft.com/office/drawing/2014/main" val="2105147097"/>
                    </a:ext>
                  </a:extLst>
                </a:gridCol>
              </a:tblGrid>
              <a:tr h="404523">
                <a:tc>
                  <a:txBody>
                    <a:bodyPr/>
                    <a:lstStyle/>
                    <a:p>
                      <a:pPr marL="0" marR="0" algn="ctr">
                        <a:lnSpc>
                          <a:spcPct val="107000"/>
                        </a:lnSpc>
                        <a:spcBef>
                          <a:spcPts val="0"/>
                        </a:spcBef>
                        <a:spcAft>
                          <a:spcPts val="0"/>
                        </a:spcAft>
                      </a:pPr>
                      <a:r>
                        <a:rPr lang="en-US" sz="1400" kern="0" dirty="0">
                          <a:effectLst/>
                          <a:latin typeface="Franklin Gothic Book" panose="020B0503020102020204" pitchFamily="34" charset="0"/>
                        </a:rPr>
                        <a:t> 2025*</a:t>
                      </a:r>
                      <a:endParaRPr lang="en-US" sz="14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400" kern="0" dirty="0">
                          <a:effectLst/>
                          <a:latin typeface="Franklin Gothic Book" panose="020B0503020102020204" pitchFamily="34" charset="0"/>
                        </a:rPr>
                        <a:t>2026*</a:t>
                      </a:r>
                      <a:endParaRPr lang="en-US" sz="14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L w="12700" cap="flat" cmpd="sng" algn="ctr">
                      <a:solidFill>
                        <a:srgbClr val="004278"/>
                      </a:solidFill>
                      <a:prstDash val="solid"/>
                      <a:round/>
                      <a:headEnd type="none" w="med" len="med"/>
                      <a:tailEnd type="none" w="med" len="med"/>
                    </a:lnL>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400" kern="0" dirty="0">
                          <a:effectLst/>
                          <a:latin typeface="Franklin Gothic Book" panose="020B0503020102020204" pitchFamily="34" charset="0"/>
                        </a:rPr>
                        <a:t>2027**</a:t>
                      </a:r>
                      <a:endParaRPr lang="en-US" sz="14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L w="12700" cap="flat" cmpd="sng" algn="ctr">
                      <a:solidFill>
                        <a:srgbClr val="004278"/>
                      </a:solidFill>
                      <a:prstDash val="solid"/>
                      <a:round/>
                      <a:headEnd type="none" w="med" len="med"/>
                      <a:tailEnd type="none" w="med" len="med"/>
                    </a:lnL>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400" kern="0" dirty="0">
                          <a:effectLst/>
                          <a:latin typeface="Franklin Gothic Book" panose="020B0503020102020204" pitchFamily="34" charset="0"/>
                        </a:rPr>
                        <a:t>2028</a:t>
                      </a:r>
                      <a:endParaRPr lang="en-US" sz="14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L w="12700" cap="flat" cmpd="sng" algn="ctr">
                      <a:solidFill>
                        <a:srgbClr val="004278"/>
                      </a:solidFill>
                      <a:prstDash val="solid"/>
                      <a:round/>
                      <a:headEnd type="none" w="med" len="med"/>
                      <a:tailEnd type="none" w="med" len="med"/>
                    </a:lnL>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400" kern="100" dirty="0">
                          <a:effectLst/>
                          <a:latin typeface="Franklin Gothic Book" panose="020B0503020102020204" pitchFamily="34" charset="0"/>
                          <a:ea typeface="Calibri" panose="020F0502020204030204" pitchFamily="34" charset="0"/>
                          <a:cs typeface="Times New Roman" panose="02020603050405020304" pitchFamily="18" charset="0"/>
                        </a:rPr>
                        <a:t>2029</a:t>
                      </a:r>
                    </a:p>
                  </a:txBody>
                  <a:tcPr marL="48342" marR="48342" marT="0" marB="0" anchor="ctr">
                    <a:lnL w="12700" cap="flat" cmpd="sng" algn="ctr">
                      <a:solidFill>
                        <a:srgbClr val="004278"/>
                      </a:solidFill>
                      <a:prstDash val="solid"/>
                      <a:round/>
                      <a:headEnd type="none" w="med" len="med"/>
                      <a:tailEnd type="none" w="med" len="med"/>
                    </a:lnL>
                    <a:solidFill>
                      <a:srgbClr val="004278"/>
                    </a:solidFill>
                  </a:tcPr>
                </a:tc>
                <a:extLst>
                  <a:ext uri="{0D108BD9-81ED-4DB2-BD59-A6C34878D82A}">
                    <a16:rowId xmlns:a16="http://schemas.microsoft.com/office/drawing/2014/main" val="3752070264"/>
                  </a:ext>
                </a:extLst>
              </a:tr>
              <a:tr h="1271651">
                <a:tc>
                  <a:txBody>
                    <a:bodyPr/>
                    <a:lstStyle/>
                    <a:p>
                      <a:pPr marL="285750" marR="0" indent="-285750">
                        <a:lnSpc>
                          <a:spcPct val="107000"/>
                        </a:lnSpc>
                        <a:spcBef>
                          <a:spcPts val="0"/>
                        </a:spcBef>
                        <a:spcAft>
                          <a:spcPts val="0"/>
                        </a:spcAft>
                        <a:buFont typeface="Arial" panose="020B0604020202020204" pitchFamily="34" charset="0"/>
                        <a:buChar char="•"/>
                      </a:pPr>
                      <a:r>
                        <a:rPr lang="en-US" sz="1400" b="0" kern="0" dirty="0">
                          <a:solidFill>
                            <a:srgbClr val="4E4A4E"/>
                          </a:solidFill>
                          <a:effectLst/>
                          <a:latin typeface="Franklin Gothic Book" panose="020B0503020102020204" pitchFamily="34" charset="0"/>
                        </a:rPr>
                        <a:t>Asheville-Buncombe Technical Community College</a:t>
                      </a:r>
                    </a:p>
                    <a:p>
                      <a:pPr marL="285750" marR="0" indent="-285750">
                        <a:lnSpc>
                          <a:spcPct val="107000"/>
                        </a:lnSpc>
                        <a:spcBef>
                          <a:spcPts val="0"/>
                        </a:spcBef>
                        <a:spcAft>
                          <a:spcPts val="0"/>
                        </a:spcAft>
                        <a:buFont typeface="Arial" panose="020B0604020202020204" pitchFamily="34" charset="0"/>
                        <a:buChar char="•"/>
                      </a:pPr>
                      <a:r>
                        <a:rPr lang="en-US" sz="1400" b="0" kern="0" dirty="0">
                          <a:solidFill>
                            <a:srgbClr val="4E4A4E"/>
                          </a:solidFill>
                          <a:effectLst/>
                          <a:latin typeface="Franklin Gothic Book" panose="020B0503020102020204" pitchFamily="34" charset="0"/>
                        </a:rPr>
                        <a:t>Catawba Valley Community College</a:t>
                      </a:r>
                    </a:p>
                    <a:p>
                      <a:pPr marL="285750" marR="0" indent="-285750">
                        <a:lnSpc>
                          <a:spcPct val="107000"/>
                        </a:lnSpc>
                        <a:spcBef>
                          <a:spcPts val="0"/>
                        </a:spcBef>
                        <a:spcAft>
                          <a:spcPts val="0"/>
                        </a:spcAft>
                        <a:buFont typeface="Arial" panose="020B0604020202020204" pitchFamily="34" charset="0"/>
                        <a:buChar char="•"/>
                      </a:pPr>
                      <a:r>
                        <a:rPr lang="en-US" sz="1400" b="0" kern="0" dirty="0">
                          <a:solidFill>
                            <a:srgbClr val="4E4A4E"/>
                          </a:solidFill>
                          <a:effectLst/>
                          <a:latin typeface="Franklin Gothic Book" panose="020B0503020102020204" pitchFamily="34" charset="0"/>
                        </a:rPr>
                        <a:t>Guilford Technical Community College</a:t>
                      </a:r>
                    </a:p>
                    <a:p>
                      <a:pPr marL="285750" marR="0" indent="-285750">
                        <a:lnSpc>
                          <a:spcPct val="107000"/>
                        </a:lnSpc>
                        <a:spcBef>
                          <a:spcPts val="0"/>
                        </a:spcBef>
                        <a:spcAft>
                          <a:spcPts val="0"/>
                        </a:spcAft>
                        <a:buFont typeface="Arial" panose="020B0604020202020204" pitchFamily="34" charset="0"/>
                        <a:buChar char="•"/>
                      </a:pPr>
                      <a:r>
                        <a:rPr lang="en-US" sz="1400" b="0" kern="0" dirty="0" err="1">
                          <a:solidFill>
                            <a:srgbClr val="4E4A4E"/>
                          </a:solidFill>
                          <a:effectLst/>
                          <a:latin typeface="Franklin Gothic Book" panose="020B0503020102020204" pitchFamily="34" charset="0"/>
                        </a:rPr>
                        <a:t>Mayland</a:t>
                      </a:r>
                      <a:r>
                        <a:rPr lang="en-US" sz="1400" b="0" kern="0" dirty="0">
                          <a:solidFill>
                            <a:srgbClr val="4E4A4E"/>
                          </a:solidFill>
                          <a:effectLst/>
                          <a:latin typeface="Franklin Gothic Book" panose="020B0503020102020204" pitchFamily="34" charset="0"/>
                        </a:rPr>
                        <a:t> Community College</a:t>
                      </a:r>
                    </a:p>
                    <a:p>
                      <a:pPr marL="285750" marR="0" indent="-285750">
                        <a:lnSpc>
                          <a:spcPct val="107000"/>
                        </a:lnSpc>
                        <a:spcBef>
                          <a:spcPts val="0"/>
                        </a:spcBef>
                        <a:spcAft>
                          <a:spcPts val="0"/>
                        </a:spcAft>
                        <a:buFont typeface="Arial" panose="020B0604020202020204" pitchFamily="34" charset="0"/>
                        <a:buChar char="•"/>
                      </a:pPr>
                      <a:r>
                        <a:rPr lang="en-US" sz="1400" b="0" kern="0" dirty="0">
                          <a:solidFill>
                            <a:srgbClr val="4E4A4E"/>
                          </a:solidFill>
                          <a:effectLst/>
                          <a:latin typeface="Franklin Gothic Book" panose="020B0503020102020204" pitchFamily="34" charset="0"/>
                        </a:rPr>
                        <a:t>Stanly Community College</a:t>
                      </a:r>
                    </a:p>
                    <a:p>
                      <a:pPr marL="285750" marR="0" indent="-285750">
                        <a:lnSpc>
                          <a:spcPct val="107000"/>
                        </a:lnSpc>
                        <a:spcBef>
                          <a:spcPts val="0"/>
                        </a:spcBef>
                        <a:spcAft>
                          <a:spcPts val="0"/>
                        </a:spcAft>
                        <a:buFont typeface="Arial" panose="020B0604020202020204" pitchFamily="34" charset="0"/>
                        <a:buChar char="•"/>
                      </a:pPr>
                      <a:r>
                        <a:rPr lang="en-US" sz="1400" b="0" kern="0" dirty="0">
                          <a:solidFill>
                            <a:srgbClr val="4E4A4E"/>
                          </a:solidFill>
                          <a:effectLst/>
                          <a:latin typeface="Franklin Gothic Book" panose="020B0503020102020204" pitchFamily="34" charset="0"/>
                        </a:rPr>
                        <a:t>Surry Community College</a:t>
                      </a:r>
                    </a:p>
                    <a:p>
                      <a:pPr marL="285750" marR="0" indent="-285750">
                        <a:lnSpc>
                          <a:spcPct val="107000"/>
                        </a:lnSpc>
                        <a:spcBef>
                          <a:spcPts val="0"/>
                        </a:spcBef>
                        <a:spcAft>
                          <a:spcPts val="0"/>
                        </a:spcAft>
                        <a:buFont typeface="Arial" panose="020B0604020202020204" pitchFamily="34" charset="0"/>
                        <a:buChar char="•"/>
                      </a:pPr>
                      <a:r>
                        <a:rPr lang="en-US" sz="1400" b="0" kern="0" dirty="0">
                          <a:solidFill>
                            <a:srgbClr val="4E4A4E"/>
                          </a:solidFill>
                          <a:effectLst/>
                          <a:latin typeface="Franklin Gothic Book" panose="020B0503020102020204" pitchFamily="34" charset="0"/>
                        </a:rPr>
                        <a:t>Wake Technical Community College</a:t>
                      </a:r>
                    </a:p>
                    <a:p>
                      <a:pPr marL="285750" marR="0" indent="-285750">
                        <a:lnSpc>
                          <a:spcPct val="107000"/>
                        </a:lnSpc>
                        <a:spcBef>
                          <a:spcPts val="0"/>
                        </a:spcBef>
                        <a:spcAft>
                          <a:spcPts val="0"/>
                        </a:spcAft>
                        <a:buFont typeface="Arial" panose="020B0604020202020204" pitchFamily="34" charset="0"/>
                        <a:buChar char="•"/>
                      </a:pPr>
                      <a:r>
                        <a:rPr lang="en-US" sz="1400" b="0" kern="0" dirty="0">
                          <a:solidFill>
                            <a:srgbClr val="4E4A4E"/>
                          </a:solidFill>
                          <a:effectLst/>
                          <a:latin typeface="Franklin Gothic Book" panose="020B0503020102020204" pitchFamily="34" charset="0"/>
                        </a:rPr>
                        <a:t>Wilson Community College</a:t>
                      </a:r>
                      <a:endParaRPr lang="en-US" sz="1400" b="0" kern="100" dirty="0">
                        <a:solidFill>
                          <a:srgbClr val="4E4A4E"/>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lnB w="12700" cap="flat" cmpd="sng" algn="ctr">
                      <a:noFill/>
                      <a:prstDash val="solid"/>
                      <a:round/>
                      <a:headEnd type="none" w="med" len="med"/>
                      <a:tailEnd type="none" w="med" len="med"/>
                    </a:lnB>
                    <a:noFill/>
                  </a:tcPr>
                </a:tc>
                <a:tc>
                  <a:txBody>
                    <a:bodyPr/>
                    <a:lstStyle/>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Isothermal Community College </a:t>
                      </a:r>
                    </a:p>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Rowan-Cabarrus Community College </a:t>
                      </a:r>
                    </a:p>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Wayne Community College </a:t>
                      </a:r>
                    </a:p>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Wilkes Community College</a:t>
                      </a:r>
                      <a:endParaRPr lang="en-US" sz="1400" b="0" kern="100" dirty="0">
                        <a:solidFill>
                          <a:srgbClr val="4E4A4E"/>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lnB w="12700" cap="flat" cmpd="sng" algn="ctr">
                      <a:noFill/>
                      <a:prstDash val="solid"/>
                      <a:round/>
                      <a:headEnd type="none" w="med" len="med"/>
                      <a:tailEnd type="none" w="med" len="med"/>
                    </a:lnB>
                    <a:noFill/>
                  </a:tcPr>
                </a:tc>
                <a:tc>
                  <a:txBody>
                    <a:bodyPr/>
                    <a:lstStyle/>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Caldwell Community College &amp; Technical Institute </a:t>
                      </a:r>
                    </a:p>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Cape Fear Community College </a:t>
                      </a:r>
                    </a:p>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Craven Community College </a:t>
                      </a:r>
                    </a:p>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Durham Technical Community College </a:t>
                      </a:r>
                    </a:p>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Southwestern Community College</a:t>
                      </a:r>
                      <a:endParaRPr lang="en-US" sz="1400" b="0" kern="100" dirty="0">
                        <a:solidFill>
                          <a:srgbClr val="4E4A4E"/>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lnB w="12700" cap="flat" cmpd="sng" algn="ctr">
                      <a:noFill/>
                      <a:prstDash val="solid"/>
                      <a:round/>
                      <a:headEnd type="none" w="med" len="med"/>
                      <a:tailEnd type="none" w="med" len="med"/>
                    </a:lnB>
                    <a:noFill/>
                  </a:tcPr>
                </a:tc>
                <a:tc>
                  <a:txBody>
                    <a:bodyPr/>
                    <a:lstStyle/>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Central Carolina Community College </a:t>
                      </a:r>
                    </a:p>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Coastal Carolina Community College </a:t>
                      </a:r>
                    </a:p>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Mitchell Community College</a:t>
                      </a:r>
                      <a:endParaRPr lang="en-US" sz="1400" b="0" kern="100" dirty="0">
                        <a:solidFill>
                          <a:srgbClr val="4E4A4E"/>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lnB w="12700" cap="flat" cmpd="sng" algn="ctr">
                      <a:noFill/>
                      <a:prstDash val="solid"/>
                      <a:round/>
                      <a:headEnd type="none" w="med" len="med"/>
                      <a:tailEnd type="none" w="med" len="med"/>
                    </a:lnB>
                    <a:noFill/>
                  </a:tcPr>
                </a:tc>
                <a:tc>
                  <a:txBody>
                    <a:bodyPr/>
                    <a:lstStyle/>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Beaufort County Community College </a:t>
                      </a:r>
                    </a:p>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Blue Ridge Community College </a:t>
                      </a:r>
                    </a:p>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Brunswick Community College </a:t>
                      </a:r>
                    </a:p>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Edgecombe Community College </a:t>
                      </a:r>
                    </a:p>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Haywood Community College </a:t>
                      </a:r>
                    </a:p>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James Sprunt Community College </a:t>
                      </a:r>
                    </a:p>
                    <a:p>
                      <a:pPr marL="285750" marR="0" indent="-285750">
                        <a:lnSpc>
                          <a:spcPct val="107000"/>
                        </a:lnSpc>
                        <a:spcBef>
                          <a:spcPts val="0"/>
                        </a:spcBef>
                        <a:spcAft>
                          <a:spcPts val="0"/>
                        </a:spcAft>
                        <a:buFont typeface="Arial" panose="020B0604020202020204" pitchFamily="34" charset="0"/>
                        <a:buChar char="•"/>
                      </a:pPr>
                      <a:r>
                        <a:rPr lang="en-US" sz="1400" b="0" dirty="0">
                          <a:solidFill>
                            <a:srgbClr val="4E4A4E"/>
                          </a:solidFill>
                          <a:latin typeface="Franklin Gothic Book" panose="020B0503020102020204" pitchFamily="34" charset="0"/>
                        </a:rPr>
                        <a:t>Martin Community College</a:t>
                      </a:r>
                      <a:endParaRPr lang="en-US" sz="1400" b="0" kern="100" dirty="0">
                        <a:solidFill>
                          <a:srgbClr val="4E4A4E"/>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lnB w="12700" cap="flat" cmpd="sng" algn="ctr">
                      <a:noFill/>
                      <a:prstDash val="solid"/>
                      <a:round/>
                      <a:headEnd type="none" w="med" len="med"/>
                      <a:tailEnd type="none" w="med" len="med"/>
                    </a:lnB>
                    <a:noFill/>
                  </a:tcPr>
                </a:tc>
                <a:extLst>
                  <a:ext uri="{0D108BD9-81ED-4DB2-BD59-A6C34878D82A}">
                    <a16:rowId xmlns:a16="http://schemas.microsoft.com/office/drawing/2014/main" val="1184740505"/>
                  </a:ext>
                </a:extLst>
              </a:tr>
            </a:tbl>
          </a:graphicData>
        </a:graphic>
      </p:graphicFrame>
      <p:sp>
        <p:nvSpPr>
          <p:cNvPr id="6" name="TextBox 5">
            <a:extLst>
              <a:ext uri="{FF2B5EF4-FFF2-40B4-BE49-F238E27FC236}">
                <a16:creationId xmlns:a16="http://schemas.microsoft.com/office/drawing/2014/main" id="{C9111121-E461-2ACA-7C52-C240205A0330}"/>
              </a:ext>
            </a:extLst>
          </p:cNvPr>
          <p:cNvSpPr txBox="1"/>
          <p:nvPr/>
        </p:nvSpPr>
        <p:spPr>
          <a:xfrm>
            <a:off x="1011540" y="6231265"/>
            <a:ext cx="10591697" cy="523220"/>
          </a:xfrm>
          <a:prstGeom prst="rect">
            <a:avLst/>
          </a:prstGeom>
          <a:noFill/>
        </p:spPr>
        <p:txBody>
          <a:bodyPr wrap="square" rtlCol="0">
            <a:spAutoFit/>
          </a:bodyPr>
          <a:lstStyle/>
          <a:p>
            <a:r>
              <a:rPr lang="en-US" sz="1400" i="1" dirty="0">
                <a:latin typeface="Franklin Gothic Book" panose="020B0503020102020204" pitchFamily="34" charset="0"/>
              </a:rPr>
              <a:t>*Cannot achieve candidacy with new accreditor 3 years prior to reaffirmation; may stay with SACSCOC additional cycle. </a:t>
            </a:r>
          </a:p>
          <a:p>
            <a:r>
              <a:rPr lang="en-US" sz="1400" i="1" dirty="0">
                <a:latin typeface="Franklin Gothic Book" panose="020B0503020102020204" pitchFamily="34" charset="0"/>
              </a:rPr>
              <a:t>**Unlikely to achieve candidacy with new accreditor 3 years prior to reaffirmation.</a:t>
            </a:r>
          </a:p>
        </p:txBody>
      </p:sp>
    </p:spTree>
    <p:extLst>
      <p:ext uri="{BB962C8B-B14F-4D97-AF65-F5344CB8AC3E}">
        <p14:creationId xmlns:p14="http://schemas.microsoft.com/office/powerpoint/2010/main" val="18585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5880F-854C-F1A3-A09B-4ED8E4B4F0EA}"/>
              </a:ext>
            </a:extLst>
          </p:cNvPr>
          <p:cNvSpPr>
            <a:spLocks noGrp="1"/>
          </p:cNvSpPr>
          <p:nvPr>
            <p:ph type="title"/>
          </p:nvPr>
        </p:nvSpPr>
        <p:spPr/>
        <p:txBody>
          <a:bodyPr>
            <a:normAutofit/>
          </a:bodyPr>
          <a:lstStyle/>
          <a:p>
            <a:r>
              <a:rPr lang="en-US" sz="4000" b="1" dirty="0">
                <a:solidFill>
                  <a:srgbClr val="4E4A4E"/>
                </a:solidFill>
                <a:latin typeface="Franklin Gothic Medium" panose="020B0603020102020204" pitchFamily="34" charset="0"/>
              </a:rPr>
              <a:t>General Statutes 115D-6.2</a:t>
            </a:r>
          </a:p>
        </p:txBody>
      </p:sp>
      <p:sp>
        <p:nvSpPr>
          <p:cNvPr id="3" name="Content Placeholder 2">
            <a:extLst>
              <a:ext uri="{FF2B5EF4-FFF2-40B4-BE49-F238E27FC236}">
                <a16:creationId xmlns:a16="http://schemas.microsoft.com/office/drawing/2014/main" id="{4F94A754-565A-E234-5E1D-ABDC16A53856}"/>
              </a:ext>
            </a:extLst>
          </p:cNvPr>
          <p:cNvSpPr>
            <a:spLocks noGrp="1"/>
          </p:cNvSpPr>
          <p:nvPr>
            <p:ph idx="1"/>
          </p:nvPr>
        </p:nvSpPr>
        <p:spPr/>
        <p:txBody>
          <a:bodyPr>
            <a:noAutofit/>
          </a:bodyPr>
          <a:lstStyle/>
          <a:p>
            <a:pPr marL="0" indent="0">
              <a:buNone/>
            </a:pPr>
            <a:r>
              <a:rPr lang="en-US" sz="2200" b="1" dirty="0">
                <a:solidFill>
                  <a:srgbClr val="4E4A4E"/>
                </a:solidFill>
                <a:latin typeface="Franklin Gothic Book" panose="020B0503020102020204" pitchFamily="34" charset="0"/>
              </a:rPr>
              <a:t>Accreditation. </a:t>
            </a:r>
          </a:p>
          <a:p>
            <a:pPr marL="0" indent="0">
              <a:buNone/>
            </a:pPr>
            <a:r>
              <a:rPr lang="en-US" sz="1800" b="1" dirty="0">
                <a:solidFill>
                  <a:srgbClr val="4E4A4E"/>
                </a:solidFill>
                <a:latin typeface="Franklin Gothic Book" panose="020B0503020102020204" pitchFamily="34" charset="0"/>
              </a:rPr>
              <a:t>(a) Definitions. </a:t>
            </a:r>
            <a:r>
              <a:rPr lang="en-US" sz="1800" dirty="0">
                <a:solidFill>
                  <a:srgbClr val="4E4A4E"/>
                </a:solidFill>
                <a:latin typeface="Franklin Gothic Book" panose="020B0503020102020204" pitchFamily="34" charset="0"/>
              </a:rPr>
              <a:t>– The following definitions apply in this section: </a:t>
            </a:r>
          </a:p>
          <a:p>
            <a:pPr marL="0" indent="0">
              <a:buNone/>
              <a:tabLst>
                <a:tab pos="233363" algn="l"/>
              </a:tabLst>
            </a:pPr>
            <a:r>
              <a:rPr lang="en-US" sz="1800" dirty="0">
                <a:solidFill>
                  <a:srgbClr val="4E4A4E"/>
                </a:solidFill>
                <a:latin typeface="Franklin Gothic Book" panose="020B0503020102020204" pitchFamily="34" charset="0"/>
              </a:rPr>
              <a:t>	(1) Accreditation cycle. – The period of time during which a community college is accredited. </a:t>
            </a:r>
          </a:p>
          <a:p>
            <a:pPr marL="0" indent="0">
              <a:buNone/>
              <a:tabLst>
                <a:tab pos="233363" algn="l"/>
              </a:tabLst>
            </a:pPr>
            <a:r>
              <a:rPr lang="en-US" sz="1800" dirty="0">
                <a:solidFill>
                  <a:srgbClr val="4E4A4E"/>
                </a:solidFill>
                <a:latin typeface="Franklin Gothic Book" panose="020B0503020102020204" pitchFamily="34" charset="0"/>
              </a:rPr>
              <a:t>	(2) Accrediting agency. – An agency or association that accredits institutions of higher education. </a:t>
            </a:r>
          </a:p>
          <a:p>
            <a:pPr marL="0" indent="0">
              <a:buNone/>
              <a:tabLst>
                <a:tab pos="233363" algn="l"/>
              </a:tabLst>
            </a:pPr>
            <a:r>
              <a:rPr lang="en-US" sz="1800" dirty="0">
                <a:solidFill>
                  <a:srgbClr val="4E4A4E"/>
                </a:solidFill>
                <a:latin typeface="Franklin Gothic Book" panose="020B0503020102020204" pitchFamily="34" charset="0"/>
              </a:rPr>
              <a:t>	(3) Regional accrediting agency. – One of the following accrediting agencies: </a:t>
            </a:r>
          </a:p>
          <a:p>
            <a:pPr marL="914400" lvl="1" indent="-457200">
              <a:buFont typeface="+mj-lt"/>
              <a:buAutoNum type="alphaLcParenR"/>
            </a:pPr>
            <a:r>
              <a:rPr lang="en-US" sz="1800" dirty="0">
                <a:solidFill>
                  <a:srgbClr val="4E4A4E"/>
                </a:solidFill>
                <a:latin typeface="Franklin Gothic Book" panose="020B0503020102020204" pitchFamily="34" charset="0"/>
              </a:rPr>
              <a:t>Higher Learning Commission. </a:t>
            </a:r>
          </a:p>
          <a:p>
            <a:pPr marL="914400" lvl="1" indent="-457200">
              <a:buFont typeface="+mj-lt"/>
              <a:buAutoNum type="alphaLcParenR"/>
            </a:pPr>
            <a:r>
              <a:rPr lang="en-US" sz="1800" dirty="0">
                <a:solidFill>
                  <a:srgbClr val="4E4A4E"/>
                </a:solidFill>
                <a:latin typeface="Franklin Gothic Book" panose="020B0503020102020204" pitchFamily="34" charset="0"/>
              </a:rPr>
              <a:t>Middle States Commission on Higher Education. </a:t>
            </a:r>
          </a:p>
          <a:p>
            <a:pPr marL="914400" lvl="1" indent="-457200">
              <a:buFont typeface="+mj-lt"/>
              <a:buAutoNum type="alphaLcParenR"/>
            </a:pPr>
            <a:r>
              <a:rPr lang="en-US" sz="1800" dirty="0">
                <a:solidFill>
                  <a:srgbClr val="4E4A4E"/>
                </a:solidFill>
                <a:latin typeface="Franklin Gothic Book" panose="020B0503020102020204" pitchFamily="34" charset="0"/>
              </a:rPr>
              <a:t>New England Commission on Higher Education. </a:t>
            </a:r>
          </a:p>
          <a:p>
            <a:pPr marL="914400" lvl="1" indent="-457200">
              <a:buFont typeface="+mj-lt"/>
              <a:buAutoNum type="alphaLcParenR"/>
            </a:pPr>
            <a:r>
              <a:rPr lang="en-US" sz="1800" dirty="0">
                <a:solidFill>
                  <a:srgbClr val="4E4A4E"/>
                </a:solidFill>
                <a:latin typeface="Franklin Gothic Book" panose="020B0503020102020204" pitchFamily="34" charset="0"/>
              </a:rPr>
              <a:t>Northwest Commission on Colleges and Universities. </a:t>
            </a:r>
          </a:p>
          <a:p>
            <a:pPr marL="914400" lvl="1" indent="-457200">
              <a:buFont typeface="+mj-lt"/>
              <a:buAutoNum type="alphaLcParenR"/>
            </a:pPr>
            <a:r>
              <a:rPr lang="en-US" sz="1800" dirty="0">
                <a:solidFill>
                  <a:srgbClr val="4E4A4E"/>
                </a:solidFill>
                <a:latin typeface="Franklin Gothic Book" panose="020B0503020102020204" pitchFamily="34" charset="0"/>
              </a:rPr>
              <a:t>Southern Association of Colleges and Schools Commission on Colleges.</a:t>
            </a:r>
          </a:p>
          <a:p>
            <a:pPr marL="914400" lvl="1" indent="-457200">
              <a:buFont typeface="+mj-lt"/>
              <a:buAutoNum type="alphaLcParenR"/>
            </a:pPr>
            <a:r>
              <a:rPr lang="en-US" sz="1800" dirty="0">
                <a:solidFill>
                  <a:srgbClr val="4E4A4E"/>
                </a:solidFill>
                <a:latin typeface="Franklin Gothic Book" panose="020B0503020102020204" pitchFamily="34" charset="0"/>
              </a:rPr>
              <a:t>Western Association of Schools and Colleges Accrediting Commission for Community and Junior Colleges.</a:t>
            </a:r>
          </a:p>
        </p:txBody>
      </p:sp>
    </p:spTree>
    <p:extLst>
      <p:ext uri="{BB962C8B-B14F-4D97-AF65-F5344CB8AC3E}">
        <p14:creationId xmlns:p14="http://schemas.microsoft.com/office/powerpoint/2010/main" val="4053509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5880F-854C-F1A3-A09B-4ED8E4B4F0EA}"/>
              </a:ext>
            </a:extLst>
          </p:cNvPr>
          <p:cNvSpPr>
            <a:spLocks noGrp="1"/>
          </p:cNvSpPr>
          <p:nvPr>
            <p:ph type="title"/>
          </p:nvPr>
        </p:nvSpPr>
        <p:spPr/>
        <p:txBody>
          <a:bodyPr>
            <a:normAutofit/>
          </a:bodyPr>
          <a:lstStyle/>
          <a:p>
            <a:r>
              <a:rPr lang="en-US" sz="4000" b="1" dirty="0">
                <a:solidFill>
                  <a:srgbClr val="4E4A4E"/>
                </a:solidFill>
                <a:latin typeface="Franklin Gothic Medium" panose="020B0603020102020204" pitchFamily="34" charset="0"/>
              </a:rPr>
              <a:t>General Statutes 115D-6.2</a:t>
            </a:r>
          </a:p>
        </p:txBody>
      </p:sp>
      <p:sp>
        <p:nvSpPr>
          <p:cNvPr id="3" name="Content Placeholder 2">
            <a:extLst>
              <a:ext uri="{FF2B5EF4-FFF2-40B4-BE49-F238E27FC236}">
                <a16:creationId xmlns:a16="http://schemas.microsoft.com/office/drawing/2014/main" id="{4F94A754-565A-E234-5E1D-ABDC16A53856}"/>
              </a:ext>
            </a:extLst>
          </p:cNvPr>
          <p:cNvSpPr>
            <a:spLocks noGrp="1"/>
          </p:cNvSpPr>
          <p:nvPr>
            <p:ph idx="1"/>
          </p:nvPr>
        </p:nvSpPr>
        <p:spPr/>
        <p:txBody>
          <a:bodyPr>
            <a:normAutofit/>
          </a:bodyPr>
          <a:lstStyle/>
          <a:p>
            <a:pPr marL="0" indent="0">
              <a:spcAft>
                <a:spcPts val="600"/>
              </a:spcAft>
              <a:buNone/>
            </a:pPr>
            <a:r>
              <a:rPr lang="en-US" sz="2200" b="1" dirty="0">
                <a:solidFill>
                  <a:srgbClr val="4E4A4E"/>
                </a:solidFill>
                <a:latin typeface="Franklin Gothic Book" panose="020B0503020102020204" pitchFamily="34" charset="0"/>
              </a:rPr>
              <a:t>Accreditation. </a:t>
            </a:r>
          </a:p>
          <a:p>
            <a:pPr marL="0" indent="0">
              <a:spcAft>
                <a:spcPts val="600"/>
              </a:spcAft>
              <a:buNone/>
            </a:pPr>
            <a:r>
              <a:rPr lang="en-US" sz="1800" b="1" dirty="0">
                <a:solidFill>
                  <a:srgbClr val="4E4A4E"/>
                </a:solidFill>
                <a:latin typeface="Franklin Gothic Book" panose="020B0503020102020204" pitchFamily="34" charset="0"/>
              </a:rPr>
              <a:t>(b) Prohibit Consecutive Accreditation by an Accrediting Agency. </a:t>
            </a:r>
            <a:r>
              <a:rPr lang="en-US" sz="1800" dirty="0">
                <a:solidFill>
                  <a:srgbClr val="4E4A4E"/>
                </a:solidFill>
                <a:latin typeface="Franklin Gothic Book" panose="020B0503020102020204" pitchFamily="34" charset="0"/>
              </a:rPr>
              <a:t>– A community college shall not receive accreditation by an accrediting agency for consecutive accreditation cycles except as provided in subsection (c) of this section.</a:t>
            </a:r>
          </a:p>
          <a:p>
            <a:pPr marL="0" indent="0">
              <a:lnSpc>
                <a:spcPct val="100000"/>
              </a:lnSpc>
              <a:spcAft>
                <a:spcPts val="600"/>
              </a:spcAft>
              <a:buNone/>
            </a:pPr>
            <a:r>
              <a:rPr lang="en-US" sz="1800" b="1" dirty="0">
                <a:solidFill>
                  <a:srgbClr val="4E4A4E"/>
                </a:solidFill>
                <a:latin typeface="Franklin Gothic Book" panose="020B0503020102020204" pitchFamily="34" charset="0"/>
              </a:rPr>
              <a:t>(c) Accreditation Transfer Procedure. </a:t>
            </a:r>
            <a:r>
              <a:rPr lang="en-US" sz="1800" dirty="0">
                <a:solidFill>
                  <a:srgbClr val="4E4A4E"/>
                </a:solidFill>
                <a:latin typeface="Franklin Gothic Book" panose="020B0503020102020204" pitchFamily="34" charset="0"/>
              </a:rPr>
              <a:t>– A community college that pursues accreditation with a different accrediting agency in accordance with this section shall pursue accreditation with a regional accrediting agency. If the community college is not granted candidacy status by any regional accrediting agency that is different from its current accrediting agency at least three years prior to the expiration of its current accreditation, the community college may remain with its current accrediting agency for an additional accreditation cycle.</a:t>
            </a:r>
          </a:p>
          <a:p>
            <a:pPr marL="0" indent="0">
              <a:spcAft>
                <a:spcPts val="600"/>
              </a:spcAft>
              <a:buNone/>
            </a:pPr>
            <a:r>
              <a:rPr lang="en-US" sz="1800" b="1" dirty="0">
                <a:solidFill>
                  <a:srgbClr val="4E4A4E"/>
                </a:solidFill>
                <a:latin typeface="Franklin Gothic Book" panose="020B0503020102020204" pitchFamily="34" charset="0"/>
              </a:rPr>
              <a:t>(d) Certain Programs Exempt</a:t>
            </a:r>
            <a:r>
              <a:rPr lang="en-US" sz="1800" dirty="0">
                <a:solidFill>
                  <a:srgbClr val="4E4A4E"/>
                </a:solidFill>
                <a:latin typeface="Franklin Gothic Book" panose="020B0503020102020204" pitchFamily="34" charset="0"/>
              </a:rPr>
              <a:t>. – The requirements of this section do not apply to professional, departmental, or certificate programs at community colleges that have specific accreditation requirements or best practices, as identified by the State Board of Community Colleges.</a:t>
            </a:r>
          </a:p>
        </p:txBody>
      </p:sp>
    </p:spTree>
    <p:extLst>
      <p:ext uri="{BB962C8B-B14F-4D97-AF65-F5344CB8AC3E}">
        <p14:creationId xmlns:p14="http://schemas.microsoft.com/office/powerpoint/2010/main" val="4212842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val 12">
            <a:extLst>
              <a:ext uri="{FF2B5EF4-FFF2-40B4-BE49-F238E27FC236}">
                <a16:creationId xmlns:a16="http://schemas.microsoft.com/office/drawing/2014/main" id="{3BB162B9-8191-8F5B-4092-F2751F7D7DD2}"/>
              </a:ext>
            </a:extLst>
          </p:cNvPr>
          <p:cNvSpPr/>
          <p:nvPr/>
        </p:nvSpPr>
        <p:spPr>
          <a:xfrm>
            <a:off x="9252840" y="4395298"/>
            <a:ext cx="1856792" cy="1856232"/>
          </a:xfrm>
          <a:prstGeom prst="ellipse">
            <a:avLst/>
          </a:prstGeom>
          <a:solidFill>
            <a:srgbClr val="E1A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26AB49AF-9CDF-7C5A-E759-6B090D64E1DE}"/>
              </a:ext>
            </a:extLst>
          </p:cNvPr>
          <p:cNvSpPr/>
          <p:nvPr/>
        </p:nvSpPr>
        <p:spPr>
          <a:xfrm>
            <a:off x="6651211" y="4467715"/>
            <a:ext cx="1856792" cy="1856232"/>
          </a:xfrm>
          <a:prstGeom prst="ellipse">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Oval 3">
            <a:extLst>
              <a:ext uri="{FF2B5EF4-FFF2-40B4-BE49-F238E27FC236}">
                <a16:creationId xmlns:a16="http://schemas.microsoft.com/office/drawing/2014/main" id="{4BC54F40-88F4-CCAC-828E-36D445BC110A}"/>
              </a:ext>
            </a:extLst>
          </p:cNvPr>
          <p:cNvSpPr/>
          <p:nvPr/>
        </p:nvSpPr>
        <p:spPr>
          <a:xfrm>
            <a:off x="4049582" y="4522227"/>
            <a:ext cx="1856792" cy="1856232"/>
          </a:xfrm>
          <a:prstGeom prst="ellipse">
            <a:avLst/>
          </a:prstGeom>
          <a:solidFill>
            <a:srgbClr val="E1A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30EBEB57-0D00-4599-9553-887517BFF929}"/>
              </a:ext>
            </a:extLst>
          </p:cNvPr>
          <p:cNvSpPr/>
          <p:nvPr/>
        </p:nvSpPr>
        <p:spPr>
          <a:xfrm>
            <a:off x="1447953" y="4522227"/>
            <a:ext cx="1856792" cy="1856232"/>
          </a:xfrm>
          <a:prstGeom prst="ellipse">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7D5880F-854C-F1A3-A09B-4ED8E4B4F0EA}"/>
              </a:ext>
            </a:extLst>
          </p:cNvPr>
          <p:cNvSpPr>
            <a:spLocks noGrp="1"/>
          </p:cNvSpPr>
          <p:nvPr>
            <p:ph type="title"/>
          </p:nvPr>
        </p:nvSpPr>
        <p:spPr>
          <a:xfrm>
            <a:off x="838200" y="383888"/>
            <a:ext cx="10515600" cy="1325563"/>
          </a:xfrm>
        </p:spPr>
        <p:txBody>
          <a:bodyPr>
            <a:normAutofit/>
          </a:bodyPr>
          <a:lstStyle/>
          <a:p>
            <a:r>
              <a:rPr lang="en-US" sz="4000" b="1" dirty="0">
                <a:solidFill>
                  <a:srgbClr val="4E4A4E"/>
                </a:solidFill>
                <a:latin typeface="Franklin Gothic Medium" panose="020B0603020102020204" pitchFamily="34" charset="0"/>
              </a:rPr>
              <a:t>Requirements for Initial Accreditation</a:t>
            </a:r>
          </a:p>
        </p:txBody>
      </p:sp>
      <p:sp>
        <p:nvSpPr>
          <p:cNvPr id="5" name="Content Placeholder 4">
            <a:extLst>
              <a:ext uri="{FF2B5EF4-FFF2-40B4-BE49-F238E27FC236}">
                <a16:creationId xmlns:a16="http://schemas.microsoft.com/office/drawing/2014/main" id="{7BD2486C-8F0B-0C33-EBE6-B159467E5022}"/>
              </a:ext>
            </a:extLst>
          </p:cNvPr>
          <p:cNvSpPr>
            <a:spLocks noGrp="1"/>
          </p:cNvSpPr>
          <p:nvPr>
            <p:ph idx="1"/>
          </p:nvPr>
        </p:nvSpPr>
        <p:spPr>
          <a:xfrm>
            <a:off x="838200" y="1825625"/>
            <a:ext cx="10515600" cy="2302238"/>
          </a:xfrm>
        </p:spPr>
        <p:txBody>
          <a:bodyPr>
            <a:noAutofit/>
          </a:bodyPr>
          <a:lstStyle/>
          <a:p>
            <a:pPr marL="0" indent="0">
              <a:spcBef>
                <a:spcPts val="1200"/>
              </a:spcBef>
              <a:buNone/>
            </a:pP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Each accreditor has its own policies and procedures for institutions seeking initial accreditation. </a:t>
            </a:r>
            <a:b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b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While every process is unique for each accreditor and to each institution, generally institutions must:</a:t>
            </a:r>
          </a:p>
          <a:p>
            <a:pPr marL="457200" lvl="1" indent="0">
              <a:spcBef>
                <a:spcPts val="1200"/>
              </a:spcBef>
              <a:spcAft>
                <a:spcPts val="600"/>
              </a:spcAft>
              <a:buNone/>
            </a:pP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 Demonstrate that all eligibility requirements are met.</a:t>
            </a:r>
            <a:endParaRPr lang="en-US" sz="6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457200" lvl="1" indent="0">
              <a:spcAft>
                <a:spcPts val="600"/>
              </a:spcAft>
              <a:buNone/>
            </a:pP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 Achieve (or maintain) candidacy. </a:t>
            </a:r>
          </a:p>
          <a:p>
            <a:pPr marL="457200" lvl="1" indent="0">
              <a:spcAft>
                <a:spcPts val="600"/>
              </a:spcAft>
              <a:buNone/>
            </a:pPr>
            <a:r>
              <a:rPr lang="en-US" sz="1800" dirty="0">
                <a:effectLst/>
                <a:latin typeface="Franklin Gothic Book" panose="020B0503020102020204" pitchFamily="34" charset="0"/>
                <a:ea typeface="Calibri" panose="020F0502020204030204" pitchFamily="34" charset="0"/>
                <a:cs typeface="Times New Roman" panose="02020603050405020304" pitchFamily="18" charset="0"/>
              </a:rPr>
              <a:t>→ Achieve initial accreditation</a:t>
            </a:r>
            <a:r>
              <a:rPr lang="en-US" sz="1400" dirty="0">
                <a:effectLst/>
                <a:latin typeface="Franklin Gothic Book" panose="020B0503020102020204" pitchFamily="34" charset="0"/>
                <a:ea typeface="Calibri" panose="020F0502020204030204" pitchFamily="34" charset="0"/>
                <a:cs typeface="Times New Roman" panose="02020603050405020304" pitchFamily="18" charset="0"/>
              </a:rPr>
              <a:t>.</a:t>
            </a:r>
            <a:r>
              <a:rPr lang="en-US" sz="1400" b="1" dirty="0">
                <a:effectLst/>
                <a:latin typeface="Franklin Gothic Book" panose="020B0503020102020204" pitchFamily="34" charset="0"/>
                <a:ea typeface="Calibri" panose="020F0502020204030204" pitchFamily="34" charset="0"/>
                <a:cs typeface="Times New Roman" panose="02020603050405020304" pitchFamily="18" charset="0"/>
              </a:rPr>
              <a:t> </a:t>
            </a:r>
          </a:p>
          <a:p>
            <a:pPr marL="0" indent="0">
              <a:buNone/>
            </a:pPr>
            <a:endParaRPr lang="en-US" sz="1800" b="1" dirty="0">
              <a:latin typeface="Franklin Gothic Book" panose="020B0503020102020204" pitchFamily="34" charset="0"/>
              <a:ea typeface="Calibri" panose="020F0502020204030204" pitchFamily="34" charset="0"/>
              <a:cs typeface="Times New Roman" panose="02020603050405020304" pitchFamily="18" charset="0"/>
            </a:endParaRPr>
          </a:p>
          <a:p>
            <a:pPr marL="0" indent="0">
              <a:buNone/>
            </a:pPr>
            <a:r>
              <a:rPr lang="en-US" sz="1800" dirty="0">
                <a:latin typeface="Franklin Gothic Book" panose="020B0503020102020204" pitchFamily="34" charset="0"/>
                <a:ea typeface="Calibri" panose="020F0502020204030204" pitchFamily="34" charset="0"/>
                <a:cs typeface="Times New Roman" panose="02020603050405020304" pitchFamily="18" charset="0"/>
              </a:rPr>
              <a:t>The process by which institutions receive initial accreditation may require:</a:t>
            </a:r>
          </a:p>
          <a:p>
            <a:pPr marL="0" indent="0">
              <a:buNone/>
            </a:pPr>
            <a:endParaRPr lang="en-US" sz="1800" b="1" dirty="0">
              <a:latin typeface="Franklin Gothic Book" panose="020B050302010202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AEEC0F60-4E84-DE3B-D2B6-3F916705DFD5}"/>
              </a:ext>
            </a:extLst>
          </p:cNvPr>
          <p:cNvSpPr txBox="1"/>
          <p:nvPr/>
        </p:nvSpPr>
        <p:spPr>
          <a:xfrm>
            <a:off x="1586696" y="5047471"/>
            <a:ext cx="1579307" cy="830997"/>
          </a:xfrm>
          <a:prstGeom prst="rect">
            <a:avLst/>
          </a:prstGeom>
          <a:noFill/>
        </p:spPr>
        <p:txBody>
          <a:bodyPr wrap="square" rtlCol="0">
            <a:spAutoFit/>
          </a:bodyPr>
          <a:lstStyle/>
          <a:p>
            <a:pPr algn="ctr"/>
            <a:r>
              <a:rPr lang="en-US" sz="1600" dirty="0">
                <a:solidFill>
                  <a:schemeClr val="bg1"/>
                </a:solidFill>
                <a:latin typeface="Franklin Gothic Book" panose="020B0503020102020204" pitchFamily="34" charset="0"/>
              </a:rPr>
              <a:t>Pre-application / evidence of eligibility</a:t>
            </a:r>
          </a:p>
        </p:txBody>
      </p:sp>
      <p:sp>
        <p:nvSpPr>
          <p:cNvPr id="9" name="TextBox 8">
            <a:extLst>
              <a:ext uri="{FF2B5EF4-FFF2-40B4-BE49-F238E27FC236}">
                <a16:creationId xmlns:a16="http://schemas.microsoft.com/office/drawing/2014/main" id="{E379B1CB-C8A9-D04E-D9E1-FA3A18FD84FF}"/>
              </a:ext>
            </a:extLst>
          </p:cNvPr>
          <p:cNvSpPr txBox="1"/>
          <p:nvPr/>
        </p:nvSpPr>
        <p:spPr>
          <a:xfrm>
            <a:off x="4075049" y="5047472"/>
            <a:ext cx="1805858" cy="830997"/>
          </a:xfrm>
          <a:prstGeom prst="rect">
            <a:avLst/>
          </a:prstGeom>
          <a:noFill/>
        </p:spPr>
        <p:txBody>
          <a:bodyPr wrap="square" rtlCol="0">
            <a:spAutoFit/>
          </a:bodyPr>
          <a:lstStyle/>
          <a:p>
            <a:pPr algn="ctr"/>
            <a:r>
              <a:rPr lang="en-US" sz="1600" dirty="0">
                <a:solidFill>
                  <a:schemeClr val="bg1"/>
                </a:solidFill>
                <a:latin typeface="Franklin Gothic Book" panose="020B0503020102020204" pitchFamily="34" charset="0"/>
              </a:rPr>
              <a:t>Written narrative,</a:t>
            </a:r>
          </a:p>
          <a:p>
            <a:pPr algn="ctr"/>
            <a:r>
              <a:rPr lang="en-US" sz="1600" dirty="0">
                <a:solidFill>
                  <a:schemeClr val="bg1"/>
                </a:solidFill>
                <a:latin typeface="Franklin Gothic Book" panose="020B0503020102020204" pitchFamily="34" charset="0"/>
              </a:rPr>
              <a:t>Documentation, or report</a:t>
            </a:r>
          </a:p>
        </p:txBody>
      </p:sp>
      <p:sp>
        <p:nvSpPr>
          <p:cNvPr id="10" name="TextBox 9">
            <a:extLst>
              <a:ext uri="{FF2B5EF4-FFF2-40B4-BE49-F238E27FC236}">
                <a16:creationId xmlns:a16="http://schemas.microsoft.com/office/drawing/2014/main" id="{9E8B92B4-16FF-8618-917A-43F770D3F623}"/>
              </a:ext>
            </a:extLst>
          </p:cNvPr>
          <p:cNvSpPr txBox="1"/>
          <p:nvPr/>
        </p:nvSpPr>
        <p:spPr>
          <a:xfrm>
            <a:off x="6972131" y="4980333"/>
            <a:ext cx="1222584" cy="830997"/>
          </a:xfrm>
          <a:prstGeom prst="rect">
            <a:avLst/>
          </a:prstGeom>
          <a:noFill/>
        </p:spPr>
        <p:txBody>
          <a:bodyPr wrap="square" rtlCol="0">
            <a:spAutoFit/>
          </a:bodyPr>
          <a:lstStyle/>
          <a:p>
            <a:pPr algn="ctr"/>
            <a:r>
              <a:rPr lang="en-US" sz="1600" dirty="0">
                <a:solidFill>
                  <a:schemeClr val="bg1"/>
                </a:solidFill>
                <a:latin typeface="Franklin Gothic Book" panose="020B0503020102020204" pitchFamily="34" charset="0"/>
              </a:rPr>
              <a:t>Virtual correspond-</a:t>
            </a:r>
            <a:r>
              <a:rPr lang="en-US" sz="1600" dirty="0" err="1">
                <a:solidFill>
                  <a:schemeClr val="bg1"/>
                </a:solidFill>
                <a:latin typeface="Franklin Gothic Book" panose="020B0503020102020204" pitchFamily="34" charset="0"/>
              </a:rPr>
              <a:t>dence</a:t>
            </a:r>
            <a:endParaRPr lang="en-US" sz="1600" dirty="0">
              <a:solidFill>
                <a:schemeClr val="bg1"/>
              </a:solidFill>
              <a:latin typeface="Franklin Gothic Book" panose="020B0503020102020204" pitchFamily="34" charset="0"/>
            </a:endParaRPr>
          </a:p>
        </p:txBody>
      </p:sp>
      <p:sp>
        <p:nvSpPr>
          <p:cNvPr id="11" name="TextBox 10">
            <a:extLst>
              <a:ext uri="{FF2B5EF4-FFF2-40B4-BE49-F238E27FC236}">
                <a16:creationId xmlns:a16="http://schemas.microsoft.com/office/drawing/2014/main" id="{C26B51C2-93E7-9A8D-57A6-F08AAA507170}"/>
              </a:ext>
            </a:extLst>
          </p:cNvPr>
          <p:cNvSpPr txBox="1"/>
          <p:nvPr/>
        </p:nvSpPr>
        <p:spPr>
          <a:xfrm>
            <a:off x="9587309" y="4784805"/>
            <a:ext cx="1222584" cy="1077218"/>
          </a:xfrm>
          <a:prstGeom prst="rect">
            <a:avLst/>
          </a:prstGeom>
          <a:noFill/>
        </p:spPr>
        <p:txBody>
          <a:bodyPr wrap="square" rtlCol="0">
            <a:spAutoFit/>
          </a:bodyPr>
          <a:lstStyle/>
          <a:p>
            <a:pPr algn="ctr"/>
            <a:r>
              <a:rPr lang="en-US" sz="1600" dirty="0">
                <a:solidFill>
                  <a:schemeClr val="bg1"/>
                </a:solidFill>
                <a:latin typeface="Franklin Gothic Book" panose="020B0503020102020204" pitchFamily="34" charset="0"/>
              </a:rPr>
              <a:t>Site visits to on and off-campus locations</a:t>
            </a:r>
          </a:p>
        </p:txBody>
      </p:sp>
    </p:spTree>
    <p:extLst>
      <p:ext uri="{BB962C8B-B14F-4D97-AF65-F5344CB8AC3E}">
        <p14:creationId xmlns:p14="http://schemas.microsoft.com/office/powerpoint/2010/main" val="2556037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05030-D38B-352D-BECA-3F2E227E0A00}"/>
              </a:ext>
            </a:extLst>
          </p:cNvPr>
          <p:cNvSpPr>
            <a:spLocks noGrp="1"/>
          </p:cNvSpPr>
          <p:nvPr>
            <p:ph type="title"/>
          </p:nvPr>
        </p:nvSpPr>
        <p:spPr/>
        <p:txBody>
          <a:bodyPr/>
          <a:lstStyle/>
          <a:p>
            <a:r>
              <a:rPr lang="en-US" sz="4000" b="1" dirty="0">
                <a:solidFill>
                  <a:srgbClr val="4E4A4E"/>
                </a:solidFill>
                <a:latin typeface="Franklin Gothic Medium" panose="020B0603020102020204" pitchFamily="34" charset="0"/>
              </a:rPr>
              <a:t>NC Activities</a:t>
            </a:r>
            <a:endParaRPr lang="en-US" b="1" dirty="0">
              <a:solidFill>
                <a:srgbClr val="4E4A4E"/>
              </a:solidFill>
              <a:latin typeface="Franklin Gothic Medium" panose="020B0603020102020204" pitchFamily="34" charset="0"/>
            </a:endParaRPr>
          </a:p>
        </p:txBody>
      </p:sp>
      <p:sp>
        <p:nvSpPr>
          <p:cNvPr id="4" name="Rectangle 3">
            <a:extLst>
              <a:ext uri="{FF2B5EF4-FFF2-40B4-BE49-F238E27FC236}">
                <a16:creationId xmlns:a16="http://schemas.microsoft.com/office/drawing/2014/main" id="{F6E8C087-B254-992A-3B4E-29B3BB93FBF3}"/>
              </a:ext>
            </a:extLst>
          </p:cNvPr>
          <p:cNvSpPr/>
          <p:nvPr/>
        </p:nvSpPr>
        <p:spPr>
          <a:xfrm>
            <a:off x="951723" y="1690688"/>
            <a:ext cx="2612572" cy="709127"/>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latin typeface="Franklin Gothic Medium" panose="020B0603020102020204" pitchFamily="34" charset="0"/>
              </a:rPr>
              <a:t>October 2023</a:t>
            </a:r>
          </a:p>
        </p:txBody>
      </p:sp>
      <p:sp>
        <p:nvSpPr>
          <p:cNvPr id="6" name="Rectangle 5">
            <a:extLst>
              <a:ext uri="{FF2B5EF4-FFF2-40B4-BE49-F238E27FC236}">
                <a16:creationId xmlns:a16="http://schemas.microsoft.com/office/drawing/2014/main" id="{F6A9562F-5145-137A-15ED-87B58AA10FAB}"/>
              </a:ext>
            </a:extLst>
          </p:cNvPr>
          <p:cNvSpPr/>
          <p:nvPr/>
        </p:nvSpPr>
        <p:spPr>
          <a:xfrm>
            <a:off x="951723" y="5360800"/>
            <a:ext cx="2612572" cy="709127"/>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latin typeface="Franklin Gothic Medium" panose="020B0603020102020204" pitchFamily="34" charset="0"/>
              </a:rPr>
              <a:t>February 2024</a:t>
            </a:r>
          </a:p>
        </p:txBody>
      </p:sp>
      <p:sp>
        <p:nvSpPr>
          <p:cNvPr id="7" name="Rectangle 6">
            <a:extLst>
              <a:ext uri="{FF2B5EF4-FFF2-40B4-BE49-F238E27FC236}">
                <a16:creationId xmlns:a16="http://schemas.microsoft.com/office/drawing/2014/main" id="{426AF127-215A-0908-92FE-8E45470F6E81}"/>
              </a:ext>
            </a:extLst>
          </p:cNvPr>
          <p:cNvSpPr/>
          <p:nvPr/>
        </p:nvSpPr>
        <p:spPr>
          <a:xfrm>
            <a:off x="951723" y="2858488"/>
            <a:ext cx="2612572" cy="709127"/>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latin typeface="Franklin Gothic Medium" panose="020B0603020102020204" pitchFamily="34" charset="0"/>
              </a:rPr>
              <a:t>December 2023</a:t>
            </a:r>
          </a:p>
        </p:txBody>
      </p:sp>
      <p:sp>
        <p:nvSpPr>
          <p:cNvPr id="8" name="TextBox 7">
            <a:extLst>
              <a:ext uri="{FF2B5EF4-FFF2-40B4-BE49-F238E27FC236}">
                <a16:creationId xmlns:a16="http://schemas.microsoft.com/office/drawing/2014/main" id="{B36A5948-9A95-4040-55EE-3945BCE5BA82}"/>
              </a:ext>
            </a:extLst>
          </p:cNvPr>
          <p:cNvSpPr txBox="1"/>
          <p:nvPr/>
        </p:nvSpPr>
        <p:spPr>
          <a:xfrm flipH="1">
            <a:off x="3992568" y="1604864"/>
            <a:ext cx="7361232" cy="923330"/>
          </a:xfrm>
          <a:prstGeom prst="rect">
            <a:avLst/>
          </a:prstGeom>
          <a:noFill/>
        </p:spPr>
        <p:txBody>
          <a:bodyPr wrap="square" rtlCol="0">
            <a:spAutoFit/>
          </a:bodyPr>
          <a:lstStyle/>
          <a:p>
            <a:r>
              <a:rPr lang="en-US" dirty="0">
                <a:solidFill>
                  <a:srgbClr val="4E4A4E"/>
                </a:solidFill>
                <a:latin typeface="Franklin Gothic Book" panose="020B0503020102020204" pitchFamily="34" charset="0"/>
              </a:rPr>
              <a:t>North Carolina Session Law 2023-132 went into effect, prohibiting UNC institutions and NC community colleges from receiving accreditation by an accrediting agency for consecutive accreditation cycles.</a:t>
            </a:r>
          </a:p>
        </p:txBody>
      </p:sp>
      <p:sp>
        <p:nvSpPr>
          <p:cNvPr id="9" name="TextBox 8">
            <a:extLst>
              <a:ext uri="{FF2B5EF4-FFF2-40B4-BE49-F238E27FC236}">
                <a16:creationId xmlns:a16="http://schemas.microsoft.com/office/drawing/2014/main" id="{56886E8E-D099-6DC4-455D-5036B1DBA437}"/>
              </a:ext>
            </a:extLst>
          </p:cNvPr>
          <p:cNvSpPr txBox="1"/>
          <p:nvPr/>
        </p:nvSpPr>
        <p:spPr>
          <a:xfrm flipH="1">
            <a:off x="3992568" y="2772664"/>
            <a:ext cx="7361232" cy="923330"/>
          </a:xfrm>
          <a:prstGeom prst="rect">
            <a:avLst/>
          </a:prstGeom>
          <a:noFill/>
        </p:spPr>
        <p:txBody>
          <a:bodyPr wrap="square" rtlCol="0">
            <a:spAutoFit/>
          </a:bodyPr>
          <a:lstStyle/>
          <a:p>
            <a:r>
              <a:rPr lang="en-US" dirty="0">
                <a:solidFill>
                  <a:srgbClr val="4E4A4E"/>
                </a:solidFill>
                <a:latin typeface="Franklin Gothic Book" panose="020B0503020102020204" pitchFamily="34" charset="0"/>
              </a:rPr>
              <a:t>UNC and NC Community Colleges system offices issued joint Request for Information (RFI) seeking accrediting agencies’ interest in adding NC’s institutions to their portfolios. </a:t>
            </a:r>
          </a:p>
        </p:txBody>
      </p:sp>
      <p:sp>
        <p:nvSpPr>
          <p:cNvPr id="10" name="TextBox 9">
            <a:extLst>
              <a:ext uri="{FF2B5EF4-FFF2-40B4-BE49-F238E27FC236}">
                <a16:creationId xmlns:a16="http://schemas.microsoft.com/office/drawing/2014/main" id="{C70567E9-F2DE-3A8D-4A57-113A7ABCE1C7}"/>
              </a:ext>
            </a:extLst>
          </p:cNvPr>
          <p:cNvSpPr txBox="1"/>
          <p:nvPr/>
        </p:nvSpPr>
        <p:spPr>
          <a:xfrm flipH="1">
            <a:off x="3992568" y="5225145"/>
            <a:ext cx="7361232" cy="1200329"/>
          </a:xfrm>
          <a:prstGeom prst="rect">
            <a:avLst/>
          </a:prstGeom>
          <a:noFill/>
        </p:spPr>
        <p:txBody>
          <a:bodyPr wrap="square" rtlCol="0">
            <a:spAutoFit/>
          </a:bodyPr>
          <a:lstStyle/>
          <a:p>
            <a:r>
              <a:rPr lang="en-US" dirty="0">
                <a:solidFill>
                  <a:srgbClr val="4E4A4E"/>
                </a:solidFill>
                <a:latin typeface="Franklin Gothic Book" panose="020B0503020102020204" pitchFamily="34" charset="0"/>
              </a:rPr>
              <a:t>Three accreditors responded to the RFI: </a:t>
            </a:r>
          </a:p>
          <a:p>
            <a:pPr marL="285750" indent="-285750">
              <a:buFontTx/>
              <a:buChar char="-"/>
            </a:pPr>
            <a:r>
              <a:rPr lang="en-US" dirty="0">
                <a:solidFill>
                  <a:srgbClr val="4E4A4E"/>
                </a:solidFill>
                <a:latin typeface="Franklin Gothic Book" panose="020B0503020102020204" pitchFamily="34" charset="0"/>
              </a:rPr>
              <a:t>Accrediting Commission for Community and Junior Colleges (ACCJC)</a:t>
            </a:r>
          </a:p>
          <a:p>
            <a:pPr marL="285750" indent="-285750">
              <a:buFontTx/>
              <a:buChar char="-"/>
            </a:pPr>
            <a:r>
              <a:rPr lang="en-US" dirty="0">
                <a:solidFill>
                  <a:srgbClr val="4E4A4E"/>
                </a:solidFill>
                <a:latin typeface="Franklin Gothic Book" panose="020B0503020102020204" pitchFamily="34" charset="0"/>
              </a:rPr>
              <a:t>Higher Learning Commission (HLC)</a:t>
            </a:r>
          </a:p>
          <a:p>
            <a:pPr marL="285750" indent="-285750">
              <a:buFontTx/>
              <a:buChar char="-"/>
            </a:pPr>
            <a:r>
              <a:rPr lang="en-US" dirty="0">
                <a:solidFill>
                  <a:srgbClr val="4E4A4E"/>
                </a:solidFill>
                <a:latin typeface="Franklin Gothic Book" panose="020B0503020102020204" pitchFamily="34" charset="0"/>
              </a:rPr>
              <a:t>Middle States Commission on Higher Education (MSCHE)</a:t>
            </a:r>
          </a:p>
        </p:txBody>
      </p:sp>
      <p:sp>
        <p:nvSpPr>
          <p:cNvPr id="11" name="Rectangle 10">
            <a:extLst>
              <a:ext uri="{FF2B5EF4-FFF2-40B4-BE49-F238E27FC236}">
                <a16:creationId xmlns:a16="http://schemas.microsoft.com/office/drawing/2014/main" id="{3882C114-82FD-7105-72ED-A0736598BE72}"/>
              </a:ext>
            </a:extLst>
          </p:cNvPr>
          <p:cNvSpPr/>
          <p:nvPr/>
        </p:nvSpPr>
        <p:spPr>
          <a:xfrm>
            <a:off x="951723" y="4109644"/>
            <a:ext cx="2612572" cy="709127"/>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000" dirty="0">
                <a:latin typeface="Franklin Gothic Medium" panose="020B0603020102020204" pitchFamily="34" charset="0"/>
              </a:rPr>
              <a:t>January 2024</a:t>
            </a:r>
          </a:p>
        </p:txBody>
      </p:sp>
      <p:sp>
        <p:nvSpPr>
          <p:cNvPr id="12" name="TextBox 11">
            <a:extLst>
              <a:ext uri="{FF2B5EF4-FFF2-40B4-BE49-F238E27FC236}">
                <a16:creationId xmlns:a16="http://schemas.microsoft.com/office/drawing/2014/main" id="{59F7A84F-DD28-4714-83FA-9C72187030A5}"/>
              </a:ext>
            </a:extLst>
          </p:cNvPr>
          <p:cNvSpPr txBox="1"/>
          <p:nvPr/>
        </p:nvSpPr>
        <p:spPr>
          <a:xfrm flipH="1">
            <a:off x="3992568" y="4123925"/>
            <a:ext cx="7361232" cy="646331"/>
          </a:xfrm>
          <a:prstGeom prst="rect">
            <a:avLst/>
          </a:prstGeom>
          <a:noFill/>
        </p:spPr>
        <p:txBody>
          <a:bodyPr wrap="square" rtlCol="0">
            <a:spAutoFit/>
          </a:bodyPr>
          <a:lstStyle/>
          <a:p>
            <a:r>
              <a:rPr lang="en-US" dirty="0">
                <a:solidFill>
                  <a:srgbClr val="4E4A4E"/>
                </a:solidFill>
                <a:latin typeface="Franklin Gothic Book" panose="020B0503020102020204" pitchFamily="34" charset="0"/>
              </a:rPr>
              <a:t>System offices met with the U.S. Department of Education (USED) staff to discuss timelines and processes.</a:t>
            </a:r>
          </a:p>
        </p:txBody>
      </p:sp>
      <p:cxnSp>
        <p:nvCxnSpPr>
          <p:cNvPr id="14" name="Straight Connector 13">
            <a:extLst>
              <a:ext uri="{FF2B5EF4-FFF2-40B4-BE49-F238E27FC236}">
                <a16:creationId xmlns:a16="http://schemas.microsoft.com/office/drawing/2014/main" id="{FF5B0631-86BB-EFF8-9A45-C153C792FEE1}"/>
              </a:ext>
            </a:extLst>
          </p:cNvPr>
          <p:cNvCxnSpPr/>
          <p:nvPr/>
        </p:nvCxnSpPr>
        <p:spPr>
          <a:xfrm>
            <a:off x="997753" y="2640564"/>
            <a:ext cx="10149840" cy="0"/>
          </a:xfrm>
          <a:prstGeom prst="line">
            <a:avLst/>
          </a:prstGeom>
          <a:ln>
            <a:solidFill>
              <a:srgbClr val="E1AF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1E86AE2-D40D-256F-4961-4D773A7DDC81}"/>
              </a:ext>
            </a:extLst>
          </p:cNvPr>
          <p:cNvCxnSpPr/>
          <p:nvPr/>
        </p:nvCxnSpPr>
        <p:spPr>
          <a:xfrm>
            <a:off x="997753" y="5078964"/>
            <a:ext cx="10149840" cy="0"/>
          </a:xfrm>
          <a:prstGeom prst="line">
            <a:avLst/>
          </a:prstGeom>
          <a:ln>
            <a:solidFill>
              <a:srgbClr val="E1AF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74BF029-B450-0AB3-9DAB-4568522E7F98}"/>
              </a:ext>
            </a:extLst>
          </p:cNvPr>
          <p:cNvCxnSpPr/>
          <p:nvPr/>
        </p:nvCxnSpPr>
        <p:spPr>
          <a:xfrm>
            <a:off x="997753" y="3837993"/>
            <a:ext cx="10149840" cy="0"/>
          </a:xfrm>
          <a:prstGeom prst="line">
            <a:avLst/>
          </a:prstGeom>
          <a:ln>
            <a:solidFill>
              <a:srgbClr val="E1A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0274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B0BDB-2A8C-7649-4171-DC650B33AE93}"/>
              </a:ext>
            </a:extLst>
          </p:cNvPr>
          <p:cNvSpPr>
            <a:spLocks noGrp="1"/>
          </p:cNvSpPr>
          <p:nvPr>
            <p:ph type="title"/>
          </p:nvPr>
        </p:nvSpPr>
        <p:spPr/>
        <p:txBody>
          <a:bodyPr>
            <a:normAutofit/>
          </a:bodyPr>
          <a:lstStyle/>
          <a:p>
            <a:r>
              <a:rPr lang="en-US" sz="4000" b="1" dirty="0">
                <a:solidFill>
                  <a:srgbClr val="4E4A4E"/>
                </a:solidFill>
                <a:latin typeface="Franklin Gothic Medium" panose="020B0603020102020204" pitchFamily="34" charset="0"/>
              </a:rPr>
              <a:t>RFI Responses</a:t>
            </a:r>
            <a:endParaRPr lang="en-US" sz="4000" dirty="0"/>
          </a:p>
        </p:txBody>
      </p:sp>
      <p:graphicFrame>
        <p:nvGraphicFramePr>
          <p:cNvPr id="4" name="Content Placeholder 3">
            <a:extLst>
              <a:ext uri="{FF2B5EF4-FFF2-40B4-BE49-F238E27FC236}">
                <a16:creationId xmlns:a16="http://schemas.microsoft.com/office/drawing/2014/main" id="{4E2C3E34-6A77-9FC7-67B1-86F81CBE4618}"/>
              </a:ext>
            </a:extLst>
          </p:cNvPr>
          <p:cNvGraphicFramePr>
            <a:graphicFrameLocks noGrp="1"/>
          </p:cNvGraphicFramePr>
          <p:nvPr>
            <p:ph idx="1"/>
            <p:extLst>
              <p:ext uri="{D42A27DB-BD31-4B8C-83A1-F6EECF244321}">
                <p14:modId xmlns:p14="http://schemas.microsoft.com/office/powerpoint/2010/main" val="1303931549"/>
              </p:ext>
            </p:extLst>
          </p:nvPr>
        </p:nvGraphicFramePr>
        <p:xfrm>
          <a:off x="931607" y="1386348"/>
          <a:ext cx="10591699" cy="4958468"/>
        </p:xfrm>
        <a:graphic>
          <a:graphicData uri="http://schemas.openxmlformats.org/drawingml/2006/table">
            <a:tbl>
              <a:tblPr firstRow="1" firstCol="1" bandRow="1">
                <a:tableStyleId>{5C22544A-7EE6-4342-B048-85BDC9FD1C3A}</a:tableStyleId>
              </a:tblPr>
              <a:tblGrid>
                <a:gridCol w="2466280">
                  <a:extLst>
                    <a:ext uri="{9D8B030D-6E8A-4147-A177-3AD203B41FA5}">
                      <a16:colId xmlns:a16="http://schemas.microsoft.com/office/drawing/2014/main" val="4145312576"/>
                    </a:ext>
                  </a:extLst>
                </a:gridCol>
                <a:gridCol w="2708473">
                  <a:extLst>
                    <a:ext uri="{9D8B030D-6E8A-4147-A177-3AD203B41FA5}">
                      <a16:colId xmlns:a16="http://schemas.microsoft.com/office/drawing/2014/main" val="3925180428"/>
                    </a:ext>
                  </a:extLst>
                </a:gridCol>
                <a:gridCol w="2708473">
                  <a:extLst>
                    <a:ext uri="{9D8B030D-6E8A-4147-A177-3AD203B41FA5}">
                      <a16:colId xmlns:a16="http://schemas.microsoft.com/office/drawing/2014/main" val="1394388232"/>
                    </a:ext>
                  </a:extLst>
                </a:gridCol>
                <a:gridCol w="2708473">
                  <a:extLst>
                    <a:ext uri="{9D8B030D-6E8A-4147-A177-3AD203B41FA5}">
                      <a16:colId xmlns:a16="http://schemas.microsoft.com/office/drawing/2014/main" val="1318068080"/>
                    </a:ext>
                  </a:extLst>
                </a:gridCol>
              </a:tblGrid>
              <a:tr h="404523">
                <a:tc>
                  <a:txBody>
                    <a:bodyPr/>
                    <a:lstStyle/>
                    <a:p>
                      <a:pPr marL="0" marR="0">
                        <a:lnSpc>
                          <a:spcPct val="107000"/>
                        </a:lnSpc>
                        <a:spcBef>
                          <a:spcPts val="0"/>
                        </a:spcBef>
                        <a:spcAft>
                          <a:spcPts val="0"/>
                        </a:spcAft>
                      </a:pPr>
                      <a:r>
                        <a:rPr lang="en-US" sz="1500" kern="0" dirty="0">
                          <a:effectLst/>
                          <a:latin typeface="Franklin Gothic Book" panose="020B0503020102020204" pitchFamily="34" charset="0"/>
                        </a:rPr>
                        <a:t> </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500" kern="0" dirty="0">
                          <a:effectLst/>
                          <a:latin typeface="Franklin Gothic Book" panose="020B0503020102020204" pitchFamily="34" charset="0"/>
                        </a:rPr>
                        <a:t>ACCJC</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L w="12700" cap="flat" cmpd="sng" algn="ctr">
                      <a:solidFill>
                        <a:srgbClr val="004278"/>
                      </a:solidFill>
                      <a:prstDash val="solid"/>
                      <a:round/>
                      <a:headEnd type="none" w="med" len="med"/>
                      <a:tailEnd type="none" w="med" len="med"/>
                    </a:lnL>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500" kern="0" dirty="0">
                          <a:effectLst/>
                          <a:latin typeface="Franklin Gothic Book" panose="020B0503020102020204" pitchFamily="34" charset="0"/>
                        </a:rPr>
                        <a:t>HLC</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L w="12700" cap="flat" cmpd="sng" algn="ctr">
                      <a:solidFill>
                        <a:srgbClr val="004278"/>
                      </a:solidFill>
                      <a:prstDash val="solid"/>
                      <a:round/>
                      <a:headEnd type="none" w="med" len="med"/>
                      <a:tailEnd type="none" w="med" len="med"/>
                    </a:lnL>
                    <a:lnR w="12700" cap="flat" cmpd="sng" algn="ctr">
                      <a:solidFill>
                        <a:srgbClr val="004278"/>
                      </a:solidFill>
                      <a:prstDash val="solid"/>
                      <a:round/>
                      <a:headEnd type="none" w="med" len="med"/>
                      <a:tailEnd type="none" w="med" len="med"/>
                    </a:lnR>
                    <a:solidFill>
                      <a:srgbClr val="004278"/>
                    </a:solidFill>
                  </a:tcPr>
                </a:tc>
                <a:tc>
                  <a:txBody>
                    <a:bodyPr/>
                    <a:lstStyle/>
                    <a:p>
                      <a:pPr marL="0" marR="0" algn="ctr">
                        <a:lnSpc>
                          <a:spcPct val="107000"/>
                        </a:lnSpc>
                        <a:spcBef>
                          <a:spcPts val="0"/>
                        </a:spcBef>
                        <a:spcAft>
                          <a:spcPts val="0"/>
                        </a:spcAft>
                      </a:pPr>
                      <a:r>
                        <a:rPr lang="en-US" sz="1500" kern="0" dirty="0">
                          <a:effectLst/>
                          <a:latin typeface="Franklin Gothic Book" panose="020B0503020102020204" pitchFamily="34" charset="0"/>
                        </a:rPr>
                        <a:t>MSCHE</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L w="12700" cap="flat" cmpd="sng" algn="ctr">
                      <a:solidFill>
                        <a:srgbClr val="004278"/>
                      </a:solidFill>
                      <a:prstDash val="solid"/>
                      <a:round/>
                      <a:headEnd type="none" w="med" len="med"/>
                      <a:tailEnd type="none" w="med" len="med"/>
                    </a:lnL>
                    <a:solidFill>
                      <a:srgbClr val="004278"/>
                    </a:solidFill>
                  </a:tcPr>
                </a:tc>
                <a:extLst>
                  <a:ext uri="{0D108BD9-81ED-4DB2-BD59-A6C34878D82A}">
                    <a16:rowId xmlns:a16="http://schemas.microsoft.com/office/drawing/2014/main" val="2772306680"/>
                  </a:ext>
                </a:extLst>
              </a:tr>
              <a:tr h="1271651">
                <a:tc>
                  <a:txBody>
                    <a:bodyPr/>
                    <a:lstStyle/>
                    <a:p>
                      <a:pPr marL="0" marR="0">
                        <a:lnSpc>
                          <a:spcPct val="107000"/>
                        </a:lnSpc>
                        <a:spcBef>
                          <a:spcPts val="0"/>
                        </a:spcBef>
                        <a:spcAft>
                          <a:spcPts val="0"/>
                        </a:spcAft>
                      </a:pPr>
                      <a:r>
                        <a:rPr lang="en-US" sz="1500" kern="0" dirty="0">
                          <a:solidFill>
                            <a:srgbClr val="4E4A4E"/>
                          </a:solidFill>
                          <a:effectLst/>
                          <a:latin typeface="Franklin Gothic Book" panose="020B0503020102020204" pitchFamily="34" charset="0"/>
                        </a:rPr>
                        <a:t>Accepting new candidates and willing to accept NC institutions?</a:t>
                      </a:r>
                      <a:endParaRPr lang="en-US" sz="1500" kern="100" dirty="0">
                        <a:solidFill>
                          <a:srgbClr val="4E4A4E"/>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500" kern="0" dirty="0">
                          <a:effectLst/>
                          <a:latin typeface="Franklin Gothic Book" panose="020B0503020102020204" pitchFamily="34" charset="0"/>
                        </a:rPr>
                        <a:t>Open to long-term relationships; do not believe a single-cycle approach provides value to membership and/or NC institutions</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500" kern="0" dirty="0">
                          <a:effectLst/>
                          <a:latin typeface="Franklin Gothic Book" panose="020B0503020102020204" pitchFamily="34" charset="0"/>
                        </a:rPr>
                        <a:t>Welcomes eligible institutions, including NC institutions, to apply. </a:t>
                      </a:r>
                      <a:r>
                        <a:rPr lang="en-US" sz="1500" kern="0">
                          <a:effectLst/>
                          <a:latin typeface="Franklin Gothic Book" panose="020B0503020102020204" pitchFamily="34" charset="0"/>
                        </a:rPr>
                        <a:t>Indicated preference for long-term relationships</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500" kern="0" dirty="0">
                          <a:effectLst/>
                          <a:latin typeface="Franklin Gothic Book" panose="020B0503020102020204" pitchFamily="34" charset="0"/>
                        </a:rPr>
                        <a:t>Welcomes eligible institutions, including NC institutions, to apply. Indicated preference for long-term relationships</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B w="12700" cap="flat" cmpd="sng" algn="ctr">
                      <a:solidFill>
                        <a:srgbClr val="E1AF00"/>
                      </a:solidFill>
                      <a:prstDash val="solid"/>
                      <a:round/>
                      <a:headEnd type="none" w="med" len="med"/>
                      <a:tailEnd type="none" w="med" len="med"/>
                    </a:lnB>
                    <a:noFill/>
                  </a:tcPr>
                </a:tc>
                <a:extLst>
                  <a:ext uri="{0D108BD9-81ED-4DB2-BD59-A6C34878D82A}">
                    <a16:rowId xmlns:a16="http://schemas.microsoft.com/office/drawing/2014/main" val="2595133105"/>
                  </a:ext>
                </a:extLst>
              </a:tr>
              <a:tr h="1013675">
                <a:tc>
                  <a:txBody>
                    <a:bodyPr/>
                    <a:lstStyle/>
                    <a:p>
                      <a:pPr marL="0" marR="0">
                        <a:lnSpc>
                          <a:spcPct val="107000"/>
                        </a:lnSpc>
                        <a:spcBef>
                          <a:spcPts val="0"/>
                        </a:spcBef>
                        <a:spcAft>
                          <a:spcPts val="0"/>
                        </a:spcAft>
                      </a:pPr>
                      <a:r>
                        <a:rPr lang="en-US" sz="1500" kern="0" dirty="0">
                          <a:solidFill>
                            <a:srgbClr val="4E4A4E"/>
                          </a:solidFill>
                          <a:effectLst/>
                          <a:latin typeface="Franklin Gothic Book" panose="020B0503020102020204" pitchFamily="34" charset="0"/>
                        </a:rPr>
                        <a:t>Interest in accrediting single institutions vs. entire systems?</a:t>
                      </a:r>
                      <a:endParaRPr lang="en-US" sz="1500" kern="100" dirty="0">
                        <a:solidFill>
                          <a:srgbClr val="4E4A4E"/>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500" kern="0" dirty="0">
                          <a:effectLst/>
                          <a:latin typeface="Franklin Gothic Book" panose="020B0503020102020204" pitchFamily="34" charset="0"/>
                        </a:rPr>
                        <a:t>Open to primarily associate degree-granting institutions that can commit to more than a single accreditation cycle</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500" kern="0" dirty="0">
                          <a:effectLst/>
                          <a:latin typeface="Franklin Gothic Book" panose="020B0503020102020204" pitchFamily="34" charset="0"/>
                        </a:rPr>
                        <a:t>All degree-granting NC institutions that meet eligibility requirements are invited to apply</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500" kern="0" dirty="0">
                          <a:effectLst/>
                          <a:latin typeface="Franklin Gothic Book" panose="020B0503020102020204" pitchFamily="34" charset="0"/>
                        </a:rPr>
                        <a:t>All degree-granting NC institutions that meet eligibility requirements are invited to apply</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extLst>
                  <a:ext uri="{0D108BD9-81ED-4DB2-BD59-A6C34878D82A}">
                    <a16:rowId xmlns:a16="http://schemas.microsoft.com/office/drawing/2014/main" val="3150430812"/>
                  </a:ext>
                </a:extLst>
              </a:tr>
              <a:tr h="1033421">
                <a:tc>
                  <a:txBody>
                    <a:bodyPr/>
                    <a:lstStyle/>
                    <a:p>
                      <a:pPr marL="0" marR="0">
                        <a:lnSpc>
                          <a:spcPct val="107000"/>
                        </a:lnSpc>
                        <a:spcBef>
                          <a:spcPts val="0"/>
                        </a:spcBef>
                        <a:spcAft>
                          <a:spcPts val="0"/>
                        </a:spcAft>
                      </a:pPr>
                      <a:r>
                        <a:rPr lang="en-US" sz="1500" kern="0" dirty="0">
                          <a:solidFill>
                            <a:srgbClr val="4E4A4E"/>
                          </a:solidFill>
                          <a:effectLst/>
                          <a:latin typeface="Franklin Gothic Book" panose="020B0503020102020204" pitchFamily="34" charset="0"/>
                        </a:rPr>
                        <a:t>Process for institutions to be granted accreditation as a system?</a:t>
                      </a:r>
                      <a:endParaRPr lang="en-US" sz="1500" kern="100" dirty="0">
                        <a:solidFill>
                          <a:srgbClr val="4E4A4E"/>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500" kern="0" dirty="0">
                          <a:effectLst/>
                          <a:latin typeface="Franklin Gothic Book" panose="020B0503020102020204" pitchFamily="34" charset="0"/>
                        </a:rPr>
                        <a:t>Accredits individual institutions</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500" kern="0" dirty="0">
                          <a:effectLst/>
                          <a:latin typeface="Franklin Gothic Book" panose="020B0503020102020204" pitchFamily="34" charset="0"/>
                        </a:rPr>
                        <a:t>Accredits individual institutions and also many systems</a:t>
                      </a:r>
                      <a:endParaRPr lang="en-US" sz="1500" kern="100" dirty="0">
                        <a:effectLst/>
                        <a:latin typeface="Franklin Gothic Book" panose="020B0503020102020204" pitchFamily="34" charset="0"/>
                      </a:endParaRPr>
                    </a:p>
                    <a:p>
                      <a:pPr marL="0" marR="0">
                        <a:lnSpc>
                          <a:spcPct val="107000"/>
                        </a:lnSpc>
                        <a:spcBef>
                          <a:spcPts val="0"/>
                        </a:spcBef>
                        <a:spcAft>
                          <a:spcPts val="0"/>
                        </a:spcAft>
                      </a:pPr>
                      <a:r>
                        <a:rPr lang="en-US" sz="1500" kern="0" dirty="0">
                          <a:effectLst/>
                          <a:latin typeface="Franklin Gothic Book" panose="020B0503020102020204" pitchFamily="34" charset="0"/>
                        </a:rPr>
                        <a:t> </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500" kern="0" dirty="0">
                          <a:effectLst/>
                          <a:latin typeface="Franklin Gothic Book" panose="020B0503020102020204" pitchFamily="34" charset="0"/>
                        </a:rPr>
                        <a:t>Accredits individual institutions</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extLst>
                  <a:ext uri="{0D108BD9-81ED-4DB2-BD59-A6C34878D82A}">
                    <a16:rowId xmlns:a16="http://schemas.microsoft.com/office/drawing/2014/main" val="701655498"/>
                  </a:ext>
                </a:extLst>
              </a:tr>
              <a:tr h="755700">
                <a:tc>
                  <a:txBody>
                    <a:bodyPr/>
                    <a:lstStyle/>
                    <a:p>
                      <a:pPr marL="0" marR="0">
                        <a:lnSpc>
                          <a:spcPct val="107000"/>
                        </a:lnSpc>
                        <a:spcBef>
                          <a:spcPts val="0"/>
                        </a:spcBef>
                        <a:spcAft>
                          <a:spcPts val="0"/>
                        </a:spcAft>
                      </a:pPr>
                      <a:r>
                        <a:rPr lang="en-US" sz="1500" kern="0" dirty="0">
                          <a:solidFill>
                            <a:srgbClr val="4E4A4E"/>
                          </a:solidFill>
                          <a:effectLst/>
                          <a:latin typeface="Franklin Gothic Book" panose="020B0503020102020204" pitchFamily="34" charset="0"/>
                        </a:rPr>
                        <a:t>Timeline for initial accreditation?</a:t>
                      </a:r>
                      <a:endParaRPr lang="en-US" sz="1500" kern="100" dirty="0">
                        <a:solidFill>
                          <a:srgbClr val="4E4A4E"/>
                        </a:solidFill>
                        <a:effectLst/>
                        <a:latin typeface="Franklin Gothic Book" panose="020B0503020102020204" pitchFamily="34" charset="0"/>
                      </a:endParaRPr>
                    </a:p>
                  </a:txBody>
                  <a:tcPr marL="48342" marR="48342"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lvl="0" indent="0">
                        <a:lnSpc>
                          <a:spcPct val="107000"/>
                        </a:lnSpc>
                        <a:spcBef>
                          <a:spcPts val="0"/>
                        </a:spcBef>
                        <a:spcAft>
                          <a:spcPts val="0"/>
                        </a:spcAft>
                        <a:buFont typeface="Symbol" panose="05050102010706020507" pitchFamily="18" charset="2"/>
                        <a:buNone/>
                      </a:pPr>
                      <a:r>
                        <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rPr>
                        <a:t>Months to years</a:t>
                      </a:r>
                    </a:p>
                  </a:txBody>
                  <a:tcPr marL="48342" marR="48342"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500" u="none" kern="0" dirty="0">
                          <a:effectLst/>
                          <a:latin typeface="Franklin Gothic Book" panose="020B0503020102020204" pitchFamily="34" charset="0"/>
                        </a:rPr>
                        <a:t>18 months (accelerated)</a:t>
                      </a:r>
                      <a:endParaRPr lang="en-US" sz="1500" u="none" kern="100" dirty="0">
                        <a:effectLst/>
                        <a:latin typeface="Franklin Gothic Book" panose="020B0503020102020204" pitchFamily="34" charset="0"/>
                      </a:endParaRPr>
                    </a:p>
                  </a:txBody>
                  <a:tcPr marL="48342" marR="48342"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lvl="0" indent="0">
                        <a:lnSpc>
                          <a:spcPct val="107000"/>
                        </a:lnSpc>
                        <a:spcBef>
                          <a:spcPts val="0"/>
                        </a:spcBef>
                        <a:spcAft>
                          <a:spcPts val="0"/>
                        </a:spcAft>
                        <a:buFont typeface="Symbol" panose="05050102010706020507" pitchFamily="18" charset="2"/>
                        <a:buNone/>
                      </a:pPr>
                      <a:r>
                        <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rPr>
                        <a:t>23-30 months </a:t>
                      </a:r>
                    </a:p>
                  </a:txBody>
                  <a:tcPr marL="48342" marR="48342"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extLst>
                  <a:ext uri="{0D108BD9-81ED-4DB2-BD59-A6C34878D82A}">
                    <a16:rowId xmlns:a16="http://schemas.microsoft.com/office/drawing/2014/main" val="2126196364"/>
                  </a:ext>
                </a:extLst>
              </a:tr>
              <a:tr h="239749">
                <a:tc>
                  <a:txBody>
                    <a:bodyPr/>
                    <a:lstStyle/>
                    <a:p>
                      <a:pPr marL="0" marR="0">
                        <a:lnSpc>
                          <a:spcPct val="107000"/>
                        </a:lnSpc>
                        <a:spcBef>
                          <a:spcPts val="0"/>
                        </a:spcBef>
                        <a:spcAft>
                          <a:spcPts val="0"/>
                        </a:spcAft>
                      </a:pPr>
                      <a:r>
                        <a:rPr lang="en-US" sz="1500" kern="0" dirty="0">
                          <a:solidFill>
                            <a:srgbClr val="4E4A4E"/>
                          </a:solidFill>
                          <a:effectLst/>
                          <a:latin typeface="Franklin Gothic Book" panose="020B0503020102020204" pitchFamily="34" charset="0"/>
                        </a:rPr>
                        <a:t>Mid-term review?</a:t>
                      </a:r>
                      <a:endParaRPr lang="en-US" sz="1500" kern="100" dirty="0">
                        <a:solidFill>
                          <a:srgbClr val="4E4A4E"/>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500" kern="100" dirty="0">
                          <a:effectLst/>
                          <a:latin typeface="Franklin Gothic Book" panose="020B0503020102020204" pitchFamily="34" charset="0"/>
                        </a:rPr>
                        <a:t>After 4 years</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500" kern="100" dirty="0">
                          <a:effectLst/>
                          <a:latin typeface="Franklin Gothic Book" panose="020B0503020102020204" pitchFamily="34" charset="0"/>
                        </a:rPr>
                        <a:t>After 4 years</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500" kern="100" dirty="0">
                          <a:effectLst/>
                          <a:latin typeface="Franklin Gothic Book" panose="020B0503020102020204" pitchFamily="34" charset="0"/>
                        </a:rPr>
                        <a:t>Annual review</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T w="12700" cap="flat" cmpd="sng" algn="ctr">
                      <a:solidFill>
                        <a:srgbClr val="E1AF00"/>
                      </a:solidFill>
                      <a:prstDash val="solid"/>
                      <a:round/>
                      <a:headEnd type="none" w="med" len="med"/>
                      <a:tailEnd type="none" w="med" len="med"/>
                    </a:lnT>
                    <a:lnB w="12700" cap="flat" cmpd="sng" algn="ctr">
                      <a:solidFill>
                        <a:srgbClr val="E1AF00"/>
                      </a:solidFill>
                      <a:prstDash val="solid"/>
                      <a:round/>
                      <a:headEnd type="none" w="med" len="med"/>
                      <a:tailEnd type="none" w="med" len="med"/>
                    </a:lnB>
                    <a:noFill/>
                  </a:tcPr>
                </a:tc>
                <a:extLst>
                  <a:ext uri="{0D108BD9-81ED-4DB2-BD59-A6C34878D82A}">
                    <a16:rowId xmlns:a16="http://schemas.microsoft.com/office/drawing/2014/main" val="3994100916"/>
                  </a:ext>
                </a:extLst>
              </a:tr>
              <a:tr h="239749">
                <a:tc>
                  <a:txBody>
                    <a:bodyPr/>
                    <a:lstStyle/>
                    <a:p>
                      <a:pPr marL="0" marR="0">
                        <a:lnSpc>
                          <a:spcPct val="107000"/>
                        </a:lnSpc>
                        <a:spcBef>
                          <a:spcPts val="0"/>
                        </a:spcBef>
                        <a:spcAft>
                          <a:spcPts val="0"/>
                        </a:spcAft>
                      </a:pPr>
                      <a:r>
                        <a:rPr lang="en-US" sz="1500" kern="0" dirty="0">
                          <a:solidFill>
                            <a:srgbClr val="4E4A4E"/>
                          </a:solidFill>
                          <a:effectLst/>
                          <a:latin typeface="Franklin Gothic Book" panose="020B0503020102020204" pitchFamily="34" charset="0"/>
                        </a:rPr>
                        <a:t>Estimated start-up cost?</a:t>
                      </a:r>
                      <a:endParaRPr lang="en-US" sz="1500" kern="100" dirty="0">
                        <a:solidFill>
                          <a:srgbClr val="4E4A4E"/>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T w="12700" cap="flat" cmpd="sng" algn="ctr">
                      <a:solidFill>
                        <a:srgbClr val="E1AF00"/>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500" kern="0" dirty="0">
                          <a:effectLst/>
                          <a:latin typeface="Franklin Gothic Book" panose="020B0503020102020204" pitchFamily="34" charset="0"/>
                        </a:rPr>
                        <a:t>$8,000</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T w="12700" cap="flat" cmpd="sng" algn="ctr">
                      <a:solidFill>
                        <a:srgbClr val="E1AF00"/>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500" kern="0" dirty="0">
                          <a:effectLst/>
                          <a:latin typeface="Franklin Gothic Book" panose="020B0503020102020204" pitchFamily="34" charset="0"/>
                        </a:rPr>
                        <a:t>$23,650 (accelerated)</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T w="12700" cap="flat" cmpd="sng" algn="ctr">
                      <a:solidFill>
                        <a:srgbClr val="E1AF00"/>
                      </a:solidFill>
                      <a:prstDash val="solid"/>
                      <a:round/>
                      <a:headEnd type="none" w="med" len="med"/>
                      <a:tailEnd type="none" w="med" len="med"/>
                    </a:lnT>
                    <a:noFill/>
                  </a:tcPr>
                </a:tc>
                <a:tc>
                  <a:txBody>
                    <a:bodyPr/>
                    <a:lstStyle/>
                    <a:p>
                      <a:pPr marL="0" marR="0">
                        <a:lnSpc>
                          <a:spcPct val="107000"/>
                        </a:lnSpc>
                        <a:spcBef>
                          <a:spcPts val="0"/>
                        </a:spcBef>
                        <a:spcAft>
                          <a:spcPts val="0"/>
                        </a:spcAft>
                      </a:pPr>
                      <a:r>
                        <a:rPr lang="en-US" sz="1500" kern="0" dirty="0">
                          <a:effectLst/>
                          <a:latin typeface="Franklin Gothic Book" panose="020B0503020102020204" pitchFamily="34" charset="0"/>
                        </a:rPr>
                        <a:t>$43,000</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T w="12700" cap="flat" cmpd="sng" algn="ctr">
                      <a:solidFill>
                        <a:srgbClr val="E1AF00"/>
                      </a:solidFill>
                      <a:prstDash val="solid"/>
                      <a:round/>
                      <a:headEnd type="none" w="med" len="med"/>
                      <a:tailEnd type="none" w="med" len="med"/>
                    </a:lnT>
                    <a:noFill/>
                  </a:tcPr>
                </a:tc>
                <a:extLst>
                  <a:ext uri="{0D108BD9-81ED-4DB2-BD59-A6C34878D82A}">
                    <a16:rowId xmlns:a16="http://schemas.microsoft.com/office/drawing/2014/main" val="3593122864"/>
                  </a:ext>
                </a:extLst>
              </a:tr>
            </a:tbl>
          </a:graphicData>
        </a:graphic>
      </p:graphicFrame>
    </p:spTree>
    <p:extLst>
      <p:ext uri="{BB962C8B-B14F-4D97-AF65-F5344CB8AC3E}">
        <p14:creationId xmlns:p14="http://schemas.microsoft.com/office/powerpoint/2010/main" val="541095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B0BDB-2A8C-7649-4171-DC650B33AE93}"/>
              </a:ext>
            </a:extLst>
          </p:cNvPr>
          <p:cNvSpPr>
            <a:spLocks noGrp="1"/>
          </p:cNvSpPr>
          <p:nvPr>
            <p:ph type="title"/>
          </p:nvPr>
        </p:nvSpPr>
        <p:spPr/>
        <p:txBody>
          <a:bodyPr>
            <a:normAutofit/>
          </a:bodyPr>
          <a:lstStyle/>
          <a:p>
            <a:r>
              <a:rPr lang="en-US" sz="4000" b="1" dirty="0">
                <a:solidFill>
                  <a:srgbClr val="4E4A4E"/>
                </a:solidFill>
                <a:latin typeface="Franklin Gothic Medium" panose="020B0603020102020204" pitchFamily="34" charset="0"/>
              </a:rPr>
              <a:t>RFI Responses</a:t>
            </a:r>
            <a:endParaRPr lang="en-US" sz="4000" dirty="0"/>
          </a:p>
        </p:txBody>
      </p:sp>
      <p:graphicFrame>
        <p:nvGraphicFramePr>
          <p:cNvPr id="4" name="Content Placeholder 3">
            <a:extLst>
              <a:ext uri="{FF2B5EF4-FFF2-40B4-BE49-F238E27FC236}">
                <a16:creationId xmlns:a16="http://schemas.microsoft.com/office/drawing/2014/main" id="{4E2C3E34-6A77-9FC7-67B1-86F81CBE4618}"/>
              </a:ext>
            </a:extLst>
          </p:cNvPr>
          <p:cNvGraphicFramePr>
            <a:graphicFrameLocks noGrp="1"/>
          </p:cNvGraphicFramePr>
          <p:nvPr>
            <p:ph idx="1"/>
            <p:extLst>
              <p:ext uri="{D42A27DB-BD31-4B8C-83A1-F6EECF244321}">
                <p14:modId xmlns:p14="http://schemas.microsoft.com/office/powerpoint/2010/main" val="1834322752"/>
              </p:ext>
            </p:extLst>
          </p:nvPr>
        </p:nvGraphicFramePr>
        <p:xfrm>
          <a:off x="931607" y="1386348"/>
          <a:ext cx="10591698" cy="5264686"/>
        </p:xfrm>
        <a:graphic>
          <a:graphicData uri="http://schemas.openxmlformats.org/drawingml/2006/table">
            <a:tbl>
              <a:tblPr firstRow="1" firstCol="1" bandRow="1">
                <a:tableStyleId>{5C22544A-7EE6-4342-B048-85BDC9FD1C3A}</a:tableStyleId>
              </a:tblPr>
              <a:tblGrid>
                <a:gridCol w="1593879">
                  <a:extLst>
                    <a:ext uri="{9D8B030D-6E8A-4147-A177-3AD203B41FA5}">
                      <a16:colId xmlns:a16="http://schemas.microsoft.com/office/drawing/2014/main" val="4145312576"/>
                    </a:ext>
                  </a:extLst>
                </a:gridCol>
                <a:gridCol w="2999273">
                  <a:extLst>
                    <a:ext uri="{9D8B030D-6E8A-4147-A177-3AD203B41FA5}">
                      <a16:colId xmlns:a16="http://schemas.microsoft.com/office/drawing/2014/main" val="3925180428"/>
                    </a:ext>
                  </a:extLst>
                </a:gridCol>
                <a:gridCol w="2999273">
                  <a:extLst>
                    <a:ext uri="{9D8B030D-6E8A-4147-A177-3AD203B41FA5}">
                      <a16:colId xmlns:a16="http://schemas.microsoft.com/office/drawing/2014/main" val="1394388232"/>
                    </a:ext>
                  </a:extLst>
                </a:gridCol>
                <a:gridCol w="2999273">
                  <a:extLst>
                    <a:ext uri="{9D8B030D-6E8A-4147-A177-3AD203B41FA5}">
                      <a16:colId xmlns:a16="http://schemas.microsoft.com/office/drawing/2014/main" val="1318068080"/>
                    </a:ext>
                  </a:extLst>
                </a:gridCol>
              </a:tblGrid>
              <a:tr h="404523">
                <a:tc>
                  <a:txBody>
                    <a:bodyPr/>
                    <a:lstStyle/>
                    <a:p>
                      <a:pPr marL="0" marR="0">
                        <a:lnSpc>
                          <a:spcPct val="107000"/>
                        </a:lnSpc>
                        <a:spcBef>
                          <a:spcPts val="0"/>
                        </a:spcBef>
                        <a:spcAft>
                          <a:spcPts val="0"/>
                        </a:spcAft>
                      </a:pPr>
                      <a:r>
                        <a:rPr lang="en-US" sz="1500" kern="0" dirty="0">
                          <a:solidFill>
                            <a:srgbClr val="4E4A4E"/>
                          </a:solidFill>
                          <a:effectLst/>
                          <a:latin typeface="Franklin Gothic Book" panose="020B0503020102020204" pitchFamily="34" charset="0"/>
                        </a:rPr>
                        <a:t> </a:t>
                      </a:r>
                      <a:endParaRPr lang="en-US" sz="1500" kern="100" dirty="0">
                        <a:solidFill>
                          <a:srgbClr val="4E4A4E"/>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L w="12700" cap="flat" cmpd="sng" algn="ctr">
                      <a:solidFill>
                        <a:srgbClr val="004278"/>
                      </a:solidFill>
                      <a:prstDash val="solid"/>
                      <a:round/>
                      <a:headEnd type="none" w="med" len="med"/>
                      <a:tailEnd type="none" w="med" len="med"/>
                    </a:lnL>
                    <a:lnR w="12700" cap="flat" cmpd="sng" algn="ctr">
                      <a:solidFill>
                        <a:srgbClr val="004278"/>
                      </a:solidFill>
                      <a:prstDash val="solid"/>
                      <a:round/>
                      <a:headEnd type="none" w="med" len="med"/>
                      <a:tailEnd type="none" w="med" len="med"/>
                    </a:lnR>
                    <a:lnT w="12700" cap="flat" cmpd="sng" algn="ctr">
                      <a:solidFill>
                        <a:srgbClr val="004278"/>
                      </a:solidFill>
                      <a:prstDash val="solid"/>
                      <a:round/>
                      <a:headEnd type="none" w="med" len="med"/>
                      <a:tailEnd type="none" w="med" len="med"/>
                    </a:lnT>
                    <a:lnB w="12700" cap="flat" cmpd="sng" algn="ctr">
                      <a:solidFill>
                        <a:srgbClr val="004278"/>
                      </a:solidFill>
                      <a:prstDash val="solid"/>
                      <a:round/>
                      <a:headEnd type="none" w="med" len="med"/>
                      <a:tailEnd type="none" w="med" len="med"/>
                    </a:lnB>
                    <a:solidFill>
                      <a:srgbClr val="004278"/>
                    </a:solidFill>
                  </a:tcPr>
                </a:tc>
                <a:tc>
                  <a:txBody>
                    <a:bodyPr/>
                    <a:lstStyle/>
                    <a:p>
                      <a:pPr marL="0" marR="0" algn="ctr">
                        <a:lnSpc>
                          <a:spcPct val="107000"/>
                        </a:lnSpc>
                        <a:spcBef>
                          <a:spcPts val="0"/>
                        </a:spcBef>
                        <a:spcAft>
                          <a:spcPts val="0"/>
                        </a:spcAft>
                      </a:pPr>
                      <a:r>
                        <a:rPr lang="en-US" sz="1500" kern="0" dirty="0">
                          <a:effectLst/>
                          <a:latin typeface="Franklin Gothic Book" panose="020B0503020102020204" pitchFamily="34" charset="0"/>
                        </a:rPr>
                        <a:t>ACCJC</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L w="12700" cap="flat" cmpd="sng" algn="ctr">
                      <a:solidFill>
                        <a:srgbClr val="004278"/>
                      </a:solidFill>
                      <a:prstDash val="solid"/>
                      <a:round/>
                      <a:headEnd type="none" w="med" len="med"/>
                      <a:tailEnd type="none" w="med" len="med"/>
                    </a:lnL>
                    <a:lnR w="12700" cap="flat" cmpd="sng" algn="ctr">
                      <a:solidFill>
                        <a:srgbClr val="004278"/>
                      </a:solidFill>
                      <a:prstDash val="solid"/>
                      <a:round/>
                      <a:headEnd type="none" w="med" len="med"/>
                      <a:tailEnd type="none" w="med" len="med"/>
                    </a:lnR>
                    <a:lnT w="12700" cap="flat" cmpd="sng" algn="ctr">
                      <a:solidFill>
                        <a:srgbClr val="004278"/>
                      </a:solidFill>
                      <a:prstDash val="solid"/>
                      <a:round/>
                      <a:headEnd type="none" w="med" len="med"/>
                      <a:tailEnd type="none" w="med" len="med"/>
                    </a:lnT>
                    <a:lnB w="12700" cap="flat" cmpd="sng" algn="ctr">
                      <a:solidFill>
                        <a:srgbClr val="004278"/>
                      </a:solidFill>
                      <a:prstDash val="solid"/>
                      <a:round/>
                      <a:headEnd type="none" w="med" len="med"/>
                      <a:tailEnd type="none" w="med" len="med"/>
                    </a:lnB>
                    <a:solidFill>
                      <a:srgbClr val="004278"/>
                    </a:solidFill>
                  </a:tcPr>
                </a:tc>
                <a:tc>
                  <a:txBody>
                    <a:bodyPr/>
                    <a:lstStyle/>
                    <a:p>
                      <a:pPr marL="0" marR="0" algn="ctr">
                        <a:lnSpc>
                          <a:spcPct val="107000"/>
                        </a:lnSpc>
                        <a:spcBef>
                          <a:spcPts val="0"/>
                        </a:spcBef>
                        <a:spcAft>
                          <a:spcPts val="0"/>
                        </a:spcAft>
                      </a:pPr>
                      <a:r>
                        <a:rPr lang="en-US" sz="1500" kern="0" dirty="0">
                          <a:effectLst/>
                          <a:latin typeface="Franklin Gothic Book" panose="020B0503020102020204" pitchFamily="34" charset="0"/>
                        </a:rPr>
                        <a:t>HLC</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L w="12700" cap="flat" cmpd="sng" algn="ctr">
                      <a:solidFill>
                        <a:srgbClr val="004278"/>
                      </a:solidFill>
                      <a:prstDash val="solid"/>
                      <a:round/>
                      <a:headEnd type="none" w="med" len="med"/>
                      <a:tailEnd type="none" w="med" len="med"/>
                    </a:lnL>
                    <a:lnR w="12700" cap="flat" cmpd="sng" algn="ctr">
                      <a:solidFill>
                        <a:srgbClr val="004278"/>
                      </a:solidFill>
                      <a:prstDash val="solid"/>
                      <a:round/>
                      <a:headEnd type="none" w="med" len="med"/>
                      <a:tailEnd type="none" w="med" len="med"/>
                    </a:lnR>
                    <a:lnT w="12700" cap="flat" cmpd="sng" algn="ctr">
                      <a:solidFill>
                        <a:srgbClr val="004278"/>
                      </a:solidFill>
                      <a:prstDash val="solid"/>
                      <a:round/>
                      <a:headEnd type="none" w="med" len="med"/>
                      <a:tailEnd type="none" w="med" len="med"/>
                    </a:lnT>
                    <a:lnB w="12700" cap="flat" cmpd="sng" algn="ctr">
                      <a:solidFill>
                        <a:srgbClr val="004278"/>
                      </a:solidFill>
                      <a:prstDash val="solid"/>
                      <a:round/>
                      <a:headEnd type="none" w="med" len="med"/>
                      <a:tailEnd type="none" w="med" len="med"/>
                    </a:lnB>
                    <a:solidFill>
                      <a:srgbClr val="004278"/>
                    </a:solidFill>
                  </a:tcPr>
                </a:tc>
                <a:tc>
                  <a:txBody>
                    <a:bodyPr/>
                    <a:lstStyle/>
                    <a:p>
                      <a:pPr marL="0" marR="0" algn="ctr">
                        <a:lnSpc>
                          <a:spcPct val="107000"/>
                        </a:lnSpc>
                        <a:spcBef>
                          <a:spcPts val="0"/>
                        </a:spcBef>
                        <a:spcAft>
                          <a:spcPts val="0"/>
                        </a:spcAft>
                      </a:pPr>
                      <a:r>
                        <a:rPr lang="en-US" sz="1500" kern="0" dirty="0">
                          <a:effectLst/>
                          <a:latin typeface="Franklin Gothic Book" panose="020B0503020102020204" pitchFamily="34" charset="0"/>
                        </a:rPr>
                        <a:t>MSCHE</a:t>
                      </a:r>
                      <a:endParaRPr lang="en-US" sz="15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nchor="ctr">
                    <a:lnL w="12700" cap="flat" cmpd="sng" algn="ctr">
                      <a:solidFill>
                        <a:srgbClr val="004278"/>
                      </a:solidFill>
                      <a:prstDash val="solid"/>
                      <a:round/>
                      <a:headEnd type="none" w="med" len="med"/>
                      <a:tailEnd type="none" w="med" len="med"/>
                    </a:lnL>
                    <a:lnR w="12700" cap="flat" cmpd="sng" algn="ctr">
                      <a:solidFill>
                        <a:srgbClr val="004278"/>
                      </a:solidFill>
                      <a:prstDash val="solid"/>
                      <a:round/>
                      <a:headEnd type="none" w="med" len="med"/>
                      <a:tailEnd type="none" w="med" len="med"/>
                    </a:lnR>
                    <a:lnT w="12700" cap="flat" cmpd="sng" algn="ctr">
                      <a:solidFill>
                        <a:srgbClr val="004278"/>
                      </a:solidFill>
                      <a:prstDash val="solid"/>
                      <a:round/>
                      <a:headEnd type="none" w="med" len="med"/>
                      <a:tailEnd type="none" w="med" len="med"/>
                    </a:lnT>
                    <a:lnB w="12700" cap="flat" cmpd="sng" algn="ctr">
                      <a:solidFill>
                        <a:srgbClr val="004278"/>
                      </a:solidFill>
                      <a:prstDash val="solid"/>
                      <a:round/>
                      <a:headEnd type="none" w="med" len="med"/>
                      <a:tailEnd type="none" w="med" len="med"/>
                    </a:lnB>
                    <a:solidFill>
                      <a:srgbClr val="004278"/>
                    </a:solidFill>
                  </a:tcPr>
                </a:tc>
                <a:extLst>
                  <a:ext uri="{0D108BD9-81ED-4DB2-BD59-A6C34878D82A}">
                    <a16:rowId xmlns:a16="http://schemas.microsoft.com/office/drawing/2014/main" val="2772306680"/>
                  </a:ext>
                </a:extLst>
              </a:tr>
              <a:tr h="1271651">
                <a:tc>
                  <a:txBody>
                    <a:bodyPr/>
                    <a:lstStyle/>
                    <a:p>
                      <a:r>
                        <a:rPr lang="en-US" sz="1300" b="1" kern="1200" dirty="0">
                          <a:solidFill>
                            <a:srgbClr val="4E4A4E"/>
                          </a:solidFill>
                          <a:effectLst/>
                          <a:latin typeface="Franklin Gothic Book" panose="020B0503020102020204" pitchFamily="34" charset="0"/>
                          <a:ea typeface="+mn-ea"/>
                          <a:cs typeface="+mn-cs"/>
                        </a:rPr>
                        <a:t>Requirements for application?</a:t>
                      </a:r>
                    </a:p>
                    <a:p>
                      <a:r>
                        <a:rPr lang="en-US" sz="1300" b="1" kern="1200" dirty="0">
                          <a:solidFill>
                            <a:srgbClr val="4E4A4E"/>
                          </a:solidFill>
                          <a:effectLst/>
                          <a:latin typeface="Franklin Gothic Book" panose="020B0503020102020204" pitchFamily="34" charset="0"/>
                          <a:ea typeface="+mn-ea"/>
                          <a:cs typeface="+mn-cs"/>
                        </a:rPr>
                        <a:t> </a:t>
                      </a:r>
                    </a:p>
                    <a:p>
                      <a:r>
                        <a:rPr lang="en-US" sz="1300" b="1" kern="1200" dirty="0">
                          <a:solidFill>
                            <a:srgbClr val="4E4A4E"/>
                          </a:solidFill>
                          <a:effectLst/>
                          <a:latin typeface="Franklin Gothic Book" panose="020B0503020102020204" pitchFamily="34" charset="0"/>
                          <a:ea typeface="+mn-ea"/>
                          <a:cs typeface="+mn-cs"/>
                        </a:rPr>
                        <a:t>Note: actual timelines are institution-specific</a:t>
                      </a:r>
                      <a:endParaRPr lang="en-US" sz="1300" kern="100" dirty="0">
                        <a:solidFill>
                          <a:srgbClr val="4E4A4E"/>
                        </a:solidFill>
                        <a:effectLst/>
                        <a:latin typeface="Franklin Gothic Book" panose="020B0503020102020204" pitchFamily="34" charset="0"/>
                        <a:ea typeface="Calibri" panose="020F0502020204030204" pitchFamily="34" charset="0"/>
                        <a:cs typeface="Times New Roman" panose="02020603050405020304" pitchFamily="18" charset="0"/>
                      </a:endParaRPr>
                    </a:p>
                  </a:txBody>
                  <a:tcPr marL="48342" marR="48342" marT="0" marB="0">
                    <a:lnT w="12700" cap="flat" cmpd="sng" algn="ctr">
                      <a:solidFill>
                        <a:srgbClr val="004278"/>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173038" marR="0" lvl="0" indent="-173038">
                        <a:lnSpc>
                          <a:spcPct val="107000"/>
                        </a:lnSpc>
                        <a:spcBef>
                          <a:spcPts val="0"/>
                        </a:spcBef>
                        <a:spcAft>
                          <a:spcPts val="0"/>
                        </a:spcAft>
                        <a:buFont typeface="Symbol" panose="05050102010706020507" pitchFamily="18" charset="2"/>
                        <a:buChar char=""/>
                      </a:pPr>
                      <a:r>
                        <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rPr>
                        <a:t>Demonstrate all eligibility requirements are met. </a:t>
                      </a:r>
                      <a:r>
                        <a:rPr lang="en-US" sz="1300" b="1" kern="100" dirty="0">
                          <a:effectLst/>
                          <a:latin typeface="Franklin Gothic Book" panose="020B0503020102020204" pitchFamily="34" charset="0"/>
                          <a:ea typeface="Calibri" panose="020F0502020204030204" pitchFamily="34" charset="0"/>
                          <a:cs typeface="Times New Roman" panose="02020603050405020304" pitchFamily="18" charset="0"/>
                        </a:rPr>
                        <a:t>(&lt;1 month)</a:t>
                      </a:r>
                      <a:endPar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173038" marR="0" lvl="0" indent="-173038">
                        <a:lnSpc>
                          <a:spcPct val="107000"/>
                        </a:lnSpc>
                        <a:spcBef>
                          <a:spcPts val="0"/>
                        </a:spcBef>
                        <a:spcAft>
                          <a:spcPts val="0"/>
                        </a:spcAft>
                        <a:buFont typeface="Symbol" panose="05050102010706020507" pitchFamily="18" charset="2"/>
                        <a:buChar char=""/>
                      </a:pPr>
                      <a:r>
                        <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rPr>
                        <a:t>Achieve candidacy and/or initial accreditation. </a:t>
                      </a:r>
                      <a:r>
                        <a:rPr lang="en-US" sz="1300" b="1" kern="100" dirty="0">
                          <a:effectLst/>
                          <a:latin typeface="Franklin Gothic Book" panose="020B0503020102020204" pitchFamily="34" charset="0"/>
                          <a:ea typeface="Calibri" panose="020F0502020204030204" pitchFamily="34" charset="0"/>
                          <a:cs typeface="Times New Roman" panose="02020603050405020304" pitchFamily="18" charset="0"/>
                        </a:rPr>
                        <a:t>(~6 months)</a:t>
                      </a:r>
                      <a:endPar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463550" marR="0" lvl="1" indent="-174625">
                        <a:lnSpc>
                          <a:spcPct val="107000"/>
                        </a:lnSpc>
                        <a:spcBef>
                          <a:spcPts val="0"/>
                        </a:spcBef>
                        <a:spcAft>
                          <a:spcPts val="0"/>
                        </a:spcAft>
                        <a:buFont typeface="Courier New" panose="02070309020205020404" pitchFamily="49" charset="0"/>
                        <a:buChar char="o"/>
                      </a:pPr>
                      <a:r>
                        <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rPr>
                        <a:t>Institutions able to meet all Accreditation Standards and Commission policies may achieve accredited status. </a:t>
                      </a:r>
                      <a:r>
                        <a:rPr lang="en-US" sz="1300" b="1" kern="100" dirty="0">
                          <a:effectLst/>
                          <a:latin typeface="Franklin Gothic Book" panose="020B0503020102020204" pitchFamily="34" charset="0"/>
                          <a:ea typeface="Calibri" panose="020F0502020204030204" pitchFamily="34" charset="0"/>
                          <a:cs typeface="Times New Roman" panose="02020603050405020304" pitchFamily="18" charset="0"/>
                        </a:rPr>
                        <a:t>(Completion of the initial Candidacy Visit)</a:t>
                      </a:r>
                      <a:endPar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463550" marR="0" lvl="1" indent="-174625">
                        <a:lnSpc>
                          <a:spcPct val="107000"/>
                        </a:lnSpc>
                        <a:spcBef>
                          <a:spcPts val="0"/>
                        </a:spcBef>
                        <a:spcAft>
                          <a:spcPts val="0"/>
                        </a:spcAft>
                        <a:buFont typeface="Courier New" panose="02070309020205020404" pitchFamily="49" charset="0"/>
                        <a:buChar char="o"/>
                      </a:pPr>
                      <a:r>
                        <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rPr>
                        <a:t>Institutions that meet all Eligibility Requirements but do not substantially meet all Accreditation Standards may be granted Candidacy and required to complete a follow-up report. </a:t>
                      </a:r>
                      <a:r>
                        <a:rPr lang="en-US" sz="1300" b="1" kern="0" dirty="0">
                          <a:effectLst/>
                          <a:latin typeface="Franklin Gothic Book" panose="020B0503020102020204" pitchFamily="34" charset="0"/>
                          <a:ea typeface="Calibri" panose="020F0502020204030204" pitchFamily="34" charset="0"/>
                          <a:cs typeface="Times New Roman" panose="02020603050405020304" pitchFamily="18" charset="0"/>
                        </a:rPr>
                        <a:t>(</a:t>
                      </a:r>
                      <a:r>
                        <a:rPr lang="en-US" sz="1300" b="1" kern="0" dirty="0">
                          <a:effectLst/>
                          <a:latin typeface="Franklin Gothic Book" panose="020B0503020102020204" pitchFamily="34" charset="0"/>
                          <a:ea typeface="Calibri" panose="020F0502020204030204" pitchFamily="34" charset="0"/>
                          <a:cs typeface="Calibri" panose="020F0502020204030204" pitchFamily="34" charset="0"/>
                        </a:rPr>
                        <a:t>Must be completed within two years)</a:t>
                      </a:r>
                      <a:endPar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lnR w="12700" cmpd="sng">
                      <a:noFill/>
                    </a:lnR>
                    <a:lnT w="12700" cap="flat" cmpd="sng" algn="ctr">
                      <a:solidFill>
                        <a:srgbClr val="004278"/>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a:lnSpc>
                          <a:spcPct val="107000"/>
                        </a:lnSpc>
                        <a:spcBef>
                          <a:spcPts val="0"/>
                        </a:spcBef>
                        <a:spcAft>
                          <a:spcPts val="0"/>
                        </a:spcAft>
                      </a:pPr>
                      <a:r>
                        <a:rPr lang="en-US" sz="1300" u="sng" kern="0" dirty="0">
                          <a:effectLst/>
                          <a:latin typeface="Franklin Gothic Book" panose="020B0503020102020204" pitchFamily="34" charset="0"/>
                          <a:ea typeface="Times New Roman" panose="02020603050405020304" pitchFamily="18" charset="0"/>
                          <a:cs typeface="Calibri" panose="020F0502020204030204" pitchFamily="34" charset="0"/>
                        </a:rPr>
                        <a:t>Accelerated Process </a:t>
                      </a:r>
                      <a:r>
                        <a:rPr lang="en-US" sz="1300" b="1" kern="0" dirty="0">
                          <a:effectLst/>
                          <a:latin typeface="Franklin Gothic Book" panose="020B0503020102020204" pitchFamily="34" charset="0"/>
                          <a:ea typeface="Times New Roman" panose="02020603050405020304" pitchFamily="18" charset="0"/>
                          <a:cs typeface="Calibri" panose="020F0502020204030204" pitchFamily="34" charset="0"/>
                        </a:rPr>
                        <a:t>(~18 months)</a:t>
                      </a:r>
                      <a:endPar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kern="0" dirty="0">
                          <a:effectLst/>
                          <a:latin typeface="Franklin Gothic Book" panose="020B0503020102020204" pitchFamily="34" charset="0"/>
                          <a:ea typeface="Times New Roman" panose="02020603050405020304" pitchFamily="18" charset="0"/>
                          <a:cs typeface="Calibri" panose="020F0502020204030204" pitchFamily="34" charset="0"/>
                        </a:rPr>
                        <a:t>Possible option for institutions currently accredited by a historically regional accreditor.</a:t>
                      </a:r>
                      <a:endPar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173038" marR="0" lvl="0" indent="-173038">
                        <a:lnSpc>
                          <a:spcPct val="107000"/>
                        </a:lnSpc>
                        <a:spcBef>
                          <a:spcPts val="0"/>
                        </a:spcBef>
                        <a:spcAft>
                          <a:spcPts val="0"/>
                        </a:spcAft>
                        <a:buFont typeface="Symbol" panose="05050102010706020507" pitchFamily="18" charset="2"/>
                        <a:buChar char=""/>
                      </a:pPr>
                      <a:r>
                        <a:rPr lang="en-US" sz="1300" kern="0" dirty="0">
                          <a:effectLst/>
                          <a:latin typeface="Franklin Gothic Book" panose="020B0503020102020204" pitchFamily="34" charset="0"/>
                          <a:ea typeface="Times New Roman" panose="02020603050405020304" pitchFamily="18" charset="0"/>
                          <a:cs typeface="Calibri" panose="020F0502020204030204" pitchFamily="34" charset="0"/>
                        </a:rPr>
                        <a:t>Achieve initial accreditation through application, asynchronous peer review, on-site visit. </a:t>
                      </a:r>
                      <a:endPar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u="none" strike="noStrike" kern="0" dirty="0">
                          <a:effectLst/>
                          <a:latin typeface="Franklin Gothic Book" panose="020B0503020102020204" pitchFamily="34" charset="0"/>
                          <a:ea typeface="Times New Roman" panose="02020603050405020304" pitchFamily="18" charset="0"/>
                          <a:cs typeface="Calibri" panose="020F0502020204030204" pitchFamily="34" charset="0"/>
                        </a:rPr>
                        <a:t> </a:t>
                      </a:r>
                      <a:endPar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300" u="sng" kern="0" dirty="0">
                          <a:effectLst/>
                          <a:latin typeface="Franklin Gothic Book" panose="020B0503020102020204" pitchFamily="34" charset="0"/>
                          <a:ea typeface="Times New Roman" panose="02020603050405020304" pitchFamily="18" charset="0"/>
                          <a:cs typeface="Calibri" panose="020F0502020204030204" pitchFamily="34" charset="0"/>
                        </a:rPr>
                        <a:t>Traditional Process</a:t>
                      </a:r>
                      <a:endPar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173038" marR="0" lvl="0" indent="-173038">
                        <a:lnSpc>
                          <a:spcPct val="107000"/>
                        </a:lnSpc>
                        <a:spcBef>
                          <a:spcPts val="0"/>
                        </a:spcBef>
                        <a:spcAft>
                          <a:spcPts val="0"/>
                        </a:spcAft>
                        <a:buFont typeface="Symbol" panose="05050102010706020507" pitchFamily="18" charset="2"/>
                        <a:buChar char=""/>
                      </a:pPr>
                      <a:r>
                        <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rPr>
                        <a:t>Demonstrate all eligibility requirements are met via application </a:t>
                      </a:r>
                      <a:r>
                        <a:rPr lang="en-US" sz="1300" b="1" kern="100" dirty="0">
                          <a:effectLst/>
                          <a:latin typeface="Franklin Gothic Book" panose="020B0503020102020204" pitchFamily="34" charset="0"/>
                          <a:ea typeface="Calibri" panose="020F0502020204030204" pitchFamily="34" charset="0"/>
                          <a:cs typeface="Times New Roman" panose="02020603050405020304" pitchFamily="18" charset="0"/>
                        </a:rPr>
                        <a:t>(~2 months)</a:t>
                      </a:r>
                      <a:r>
                        <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rPr>
                        <a:t>, interview </a:t>
                      </a:r>
                      <a:r>
                        <a:rPr lang="en-US" sz="1300" b="1" kern="100" dirty="0">
                          <a:effectLst/>
                          <a:latin typeface="Franklin Gothic Book" panose="020B0503020102020204" pitchFamily="34" charset="0"/>
                          <a:ea typeface="Calibri" panose="020F0502020204030204" pitchFamily="34" charset="0"/>
                          <a:cs typeface="Times New Roman" panose="02020603050405020304" pitchFamily="18" charset="0"/>
                        </a:rPr>
                        <a:t>(~4 months),</a:t>
                      </a:r>
                      <a:r>
                        <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rPr>
                        <a:t> letter of intent </a:t>
                      </a:r>
                      <a:r>
                        <a:rPr lang="en-US" sz="1300" b="1" kern="100" dirty="0">
                          <a:effectLst/>
                          <a:latin typeface="Franklin Gothic Book" panose="020B0503020102020204" pitchFamily="34" charset="0"/>
                          <a:ea typeface="Calibri" panose="020F0502020204030204" pitchFamily="34" charset="0"/>
                          <a:cs typeface="Times New Roman" panose="02020603050405020304" pitchFamily="18" charset="0"/>
                        </a:rPr>
                        <a:t>(within 2 years</a:t>
                      </a:r>
                      <a:r>
                        <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rPr>
                        <a:t>), eligibility filing </a:t>
                      </a:r>
                      <a:r>
                        <a:rPr lang="en-US" sz="1300" b="1" kern="100" dirty="0">
                          <a:effectLst/>
                          <a:latin typeface="Franklin Gothic Book" panose="020B0503020102020204" pitchFamily="34" charset="0"/>
                          <a:ea typeface="Calibri" panose="020F0502020204030204" pitchFamily="34" charset="0"/>
                          <a:cs typeface="Times New Roman" panose="02020603050405020304" pitchFamily="18" charset="0"/>
                        </a:rPr>
                        <a:t>(within 12 months)</a:t>
                      </a:r>
                      <a:r>
                        <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rPr>
                        <a:t>, initial determination </a:t>
                      </a:r>
                      <a:r>
                        <a:rPr lang="en-US" sz="1300" b="1" kern="100" dirty="0">
                          <a:effectLst/>
                          <a:latin typeface="Franklin Gothic Book" panose="020B0503020102020204" pitchFamily="34" charset="0"/>
                          <a:ea typeface="Calibri" panose="020F0502020204030204" pitchFamily="34" charset="0"/>
                          <a:cs typeface="Times New Roman" panose="02020603050405020304" pitchFamily="18" charset="0"/>
                        </a:rPr>
                        <a:t>(~2 months),</a:t>
                      </a:r>
                      <a:r>
                        <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rPr>
                        <a:t> submission of follow up documents</a:t>
                      </a:r>
                      <a:r>
                        <a:rPr lang="en-US" sz="1300" b="1" kern="100" dirty="0">
                          <a:effectLst/>
                          <a:latin typeface="Franklin Gothic Book" panose="020B0503020102020204" pitchFamily="34" charset="0"/>
                          <a:ea typeface="Calibri" panose="020F0502020204030204" pitchFamily="34" charset="0"/>
                          <a:cs typeface="Times New Roman" panose="02020603050405020304" pitchFamily="18" charset="0"/>
                        </a:rPr>
                        <a:t> (within 12 months)</a:t>
                      </a:r>
                      <a:endPar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173038" marR="0" lvl="0" indent="-173038">
                        <a:lnSpc>
                          <a:spcPct val="107000"/>
                        </a:lnSpc>
                        <a:spcBef>
                          <a:spcPts val="0"/>
                        </a:spcBef>
                        <a:spcAft>
                          <a:spcPts val="0"/>
                        </a:spcAft>
                        <a:buFont typeface="Symbol" panose="05050102010706020507" pitchFamily="18" charset="2"/>
                        <a:buChar char=""/>
                      </a:pPr>
                      <a:r>
                        <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rPr>
                        <a:t>Achieve candidacy </a:t>
                      </a:r>
                      <a:r>
                        <a:rPr lang="en-US" sz="1300" b="1" kern="100" dirty="0">
                          <a:effectLst/>
                          <a:latin typeface="Franklin Gothic Book" panose="020B0503020102020204" pitchFamily="34" charset="0"/>
                          <a:ea typeface="Calibri" panose="020F0502020204030204" pitchFamily="34" charset="0"/>
                          <a:cs typeface="Times New Roman" panose="02020603050405020304" pitchFamily="18" charset="0"/>
                        </a:rPr>
                        <a:t>(typically takes 12 months)</a:t>
                      </a:r>
                      <a:endPar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173038" marR="0" lvl="0" indent="-173038">
                        <a:lnSpc>
                          <a:spcPct val="107000"/>
                        </a:lnSpc>
                        <a:spcBef>
                          <a:spcPts val="0"/>
                        </a:spcBef>
                        <a:spcAft>
                          <a:spcPts val="0"/>
                        </a:spcAft>
                        <a:buFont typeface="Symbol" panose="05050102010706020507" pitchFamily="18" charset="2"/>
                        <a:buChar char=""/>
                      </a:pPr>
                      <a:r>
                        <a:rPr lang="en-US" sz="1300" kern="0" dirty="0">
                          <a:effectLst/>
                          <a:latin typeface="Franklin Gothic Book" panose="020B0503020102020204" pitchFamily="34" charset="0"/>
                          <a:ea typeface="Times New Roman" panose="02020603050405020304" pitchFamily="18" charset="0"/>
                          <a:cs typeface="Calibri" panose="020F0502020204030204" pitchFamily="34" charset="0"/>
                        </a:rPr>
                        <a:t>Maintain candidacy via biennial evaluation </a:t>
                      </a:r>
                      <a:r>
                        <a:rPr lang="en-US" sz="1300" b="1" kern="0" dirty="0">
                          <a:effectLst/>
                          <a:latin typeface="Franklin Gothic Book" panose="020B0503020102020204" pitchFamily="34" charset="0"/>
                          <a:ea typeface="Times New Roman" panose="02020603050405020304" pitchFamily="18" charset="0"/>
                          <a:cs typeface="Calibri" panose="020F0502020204030204" pitchFamily="34" charset="0"/>
                        </a:rPr>
                        <a:t>(2 years)</a:t>
                      </a:r>
                      <a:endPar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173038" marR="0" lvl="0" indent="-173038">
                        <a:lnSpc>
                          <a:spcPct val="107000"/>
                        </a:lnSpc>
                        <a:spcBef>
                          <a:spcPts val="0"/>
                        </a:spcBef>
                        <a:spcAft>
                          <a:spcPts val="0"/>
                        </a:spcAft>
                        <a:buFont typeface="Symbol" panose="05050102010706020507" pitchFamily="18" charset="2"/>
                        <a:buChar char=""/>
                      </a:pPr>
                      <a:r>
                        <a:rPr lang="en-US" sz="1300" kern="0" dirty="0">
                          <a:effectLst/>
                          <a:latin typeface="Franklin Gothic Book" panose="020B0503020102020204" pitchFamily="34" charset="0"/>
                          <a:ea typeface="Times New Roman" panose="02020603050405020304" pitchFamily="18" charset="0"/>
                          <a:cs typeface="Calibri" panose="020F0502020204030204" pitchFamily="34" charset="0"/>
                        </a:rPr>
                        <a:t>Achieve initial accreditation </a:t>
                      </a:r>
                      <a:r>
                        <a:rPr lang="en-US" sz="1300" b="1" kern="0" dirty="0">
                          <a:effectLst/>
                          <a:latin typeface="Franklin Gothic Book" panose="020B0503020102020204" pitchFamily="34" charset="0"/>
                          <a:ea typeface="Times New Roman" panose="02020603050405020304" pitchFamily="18" charset="0"/>
                          <a:cs typeface="Calibri" panose="020F0502020204030204" pitchFamily="34" charset="0"/>
                        </a:rPr>
                        <a:t>(~ 4 years)</a:t>
                      </a:r>
                      <a:endPar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ap="flat" cmpd="sng" algn="ctr">
                      <a:solidFill>
                        <a:srgbClr val="004278"/>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31775" marR="0" lvl="0" indent="-231775">
                        <a:lnSpc>
                          <a:spcPct val="107000"/>
                        </a:lnSpc>
                        <a:spcBef>
                          <a:spcPts val="0"/>
                        </a:spcBef>
                        <a:spcAft>
                          <a:spcPts val="0"/>
                        </a:spcAft>
                        <a:buFont typeface="Symbol" panose="05050102010706020507" pitchFamily="18" charset="2"/>
                        <a:buChar char=""/>
                      </a:pPr>
                      <a:r>
                        <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rPr>
                        <a:t>Demonstrate all eligibility requirements are met via pre-application</a:t>
                      </a:r>
                      <a:r>
                        <a:rPr lang="en-US" sz="1300" b="1" kern="100" dirty="0">
                          <a:effectLst/>
                          <a:latin typeface="Franklin Gothic Book" panose="020B0503020102020204" pitchFamily="34" charset="0"/>
                          <a:ea typeface="Calibri" panose="020F0502020204030204" pitchFamily="34" charset="0"/>
                          <a:cs typeface="Times New Roman" panose="02020603050405020304" pitchFamily="18" charset="0"/>
                        </a:rPr>
                        <a:t> (~4-5 months)</a:t>
                      </a:r>
                      <a:endPar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231775" marR="0" lvl="0" indent="-231775">
                        <a:lnSpc>
                          <a:spcPct val="107000"/>
                        </a:lnSpc>
                        <a:spcBef>
                          <a:spcPts val="0"/>
                        </a:spcBef>
                        <a:spcAft>
                          <a:spcPts val="0"/>
                        </a:spcAft>
                        <a:buFont typeface="Symbol" panose="05050102010706020507" pitchFamily="18" charset="2"/>
                        <a:buChar char=""/>
                      </a:pPr>
                      <a:r>
                        <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rPr>
                        <a:t>Achieve candidacy </a:t>
                      </a:r>
                      <a:r>
                        <a:rPr lang="en-US" sz="1300" b="1" kern="100" dirty="0">
                          <a:effectLst/>
                          <a:latin typeface="Franklin Gothic Book" panose="020B0503020102020204" pitchFamily="34" charset="0"/>
                          <a:ea typeface="Calibri" panose="020F0502020204030204" pitchFamily="34" charset="0"/>
                          <a:cs typeface="Times New Roman" panose="02020603050405020304" pitchFamily="18" charset="0"/>
                        </a:rPr>
                        <a:t>(~15-18 months)</a:t>
                      </a:r>
                      <a:endPar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endParaRPr>
                    </a:p>
                    <a:p>
                      <a:pPr marL="231775" marR="0" lvl="0" indent="-231775">
                        <a:lnSpc>
                          <a:spcPct val="107000"/>
                        </a:lnSpc>
                        <a:spcBef>
                          <a:spcPts val="0"/>
                        </a:spcBef>
                        <a:spcAft>
                          <a:spcPts val="800"/>
                        </a:spcAft>
                        <a:buFont typeface="Symbol" panose="05050102010706020507" pitchFamily="18" charset="2"/>
                        <a:buChar char=""/>
                      </a:pPr>
                      <a:r>
                        <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rPr>
                        <a:t>Achieve initial accreditation</a:t>
                      </a:r>
                      <a:r>
                        <a:rPr lang="en-US" sz="1300" b="1" kern="100" dirty="0">
                          <a:effectLst/>
                          <a:latin typeface="Franklin Gothic Book" panose="020B0503020102020204" pitchFamily="34" charset="0"/>
                          <a:ea typeface="Calibri" panose="020F0502020204030204" pitchFamily="34" charset="0"/>
                          <a:cs typeface="Times New Roman" panose="02020603050405020304" pitchFamily="18" charset="0"/>
                        </a:rPr>
                        <a:t> (~7 months)</a:t>
                      </a:r>
                      <a:endParaRPr lang="en-US" sz="1300" kern="100" dirty="0">
                        <a:effectLst/>
                        <a:latin typeface="Franklin Gothic Book" panose="020B0503020102020204" pitchFamily="34" charset="0"/>
                        <a:ea typeface="Calibri" panose="020F0502020204030204" pitchFamily="34" charset="0"/>
                        <a:cs typeface="Times New Roman" panose="02020603050405020304" pitchFamily="18" charset="0"/>
                      </a:endParaRPr>
                    </a:p>
                  </a:txBody>
                  <a:tcPr marL="68580" marR="68580" marT="0" marB="0">
                    <a:lnL w="12700" cmpd="sng">
                      <a:noFill/>
                    </a:lnL>
                    <a:lnT w="12700" cap="flat" cmpd="sng" algn="ctr">
                      <a:solidFill>
                        <a:srgbClr val="004278"/>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595133105"/>
                  </a:ext>
                </a:extLst>
              </a:tr>
            </a:tbl>
          </a:graphicData>
        </a:graphic>
      </p:graphicFrame>
    </p:spTree>
    <p:extLst>
      <p:ext uri="{BB962C8B-B14F-4D97-AF65-F5344CB8AC3E}">
        <p14:creationId xmlns:p14="http://schemas.microsoft.com/office/powerpoint/2010/main" val="258343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Rectangle 71">
            <a:extLst>
              <a:ext uri="{FF2B5EF4-FFF2-40B4-BE49-F238E27FC236}">
                <a16:creationId xmlns:a16="http://schemas.microsoft.com/office/drawing/2014/main" id="{3DAB2D9E-306D-2315-931E-50128CD9F1D0}"/>
              </a:ext>
            </a:extLst>
          </p:cNvPr>
          <p:cNvSpPr/>
          <p:nvPr/>
        </p:nvSpPr>
        <p:spPr>
          <a:xfrm>
            <a:off x="11457487" y="2589410"/>
            <a:ext cx="459354" cy="257101"/>
          </a:xfrm>
          <a:prstGeom prst="rect">
            <a:avLst/>
          </a:prstGeom>
          <a:solidFill>
            <a:srgbClr val="E1A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dirty="0">
              <a:latin typeface="Franklin Gothic Medium" panose="020B0603020102020204" pitchFamily="34" charset="0"/>
            </a:endParaRPr>
          </a:p>
        </p:txBody>
      </p:sp>
      <p:sp>
        <p:nvSpPr>
          <p:cNvPr id="69" name="Rectangle 68">
            <a:extLst>
              <a:ext uri="{FF2B5EF4-FFF2-40B4-BE49-F238E27FC236}">
                <a16:creationId xmlns:a16="http://schemas.microsoft.com/office/drawing/2014/main" id="{1AC8AADF-BCAB-DD6A-B518-2AB322316565}"/>
              </a:ext>
            </a:extLst>
          </p:cNvPr>
          <p:cNvSpPr/>
          <p:nvPr/>
        </p:nvSpPr>
        <p:spPr>
          <a:xfrm>
            <a:off x="10241692" y="1560110"/>
            <a:ext cx="1675149" cy="257101"/>
          </a:xfrm>
          <a:prstGeom prst="rect">
            <a:avLst/>
          </a:prstGeom>
          <a:solidFill>
            <a:srgbClr val="E1A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dirty="0">
              <a:latin typeface="Franklin Gothic Medium" panose="020B0603020102020204" pitchFamily="34" charset="0"/>
            </a:endParaRPr>
          </a:p>
        </p:txBody>
      </p:sp>
      <p:sp>
        <p:nvSpPr>
          <p:cNvPr id="59" name="Rectangle 58">
            <a:extLst>
              <a:ext uri="{FF2B5EF4-FFF2-40B4-BE49-F238E27FC236}">
                <a16:creationId xmlns:a16="http://schemas.microsoft.com/office/drawing/2014/main" id="{3DDDB996-E17A-FFCD-DE88-575205DDCC8A}"/>
              </a:ext>
            </a:extLst>
          </p:cNvPr>
          <p:cNvSpPr/>
          <p:nvPr/>
        </p:nvSpPr>
        <p:spPr>
          <a:xfrm>
            <a:off x="2532050" y="4551161"/>
            <a:ext cx="9384791" cy="257101"/>
          </a:xfrm>
          <a:prstGeom prst="rect">
            <a:avLst/>
          </a:prstGeom>
          <a:solidFill>
            <a:srgbClr val="E1A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a:p>
            <a:pPr algn="ctr"/>
            <a:endParaRPr lang="en-US" sz="1600" dirty="0">
              <a:latin typeface="Franklin Gothic Medium" panose="020B0603020102020204" pitchFamily="34" charset="0"/>
            </a:endParaRPr>
          </a:p>
        </p:txBody>
      </p:sp>
      <p:sp>
        <p:nvSpPr>
          <p:cNvPr id="6" name="Rectangle 5">
            <a:extLst>
              <a:ext uri="{FF2B5EF4-FFF2-40B4-BE49-F238E27FC236}">
                <a16:creationId xmlns:a16="http://schemas.microsoft.com/office/drawing/2014/main" id="{F1696940-2D1D-020C-2DBD-E28818A37FB7}"/>
              </a:ext>
            </a:extLst>
          </p:cNvPr>
          <p:cNvSpPr/>
          <p:nvPr/>
        </p:nvSpPr>
        <p:spPr>
          <a:xfrm>
            <a:off x="891335" y="3206620"/>
            <a:ext cx="3599895" cy="242229"/>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Franklin Gothic Medium" panose="020B0603020102020204" pitchFamily="34" charset="0"/>
              </a:rPr>
              <a:t>Reaffirmation</a:t>
            </a:r>
          </a:p>
        </p:txBody>
      </p:sp>
      <p:graphicFrame>
        <p:nvGraphicFramePr>
          <p:cNvPr id="7" name="Table 6">
            <a:extLst>
              <a:ext uri="{FF2B5EF4-FFF2-40B4-BE49-F238E27FC236}">
                <a16:creationId xmlns:a16="http://schemas.microsoft.com/office/drawing/2014/main" id="{C92FF52D-51FD-FBBB-98ED-A9C6228AF9AC}"/>
              </a:ext>
            </a:extLst>
          </p:cNvPr>
          <p:cNvGraphicFramePr>
            <a:graphicFrameLocks noGrp="1"/>
          </p:cNvGraphicFramePr>
          <p:nvPr>
            <p:extLst>
              <p:ext uri="{D42A27DB-BD31-4B8C-83A1-F6EECF244321}">
                <p14:modId xmlns:p14="http://schemas.microsoft.com/office/powerpoint/2010/main" val="4282551453"/>
              </p:ext>
            </p:extLst>
          </p:nvPr>
        </p:nvGraphicFramePr>
        <p:xfrm>
          <a:off x="891335" y="6189495"/>
          <a:ext cx="11025510" cy="370840"/>
        </p:xfrm>
        <a:graphic>
          <a:graphicData uri="http://schemas.openxmlformats.org/drawingml/2006/table">
            <a:tbl>
              <a:tblPr firstRow="1" bandRow="1">
                <a:tableStyleId>{5C22544A-7EE6-4342-B048-85BDC9FD1C3A}</a:tableStyleId>
              </a:tblPr>
              <a:tblGrid>
                <a:gridCol w="1102551">
                  <a:extLst>
                    <a:ext uri="{9D8B030D-6E8A-4147-A177-3AD203B41FA5}">
                      <a16:colId xmlns:a16="http://schemas.microsoft.com/office/drawing/2014/main" val="2561199674"/>
                    </a:ext>
                  </a:extLst>
                </a:gridCol>
                <a:gridCol w="1102551">
                  <a:extLst>
                    <a:ext uri="{9D8B030D-6E8A-4147-A177-3AD203B41FA5}">
                      <a16:colId xmlns:a16="http://schemas.microsoft.com/office/drawing/2014/main" val="411361351"/>
                    </a:ext>
                  </a:extLst>
                </a:gridCol>
                <a:gridCol w="1102551">
                  <a:extLst>
                    <a:ext uri="{9D8B030D-6E8A-4147-A177-3AD203B41FA5}">
                      <a16:colId xmlns:a16="http://schemas.microsoft.com/office/drawing/2014/main" val="3397076756"/>
                    </a:ext>
                  </a:extLst>
                </a:gridCol>
                <a:gridCol w="1102551">
                  <a:extLst>
                    <a:ext uri="{9D8B030D-6E8A-4147-A177-3AD203B41FA5}">
                      <a16:colId xmlns:a16="http://schemas.microsoft.com/office/drawing/2014/main" val="1643051725"/>
                    </a:ext>
                  </a:extLst>
                </a:gridCol>
                <a:gridCol w="1102551">
                  <a:extLst>
                    <a:ext uri="{9D8B030D-6E8A-4147-A177-3AD203B41FA5}">
                      <a16:colId xmlns:a16="http://schemas.microsoft.com/office/drawing/2014/main" val="525971120"/>
                    </a:ext>
                  </a:extLst>
                </a:gridCol>
                <a:gridCol w="1102551">
                  <a:extLst>
                    <a:ext uri="{9D8B030D-6E8A-4147-A177-3AD203B41FA5}">
                      <a16:colId xmlns:a16="http://schemas.microsoft.com/office/drawing/2014/main" val="1205794550"/>
                    </a:ext>
                  </a:extLst>
                </a:gridCol>
                <a:gridCol w="1102551">
                  <a:extLst>
                    <a:ext uri="{9D8B030D-6E8A-4147-A177-3AD203B41FA5}">
                      <a16:colId xmlns:a16="http://schemas.microsoft.com/office/drawing/2014/main" val="3717955366"/>
                    </a:ext>
                  </a:extLst>
                </a:gridCol>
                <a:gridCol w="1102551">
                  <a:extLst>
                    <a:ext uri="{9D8B030D-6E8A-4147-A177-3AD203B41FA5}">
                      <a16:colId xmlns:a16="http://schemas.microsoft.com/office/drawing/2014/main" val="4192415944"/>
                    </a:ext>
                  </a:extLst>
                </a:gridCol>
                <a:gridCol w="1102551">
                  <a:extLst>
                    <a:ext uri="{9D8B030D-6E8A-4147-A177-3AD203B41FA5}">
                      <a16:colId xmlns:a16="http://schemas.microsoft.com/office/drawing/2014/main" val="3364523383"/>
                    </a:ext>
                  </a:extLst>
                </a:gridCol>
                <a:gridCol w="1102551">
                  <a:extLst>
                    <a:ext uri="{9D8B030D-6E8A-4147-A177-3AD203B41FA5}">
                      <a16:colId xmlns:a16="http://schemas.microsoft.com/office/drawing/2014/main" val="3855278655"/>
                    </a:ext>
                  </a:extLst>
                </a:gridCol>
              </a:tblGrid>
              <a:tr h="370840">
                <a:tc>
                  <a:txBody>
                    <a:bodyPr/>
                    <a:lstStyle/>
                    <a:p>
                      <a:pPr algn="ctr"/>
                      <a:r>
                        <a:rPr lang="en-US" dirty="0">
                          <a:solidFill>
                            <a:schemeClr val="bg1"/>
                          </a:solidFill>
                          <a:latin typeface="Franklin Gothic Book" panose="020B0503020102020204" pitchFamily="34" charset="0"/>
                        </a:rPr>
                        <a:t>2024</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dirty="0">
                          <a:solidFill>
                            <a:schemeClr val="bg1"/>
                          </a:solidFill>
                          <a:latin typeface="Franklin Gothic Book" panose="020B0503020102020204" pitchFamily="34" charset="0"/>
                        </a:rPr>
                        <a:t>2025</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dirty="0">
                          <a:solidFill>
                            <a:schemeClr val="bg1"/>
                          </a:solidFill>
                          <a:latin typeface="Franklin Gothic Book" panose="020B0503020102020204" pitchFamily="34" charset="0"/>
                        </a:rPr>
                        <a:t>2026</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dirty="0">
                          <a:solidFill>
                            <a:schemeClr val="bg1"/>
                          </a:solidFill>
                          <a:latin typeface="Franklin Gothic Book" panose="020B0503020102020204" pitchFamily="34" charset="0"/>
                        </a:rPr>
                        <a:t>2027</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dirty="0">
                          <a:solidFill>
                            <a:schemeClr val="bg1"/>
                          </a:solidFill>
                          <a:latin typeface="Franklin Gothic Book" panose="020B0503020102020204" pitchFamily="34" charset="0"/>
                        </a:rPr>
                        <a:t>2028</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dirty="0">
                          <a:solidFill>
                            <a:schemeClr val="bg1"/>
                          </a:solidFill>
                          <a:latin typeface="Franklin Gothic Book" panose="020B0503020102020204" pitchFamily="34" charset="0"/>
                        </a:rPr>
                        <a:t>2029</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dirty="0">
                          <a:solidFill>
                            <a:schemeClr val="bg1"/>
                          </a:solidFill>
                          <a:latin typeface="Franklin Gothic Book" panose="020B0503020102020204" pitchFamily="34" charset="0"/>
                        </a:rPr>
                        <a:t>2030</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dirty="0">
                          <a:solidFill>
                            <a:schemeClr val="bg1"/>
                          </a:solidFill>
                          <a:latin typeface="Franklin Gothic Book" panose="020B0503020102020204" pitchFamily="34" charset="0"/>
                        </a:rPr>
                        <a:t>2031</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dirty="0">
                          <a:solidFill>
                            <a:schemeClr val="bg1"/>
                          </a:solidFill>
                          <a:latin typeface="Franklin Gothic Book" panose="020B0503020102020204" pitchFamily="34" charset="0"/>
                        </a:rPr>
                        <a:t>2032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tc>
                  <a:txBody>
                    <a:bodyPr/>
                    <a:lstStyle/>
                    <a:p>
                      <a:pPr algn="ctr"/>
                      <a:r>
                        <a:rPr lang="en-US" dirty="0">
                          <a:solidFill>
                            <a:schemeClr val="bg1"/>
                          </a:solidFill>
                          <a:latin typeface="Franklin Gothic Book" panose="020B0503020102020204" pitchFamily="34" charset="0"/>
                        </a:rPr>
                        <a:t>2033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4E4A4E"/>
                    </a:solidFill>
                  </a:tcPr>
                </a:tc>
                <a:extLst>
                  <a:ext uri="{0D108BD9-81ED-4DB2-BD59-A6C34878D82A}">
                    <a16:rowId xmlns:a16="http://schemas.microsoft.com/office/drawing/2014/main" val="2480965434"/>
                  </a:ext>
                </a:extLst>
              </a:tr>
            </a:tbl>
          </a:graphicData>
        </a:graphic>
      </p:graphicFrame>
      <p:sp>
        <p:nvSpPr>
          <p:cNvPr id="9" name="Rectangle 8">
            <a:extLst>
              <a:ext uri="{FF2B5EF4-FFF2-40B4-BE49-F238E27FC236}">
                <a16:creationId xmlns:a16="http://schemas.microsoft.com/office/drawing/2014/main" id="{42385F95-2755-D091-CD8F-84D61DB4C150}"/>
              </a:ext>
            </a:extLst>
          </p:cNvPr>
          <p:cNvSpPr/>
          <p:nvPr/>
        </p:nvSpPr>
        <p:spPr>
          <a:xfrm>
            <a:off x="5032405" y="3202714"/>
            <a:ext cx="6884438" cy="242229"/>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Franklin Gothic Medium" panose="020B0603020102020204" pitchFamily="34" charset="0"/>
              </a:rPr>
              <a:t>Maintain SACSCOC</a:t>
            </a:r>
          </a:p>
        </p:txBody>
      </p:sp>
      <p:sp>
        <p:nvSpPr>
          <p:cNvPr id="10" name="Rectangle 9">
            <a:extLst>
              <a:ext uri="{FF2B5EF4-FFF2-40B4-BE49-F238E27FC236}">
                <a16:creationId xmlns:a16="http://schemas.microsoft.com/office/drawing/2014/main" id="{E6325D5E-C7EB-48A0-654F-AB59A1785472}"/>
              </a:ext>
            </a:extLst>
          </p:cNvPr>
          <p:cNvSpPr/>
          <p:nvPr/>
        </p:nvSpPr>
        <p:spPr>
          <a:xfrm>
            <a:off x="891335" y="3544953"/>
            <a:ext cx="571416" cy="242229"/>
          </a:xfrm>
          <a:prstGeom prst="rect">
            <a:avLst/>
          </a:prstGeom>
          <a:pattFill prst="pct80">
            <a:fgClr>
              <a:srgbClr val="E1AF00"/>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latin typeface="Franklin Gothic Medium" panose="020B0603020102020204" pitchFamily="34" charset="0"/>
              </a:rPr>
              <a:t> </a:t>
            </a:r>
          </a:p>
        </p:txBody>
      </p:sp>
      <p:sp>
        <p:nvSpPr>
          <p:cNvPr id="12" name="TextBox 11">
            <a:extLst>
              <a:ext uri="{FF2B5EF4-FFF2-40B4-BE49-F238E27FC236}">
                <a16:creationId xmlns:a16="http://schemas.microsoft.com/office/drawing/2014/main" id="{EA39234C-E0A0-67DC-35F5-B6806580D039}"/>
              </a:ext>
            </a:extLst>
          </p:cNvPr>
          <p:cNvSpPr txBox="1"/>
          <p:nvPr/>
        </p:nvSpPr>
        <p:spPr>
          <a:xfrm>
            <a:off x="133834" y="3297226"/>
            <a:ext cx="757501" cy="369332"/>
          </a:xfrm>
          <a:prstGeom prst="rect">
            <a:avLst/>
          </a:prstGeom>
          <a:noFill/>
        </p:spPr>
        <p:txBody>
          <a:bodyPr wrap="square" rtlCol="0">
            <a:spAutoFit/>
          </a:bodyPr>
          <a:lstStyle/>
          <a:p>
            <a:r>
              <a:rPr lang="en-US" dirty="0">
                <a:latin typeface="Franklin Gothic Book" panose="020B0503020102020204" pitchFamily="34" charset="0"/>
              </a:rPr>
              <a:t>2027</a:t>
            </a:r>
          </a:p>
        </p:txBody>
      </p:sp>
      <p:sp>
        <p:nvSpPr>
          <p:cNvPr id="14" name="Star: 5 Points 13">
            <a:extLst>
              <a:ext uri="{FF2B5EF4-FFF2-40B4-BE49-F238E27FC236}">
                <a16:creationId xmlns:a16="http://schemas.microsoft.com/office/drawing/2014/main" id="{872E05C7-0D01-6202-5656-C7430AB61777}"/>
              </a:ext>
            </a:extLst>
          </p:cNvPr>
          <p:cNvSpPr/>
          <p:nvPr/>
        </p:nvSpPr>
        <p:spPr>
          <a:xfrm>
            <a:off x="4519221" y="3116020"/>
            <a:ext cx="485192" cy="400110"/>
          </a:xfrm>
          <a:prstGeom prst="star5">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tar: 5 Points 16">
            <a:extLst>
              <a:ext uri="{FF2B5EF4-FFF2-40B4-BE49-F238E27FC236}">
                <a16:creationId xmlns:a16="http://schemas.microsoft.com/office/drawing/2014/main" id="{2C3B1452-8DAE-2861-337C-85401DA0C6CA}"/>
              </a:ext>
            </a:extLst>
          </p:cNvPr>
          <p:cNvSpPr/>
          <p:nvPr/>
        </p:nvSpPr>
        <p:spPr>
          <a:xfrm>
            <a:off x="5595352" y="4139793"/>
            <a:ext cx="485192" cy="400110"/>
          </a:xfrm>
          <a:prstGeom prst="star5">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30FDAEB6-F300-7024-28C0-E3CDFDD11BD1}"/>
              </a:ext>
            </a:extLst>
          </p:cNvPr>
          <p:cNvSpPr txBox="1"/>
          <p:nvPr/>
        </p:nvSpPr>
        <p:spPr>
          <a:xfrm>
            <a:off x="133834" y="4284904"/>
            <a:ext cx="757501" cy="369332"/>
          </a:xfrm>
          <a:prstGeom prst="rect">
            <a:avLst/>
          </a:prstGeom>
          <a:noFill/>
        </p:spPr>
        <p:txBody>
          <a:bodyPr wrap="square" rtlCol="0">
            <a:spAutoFit/>
          </a:bodyPr>
          <a:lstStyle/>
          <a:p>
            <a:r>
              <a:rPr lang="en-US" dirty="0">
                <a:latin typeface="Franklin Gothic Book" panose="020B0503020102020204" pitchFamily="34" charset="0"/>
              </a:rPr>
              <a:t>2028</a:t>
            </a:r>
          </a:p>
        </p:txBody>
      </p:sp>
      <p:sp>
        <p:nvSpPr>
          <p:cNvPr id="19" name="Rectangle 18">
            <a:extLst>
              <a:ext uri="{FF2B5EF4-FFF2-40B4-BE49-F238E27FC236}">
                <a16:creationId xmlns:a16="http://schemas.microsoft.com/office/drawing/2014/main" id="{FB22EA77-B1B7-1668-5589-822BC30A190C}"/>
              </a:ext>
            </a:extLst>
          </p:cNvPr>
          <p:cNvSpPr/>
          <p:nvPr/>
        </p:nvSpPr>
        <p:spPr>
          <a:xfrm>
            <a:off x="891335" y="4227341"/>
            <a:ext cx="4691576" cy="242229"/>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Franklin Gothic Medium" panose="020B0603020102020204" pitchFamily="34" charset="0"/>
              </a:rPr>
              <a:t>Reaffirmation</a:t>
            </a:r>
          </a:p>
        </p:txBody>
      </p:sp>
      <p:sp>
        <p:nvSpPr>
          <p:cNvPr id="20" name="Rectangle 19">
            <a:extLst>
              <a:ext uri="{FF2B5EF4-FFF2-40B4-BE49-F238E27FC236}">
                <a16:creationId xmlns:a16="http://schemas.microsoft.com/office/drawing/2014/main" id="{803FD0B5-C99E-E228-946C-58C27E1357F7}"/>
              </a:ext>
            </a:extLst>
          </p:cNvPr>
          <p:cNvSpPr/>
          <p:nvPr/>
        </p:nvSpPr>
        <p:spPr>
          <a:xfrm>
            <a:off x="891335" y="4558870"/>
            <a:ext cx="1517613" cy="242229"/>
          </a:xfrm>
          <a:prstGeom prst="rect">
            <a:avLst/>
          </a:prstGeom>
          <a:pattFill prst="pct80">
            <a:fgClr>
              <a:srgbClr val="E1AF00"/>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latin typeface="Franklin Gothic Medium" panose="020B0603020102020204" pitchFamily="34" charset="0"/>
              </a:rPr>
              <a:t>Apply</a:t>
            </a:r>
          </a:p>
        </p:txBody>
      </p:sp>
      <p:sp>
        <p:nvSpPr>
          <p:cNvPr id="22" name="Rectangle 21">
            <a:extLst>
              <a:ext uri="{FF2B5EF4-FFF2-40B4-BE49-F238E27FC236}">
                <a16:creationId xmlns:a16="http://schemas.microsoft.com/office/drawing/2014/main" id="{AB0ED17D-80F6-BE7B-6BD0-EFF4E4B97B66}"/>
              </a:ext>
            </a:extLst>
          </p:cNvPr>
          <p:cNvSpPr/>
          <p:nvPr/>
        </p:nvSpPr>
        <p:spPr>
          <a:xfrm>
            <a:off x="891336" y="2243336"/>
            <a:ext cx="2489551" cy="242229"/>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Franklin Gothic Medium" panose="020B0603020102020204" pitchFamily="34" charset="0"/>
              </a:rPr>
              <a:t>Reaffirmation</a:t>
            </a:r>
          </a:p>
        </p:txBody>
      </p:sp>
      <p:sp>
        <p:nvSpPr>
          <p:cNvPr id="23" name="Rectangle 22">
            <a:extLst>
              <a:ext uri="{FF2B5EF4-FFF2-40B4-BE49-F238E27FC236}">
                <a16:creationId xmlns:a16="http://schemas.microsoft.com/office/drawing/2014/main" id="{55FB16FC-C0C1-FC53-FE41-1B1B40D0120D}"/>
              </a:ext>
            </a:extLst>
          </p:cNvPr>
          <p:cNvSpPr/>
          <p:nvPr/>
        </p:nvSpPr>
        <p:spPr>
          <a:xfrm>
            <a:off x="4031253" y="2242339"/>
            <a:ext cx="7885589" cy="242229"/>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Franklin Gothic Medium" panose="020B0603020102020204" pitchFamily="34" charset="0"/>
              </a:rPr>
              <a:t>Maintain SACSCOC</a:t>
            </a:r>
          </a:p>
        </p:txBody>
      </p:sp>
      <p:sp>
        <p:nvSpPr>
          <p:cNvPr id="25" name="TextBox 24">
            <a:extLst>
              <a:ext uri="{FF2B5EF4-FFF2-40B4-BE49-F238E27FC236}">
                <a16:creationId xmlns:a16="http://schemas.microsoft.com/office/drawing/2014/main" id="{DB5A2D8E-57CB-B248-7C1E-6004FA314B05}"/>
              </a:ext>
            </a:extLst>
          </p:cNvPr>
          <p:cNvSpPr txBox="1"/>
          <p:nvPr/>
        </p:nvSpPr>
        <p:spPr>
          <a:xfrm>
            <a:off x="146617" y="2347229"/>
            <a:ext cx="757501" cy="369332"/>
          </a:xfrm>
          <a:prstGeom prst="rect">
            <a:avLst/>
          </a:prstGeom>
          <a:noFill/>
        </p:spPr>
        <p:txBody>
          <a:bodyPr wrap="square" rtlCol="0">
            <a:spAutoFit/>
          </a:bodyPr>
          <a:lstStyle/>
          <a:p>
            <a:r>
              <a:rPr lang="en-US" dirty="0">
                <a:latin typeface="Franklin Gothic Book" panose="020B0503020102020204" pitchFamily="34" charset="0"/>
              </a:rPr>
              <a:t>2026</a:t>
            </a:r>
          </a:p>
        </p:txBody>
      </p:sp>
      <p:sp>
        <p:nvSpPr>
          <p:cNvPr id="26" name="Star: 5 Points 25">
            <a:extLst>
              <a:ext uri="{FF2B5EF4-FFF2-40B4-BE49-F238E27FC236}">
                <a16:creationId xmlns:a16="http://schemas.microsoft.com/office/drawing/2014/main" id="{27B699BA-22C5-D8C1-F0C3-9F3AD5C97ABE}"/>
              </a:ext>
            </a:extLst>
          </p:cNvPr>
          <p:cNvSpPr/>
          <p:nvPr/>
        </p:nvSpPr>
        <p:spPr>
          <a:xfrm>
            <a:off x="3446201" y="2175928"/>
            <a:ext cx="485192" cy="400110"/>
          </a:xfrm>
          <a:prstGeom prst="star5">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Star: 5 Points 27">
            <a:extLst>
              <a:ext uri="{FF2B5EF4-FFF2-40B4-BE49-F238E27FC236}">
                <a16:creationId xmlns:a16="http://schemas.microsoft.com/office/drawing/2014/main" id="{CA3F4D5D-9106-751A-CBDE-3E2B82EF1363}"/>
              </a:ext>
            </a:extLst>
          </p:cNvPr>
          <p:cNvSpPr/>
          <p:nvPr/>
        </p:nvSpPr>
        <p:spPr>
          <a:xfrm>
            <a:off x="6562627" y="5188145"/>
            <a:ext cx="485192" cy="400110"/>
          </a:xfrm>
          <a:prstGeom prst="star5">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84F2D376-6832-E11B-DBA5-21BD55304BD9}"/>
              </a:ext>
            </a:extLst>
          </p:cNvPr>
          <p:cNvSpPr txBox="1"/>
          <p:nvPr/>
        </p:nvSpPr>
        <p:spPr>
          <a:xfrm>
            <a:off x="133834" y="5342573"/>
            <a:ext cx="757501" cy="369332"/>
          </a:xfrm>
          <a:prstGeom prst="rect">
            <a:avLst/>
          </a:prstGeom>
          <a:noFill/>
        </p:spPr>
        <p:txBody>
          <a:bodyPr wrap="square" rtlCol="0">
            <a:spAutoFit/>
          </a:bodyPr>
          <a:lstStyle/>
          <a:p>
            <a:r>
              <a:rPr lang="en-US" dirty="0">
                <a:latin typeface="Franklin Gothic Book" panose="020B0503020102020204" pitchFamily="34" charset="0"/>
              </a:rPr>
              <a:t>2029</a:t>
            </a:r>
          </a:p>
        </p:txBody>
      </p:sp>
      <p:sp>
        <p:nvSpPr>
          <p:cNvPr id="30" name="Rectangle 29">
            <a:extLst>
              <a:ext uri="{FF2B5EF4-FFF2-40B4-BE49-F238E27FC236}">
                <a16:creationId xmlns:a16="http://schemas.microsoft.com/office/drawing/2014/main" id="{E6FD7110-F215-2E5D-C965-BB8872D60189}"/>
              </a:ext>
            </a:extLst>
          </p:cNvPr>
          <p:cNvSpPr/>
          <p:nvPr/>
        </p:nvSpPr>
        <p:spPr>
          <a:xfrm>
            <a:off x="891335" y="5285010"/>
            <a:ext cx="5671292" cy="242229"/>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Franklin Gothic Medium" panose="020B0603020102020204" pitchFamily="34" charset="0"/>
              </a:rPr>
              <a:t>Reaffirmation</a:t>
            </a:r>
          </a:p>
        </p:txBody>
      </p:sp>
      <p:sp>
        <p:nvSpPr>
          <p:cNvPr id="31" name="Rectangle 30">
            <a:extLst>
              <a:ext uri="{FF2B5EF4-FFF2-40B4-BE49-F238E27FC236}">
                <a16:creationId xmlns:a16="http://schemas.microsoft.com/office/drawing/2014/main" id="{72148434-199D-5DDA-FBEA-9073B38B36E6}"/>
              </a:ext>
            </a:extLst>
          </p:cNvPr>
          <p:cNvSpPr/>
          <p:nvPr/>
        </p:nvSpPr>
        <p:spPr>
          <a:xfrm>
            <a:off x="904118" y="5607774"/>
            <a:ext cx="2629511" cy="242229"/>
          </a:xfrm>
          <a:prstGeom prst="rect">
            <a:avLst/>
          </a:prstGeom>
          <a:pattFill prst="pct80">
            <a:fgClr>
              <a:srgbClr val="E1AF00"/>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latin typeface="Franklin Gothic Medium" panose="020B0603020102020204" pitchFamily="34" charset="0"/>
              </a:rPr>
              <a:t>Apply</a:t>
            </a:r>
          </a:p>
        </p:txBody>
      </p:sp>
      <p:sp>
        <p:nvSpPr>
          <p:cNvPr id="44" name="Oval 43">
            <a:extLst>
              <a:ext uri="{FF2B5EF4-FFF2-40B4-BE49-F238E27FC236}">
                <a16:creationId xmlns:a16="http://schemas.microsoft.com/office/drawing/2014/main" id="{5A6AEB42-BE6C-67CA-60CF-0B57EDC1984B}"/>
              </a:ext>
            </a:extLst>
          </p:cNvPr>
          <p:cNvSpPr/>
          <p:nvPr/>
        </p:nvSpPr>
        <p:spPr>
          <a:xfrm>
            <a:off x="1177043" y="3507367"/>
            <a:ext cx="336403" cy="357398"/>
          </a:xfrm>
          <a:prstGeom prst="ellipse">
            <a:avLst/>
          </a:prstGeom>
          <a:solidFill>
            <a:srgbClr val="FFFFFF"/>
          </a:solidFill>
          <a:ln w="76200">
            <a:solidFill>
              <a:srgbClr val="E1A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E6BC171E-9339-23A9-A0F4-5AC3D6349000}"/>
              </a:ext>
            </a:extLst>
          </p:cNvPr>
          <p:cNvSpPr/>
          <p:nvPr/>
        </p:nvSpPr>
        <p:spPr>
          <a:xfrm>
            <a:off x="2240746" y="4531793"/>
            <a:ext cx="336403" cy="357398"/>
          </a:xfrm>
          <a:prstGeom prst="ellipse">
            <a:avLst/>
          </a:prstGeom>
          <a:solidFill>
            <a:srgbClr val="FFFFFF"/>
          </a:solidFill>
          <a:ln w="76200">
            <a:solidFill>
              <a:srgbClr val="E1A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a:extLst>
              <a:ext uri="{FF2B5EF4-FFF2-40B4-BE49-F238E27FC236}">
                <a16:creationId xmlns:a16="http://schemas.microsoft.com/office/drawing/2014/main" id="{D77CB8EC-9193-6979-8CB0-D0AC121390E7}"/>
              </a:ext>
            </a:extLst>
          </p:cNvPr>
          <p:cNvSpPr/>
          <p:nvPr/>
        </p:nvSpPr>
        <p:spPr>
          <a:xfrm>
            <a:off x="6092985" y="4218040"/>
            <a:ext cx="5823857" cy="232651"/>
          </a:xfrm>
          <a:prstGeom prst="rect">
            <a:avLst/>
          </a:prstGeom>
          <a:noFill/>
          <a:ln w="57150">
            <a:solidFill>
              <a:srgbClr val="0042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4E4A4E"/>
                </a:solidFill>
                <a:latin typeface="Franklin Gothic Medium" panose="020B0603020102020204" pitchFamily="34" charset="0"/>
              </a:rPr>
              <a:t>Relinquish SACSCOC Upon USED Approval</a:t>
            </a:r>
          </a:p>
        </p:txBody>
      </p:sp>
      <p:sp>
        <p:nvSpPr>
          <p:cNvPr id="51" name="Rectangle 50">
            <a:extLst>
              <a:ext uri="{FF2B5EF4-FFF2-40B4-BE49-F238E27FC236}">
                <a16:creationId xmlns:a16="http://schemas.microsoft.com/office/drawing/2014/main" id="{23B3F10E-A6C3-7059-3AAF-CC84F780900F}"/>
              </a:ext>
            </a:extLst>
          </p:cNvPr>
          <p:cNvSpPr/>
          <p:nvPr/>
        </p:nvSpPr>
        <p:spPr>
          <a:xfrm>
            <a:off x="891338" y="1222615"/>
            <a:ext cx="1127282" cy="242229"/>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1600" dirty="0">
              <a:latin typeface="Franklin Gothic Medium" panose="020B0603020102020204" pitchFamily="34" charset="0"/>
            </a:endParaRPr>
          </a:p>
        </p:txBody>
      </p:sp>
      <p:sp>
        <p:nvSpPr>
          <p:cNvPr id="52" name="Rectangle 51">
            <a:extLst>
              <a:ext uri="{FF2B5EF4-FFF2-40B4-BE49-F238E27FC236}">
                <a16:creationId xmlns:a16="http://schemas.microsoft.com/office/drawing/2014/main" id="{D78CF758-8861-B462-14C0-CC7D14FE3200}"/>
              </a:ext>
            </a:extLst>
          </p:cNvPr>
          <p:cNvSpPr/>
          <p:nvPr/>
        </p:nvSpPr>
        <p:spPr>
          <a:xfrm>
            <a:off x="2594009" y="1221618"/>
            <a:ext cx="9322834" cy="242229"/>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Franklin Gothic Medium" panose="020B0603020102020204" pitchFamily="34" charset="0"/>
              </a:rPr>
              <a:t>Maintain SACSCOC</a:t>
            </a:r>
          </a:p>
        </p:txBody>
      </p:sp>
      <p:sp>
        <p:nvSpPr>
          <p:cNvPr id="53" name="TextBox 52">
            <a:extLst>
              <a:ext uri="{FF2B5EF4-FFF2-40B4-BE49-F238E27FC236}">
                <a16:creationId xmlns:a16="http://schemas.microsoft.com/office/drawing/2014/main" id="{4C6426D3-8499-05EF-93D5-281733A98139}"/>
              </a:ext>
            </a:extLst>
          </p:cNvPr>
          <p:cNvSpPr txBox="1"/>
          <p:nvPr/>
        </p:nvSpPr>
        <p:spPr>
          <a:xfrm>
            <a:off x="188263" y="1286110"/>
            <a:ext cx="757501" cy="369332"/>
          </a:xfrm>
          <a:prstGeom prst="rect">
            <a:avLst/>
          </a:prstGeom>
          <a:noFill/>
        </p:spPr>
        <p:txBody>
          <a:bodyPr wrap="square" rtlCol="0">
            <a:spAutoFit/>
          </a:bodyPr>
          <a:lstStyle/>
          <a:p>
            <a:r>
              <a:rPr lang="en-US" dirty="0">
                <a:latin typeface="Franklin Gothic Book" panose="020B0503020102020204" pitchFamily="34" charset="0"/>
              </a:rPr>
              <a:t>2025</a:t>
            </a:r>
          </a:p>
        </p:txBody>
      </p:sp>
      <p:sp>
        <p:nvSpPr>
          <p:cNvPr id="54" name="Star: 5 Points 53">
            <a:extLst>
              <a:ext uri="{FF2B5EF4-FFF2-40B4-BE49-F238E27FC236}">
                <a16:creationId xmlns:a16="http://schemas.microsoft.com/office/drawing/2014/main" id="{0986FA3B-5BC3-2B45-698B-33830E1CD37C}"/>
              </a:ext>
            </a:extLst>
          </p:cNvPr>
          <p:cNvSpPr/>
          <p:nvPr/>
        </p:nvSpPr>
        <p:spPr>
          <a:xfrm>
            <a:off x="2063718" y="1124753"/>
            <a:ext cx="485192" cy="400110"/>
          </a:xfrm>
          <a:prstGeom prst="star5">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a:extLst>
              <a:ext uri="{FF2B5EF4-FFF2-40B4-BE49-F238E27FC236}">
                <a16:creationId xmlns:a16="http://schemas.microsoft.com/office/drawing/2014/main" id="{9F69D95A-FFB5-C5C9-7FCA-3E9017E431EE}"/>
              </a:ext>
            </a:extLst>
          </p:cNvPr>
          <p:cNvSpPr/>
          <p:nvPr/>
        </p:nvSpPr>
        <p:spPr>
          <a:xfrm>
            <a:off x="7047819" y="5251984"/>
            <a:ext cx="4852165" cy="257101"/>
          </a:xfrm>
          <a:prstGeom prst="rect">
            <a:avLst/>
          </a:prstGeom>
          <a:noFill/>
          <a:ln w="57150">
            <a:solidFill>
              <a:srgbClr val="0042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rgbClr val="4E4A4E"/>
                </a:solidFill>
                <a:latin typeface="Franklin Gothic Medium" panose="020B0603020102020204" pitchFamily="34" charset="0"/>
              </a:rPr>
              <a:t>Relinquish SACSCOC Upon USED Approval</a:t>
            </a:r>
          </a:p>
        </p:txBody>
      </p:sp>
      <p:sp>
        <p:nvSpPr>
          <p:cNvPr id="61" name="Rectangle 60">
            <a:extLst>
              <a:ext uri="{FF2B5EF4-FFF2-40B4-BE49-F238E27FC236}">
                <a16:creationId xmlns:a16="http://schemas.microsoft.com/office/drawing/2014/main" id="{60F6ED1B-8F7F-1B90-D46F-16F8CC336539}"/>
              </a:ext>
            </a:extLst>
          </p:cNvPr>
          <p:cNvSpPr/>
          <p:nvPr/>
        </p:nvSpPr>
        <p:spPr>
          <a:xfrm>
            <a:off x="3657538" y="5618944"/>
            <a:ext cx="8272087" cy="257101"/>
          </a:xfrm>
          <a:prstGeom prst="rect">
            <a:avLst/>
          </a:prstGeom>
          <a:solidFill>
            <a:srgbClr val="E1A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latin typeface="Franklin Gothic Medium" panose="020B0603020102020204" pitchFamily="34" charset="0"/>
              </a:rPr>
              <a:t>Achieve Initial Accreditation</a:t>
            </a:r>
          </a:p>
        </p:txBody>
      </p:sp>
      <p:sp>
        <p:nvSpPr>
          <p:cNvPr id="46" name="Oval 45">
            <a:extLst>
              <a:ext uri="{FF2B5EF4-FFF2-40B4-BE49-F238E27FC236}">
                <a16:creationId xmlns:a16="http://schemas.microsoft.com/office/drawing/2014/main" id="{47A5B916-E261-EC99-5468-B4EF3A5AAE6C}"/>
              </a:ext>
            </a:extLst>
          </p:cNvPr>
          <p:cNvSpPr/>
          <p:nvPr/>
        </p:nvSpPr>
        <p:spPr>
          <a:xfrm>
            <a:off x="3393671" y="5580697"/>
            <a:ext cx="336403" cy="357398"/>
          </a:xfrm>
          <a:prstGeom prst="ellipse">
            <a:avLst/>
          </a:prstGeom>
          <a:solidFill>
            <a:srgbClr val="FFFFFF"/>
          </a:solidFill>
          <a:ln w="76200">
            <a:solidFill>
              <a:srgbClr val="E1A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65">
            <a:extLst>
              <a:ext uri="{FF2B5EF4-FFF2-40B4-BE49-F238E27FC236}">
                <a16:creationId xmlns:a16="http://schemas.microsoft.com/office/drawing/2014/main" id="{9AA0A0E5-6B19-13F4-4013-683CE0380D8F}"/>
              </a:ext>
            </a:extLst>
          </p:cNvPr>
          <p:cNvSpPr/>
          <p:nvPr/>
        </p:nvSpPr>
        <p:spPr>
          <a:xfrm>
            <a:off x="7886383" y="1574982"/>
            <a:ext cx="2103120" cy="242229"/>
          </a:xfrm>
          <a:prstGeom prst="rect">
            <a:avLst/>
          </a:prstGeom>
          <a:pattFill prst="pct80">
            <a:fgClr>
              <a:srgbClr val="E1AF00"/>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latin typeface="Franklin Gothic Medium" panose="020B0603020102020204" pitchFamily="34" charset="0"/>
              </a:rPr>
              <a:t>Apply</a:t>
            </a:r>
          </a:p>
        </p:txBody>
      </p:sp>
      <p:sp>
        <p:nvSpPr>
          <p:cNvPr id="68" name="Oval 67">
            <a:extLst>
              <a:ext uri="{FF2B5EF4-FFF2-40B4-BE49-F238E27FC236}">
                <a16:creationId xmlns:a16="http://schemas.microsoft.com/office/drawing/2014/main" id="{AFBDFFE2-CE1D-A9D2-BF20-5451107085DD}"/>
              </a:ext>
            </a:extLst>
          </p:cNvPr>
          <p:cNvSpPr/>
          <p:nvPr/>
        </p:nvSpPr>
        <p:spPr>
          <a:xfrm>
            <a:off x="9983343" y="1518335"/>
            <a:ext cx="336403" cy="338328"/>
          </a:xfrm>
          <a:prstGeom prst="ellipse">
            <a:avLst/>
          </a:prstGeom>
          <a:solidFill>
            <a:srgbClr val="FFFFFF"/>
          </a:solidFill>
          <a:ln w="76200">
            <a:solidFill>
              <a:srgbClr val="E1A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6DC76B3F-DE67-123E-58B8-056B745B7049}"/>
              </a:ext>
            </a:extLst>
          </p:cNvPr>
          <p:cNvSpPr/>
          <p:nvPr/>
        </p:nvSpPr>
        <p:spPr>
          <a:xfrm>
            <a:off x="9060958" y="2607401"/>
            <a:ext cx="2194560" cy="242229"/>
          </a:xfrm>
          <a:prstGeom prst="rect">
            <a:avLst/>
          </a:prstGeom>
          <a:pattFill prst="pct80">
            <a:fgClr>
              <a:srgbClr val="E1AF00"/>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latin typeface="Franklin Gothic Medium" panose="020B0603020102020204" pitchFamily="34" charset="0"/>
              </a:rPr>
              <a:t>Apply</a:t>
            </a:r>
          </a:p>
        </p:txBody>
      </p:sp>
      <p:sp>
        <p:nvSpPr>
          <p:cNvPr id="71" name="Oval 70">
            <a:extLst>
              <a:ext uri="{FF2B5EF4-FFF2-40B4-BE49-F238E27FC236}">
                <a16:creationId xmlns:a16="http://schemas.microsoft.com/office/drawing/2014/main" id="{37847006-9A54-2F25-0EB3-1D47450A446B}"/>
              </a:ext>
            </a:extLst>
          </p:cNvPr>
          <p:cNvSpPr/>
          <p:nvPr/>
        </p:nvSpPr>
        <p:spPr>
          <a:xfrm>
            <a:off x="11194411" y="2532649"/>
            <a:ext cx="336403" cy="357398"/>
          </a:xfrm>
          <a:prstGeom prst="ellipse">
            <a:avLst/>
          </a:prstGeom>
          <a:solidFill>
            <a:srgbClr val="FFFFFF"/>
          </a:solidFill>
          <a:ln w="76200">
            <a:solidFill>
              <a:srgbClr val="E1A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a:extLst>
              <a:ext uri="{FF2B5EF4-FFF2-40B4-BE49-F238E27FC236}">
                <a16:creationId xmlns:a16="http://schemas.microsoft.com/office/drawing/2014/main" id="{DDA3EFEA-7768-991B-65FD-16A8FDAEDBC5}"/>
              </a:ext>
            </a:extLst>
          </p:cNvPr>
          <p:cNvSpPr txBox="1"/>
          <p:nvPr/>
        </p:nvSpPr>
        <p:spPr>
          <a:xfrm>
            <a:off x="2650087" y="7036651"/>
            <a:ext cx="2939142" cy="307777"/>
          </a:xfrm>
          <a:prstGeom prst="rect">
            <a:avLst/>
          </a:prstGeom>
          <a:noFill/>
        </p:spPr>
        <p:txBody>
          <a:bodyPr wrap="square" rtlCol="0">
            <a:spAutoFit/>
          </a:bodyPr>
          <a:lstStyle/>
          <a:p>
            <a:r>
              <a:rPr lang="en-US" sz="1400" dirty="0">
                <a:solidFill>
                  <a:schemeClr val="bg1"/>
                </a:solidFill>
                <a:latin typeface="Franklin Gothic Book" panose="020B0503020102020204" pitchFamily="34" charset="0"/>
              </a:rPr>
              <a:t>Reaffirmation</a:t>
            </a:r>
          </a:p>
        </p:txBody>
      </p:sp>
      <p:sp>
        <p:nvSpPr>
          <p:cNvPr id="79" name="Title 1">
            <a:extLst>
              <a:ext uri="{FF2B5EF4-FFF2-40B4-BE49-F238E27FC236}">
                <a16:creationId xmlns:a16="http://schemas.microsoft.com/office/drawing/2014/main" id="{D0E6E509-1A44-DDB7-EED3-3292967521B6}"/>
              </a:ext>
            </a:extLst>
          </p:cNvPr>
          <p:cNvSpPr>
            <a:spLocks noGrp="1"/>
          </p:cNvSpPr>
          <p:nvPr>
            <p:ph type="title"/>
          </p:nvPr>
        </p:nvSpPr>
        <p:spPr>
          <a:xfrm>
            <a:off x="575853" y="-32496"/>
            <a:ext cx="10515600" cy="1325563"/>
          </a:xfrm>
        </p:spPr>
        <p:txBody>
          <a:bodyPr>
            <a:normAutofit/>
          </a:bodyPr>
          <a:lstStyle/>
          <a:p>
            <a:r>
              <a:rPr lang="en-US" sz="4000" b="1" dirty="0">
                <a:solidFill>
                  <a:srgbClr val="4E4A4E"/>
                </a:solidFill>
                <a:latin typeface="Franklin Gothic Medium" panose="020B0603020102020204" pitchFamily="34" charset="0"/>
              </a:rPr>
              <a:t>Transfer Procedure</a:t>
            </a:r>
          </a:p>
        </p:txBody>
      </p:sp>
      <p:sp>
        <p:nvSpPr>
          <p:cNvPr id="80" name="Star: 5 Points 79">
            <a:extLst>
              <a:ext uri="{FF2B5EF4-FFF2-40B4-BE49-F238E27FC236}">
                <a16:creationId xmlns:a16="http://schemas.microsoft.com/office/drawing/2014/main" id="{98304F38-EBE7-608B-EF18-1615D6625B2A}"/>
              </a:ext>
            </a:extLst>
          </p:cNvPr>
          <p:cNvSpPr/>
          <p:nvPr/>
        </p:nvSpPr>
        <p:spPr>
          <a:xfrm>
            <a:off x="8950682" y="130420"/>
            <a:ext cx="352043" cy="307777"/>
          </a:xfrm>
          <a:prstGeom prst="star5">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a:extLst>
              <a:ext uri="{FF2B5EF4-FFF2-40B4-BE49-F238E27FC236}">
                <a16:creationId xmlns:a16="http://schemas.microsoft.com/office/drawing/2014/main" id="{646F2D9B-101F-0357-6517-86D79508B354}"/>
              </a:ext>
            </a:extLst>
          </p:cNvPr>
          <p:cNvSpPr txBox="1"/>
          <p:nvPr/>
        </p:nvSpPr>
        <p:spPr>
          <a:xfrm>
            <a:off x="9212113" y="148064"/>
            <a:ext cx="2939142" cy="307777"/>
          </a:xfrm>
          <a:prstGeom prst="rect">
            <a:avLst/>
          </a:prstGeom>
          <a:noFill/>
        </p:spPr>
        <p:txBody>
          <a:bodyPr wrap="square" rtlCol="0">
            <a:spAutoFit/>
          </a:bodyPr>
          <a:lstStyle/>
          <a:p>
            <a:r>
              <a:rPr lang="en-US" sz="1400" dirty="0">
                <a:latin typeface="Franklin Gothic Book" panose="020B0503020102020204" pitchFamily="34" charset="0"/>
              </a:rPr>
              <a:t>Reaffirmation</a:t>
            </a:r>
          </a:p>
        </p:txBody>
      </p:sp>
      <p:sp>
        <p:nvSpPr>
          <p:cNvPr id="82" name="TextBox 81">
            <a:extLst>
              <a:ext uri="{FF2B5EF4-FFF2-40B4-BE49-F238E27FC236}">
                <a16:creationId xmlns:a16="http://schemas.microsoft.com/office/drawing/2014/main" id="{7A744834-38CB-473D-91D6-CF91EA76FA42}"/>
              </a:ext>
            </a:extLst>
          </p:cNvPr>
          <p:cNvSpPr txBox="1"/>
          <p:nvPr/>
        </p:nvSpPr>
        <p:spPr>
          <a:xfrm>
            <a:off x="9212113" y="436474"/>
            <a:ext cx="5703781" cy="523220"/>
          </a:xfrm>
          <a:prstGeom prst="rect">
            <a:avLst/>
          </a:prstGeom>
          <a:noFill/>
        </p:spPr>
        <p:txBody>
          <a:bodyPr wrap="square" rtlCol="0">
            <a:spAutoFit/>
          </a:bodyPr>
          <a:lstStyle/>
          <a:p>
            <a:r>
              <a:rPr lang="en-US" sz="1400" dirty="0">
                <a:latin typeface="Franklin Gothic Book" panose="020B0503020102020204" pitchFamily="34" charset="0"/>
              </a:rPr>
              <a:t>Achieve candidacy; if not achieved, </a:t>
            </a:r>
          </a:p>
          <a:p>
            <a:r>
              <a:rPr lang="en-US" sz="1400" dirty="0">
                <a:latin typeface="Franklin Gothic Book" panose="020B0503020102020204" pitchFamily="34" charset="0"/>
              </a:rPr>
              <a:t>may stay with SACSCOC</a:t>
            </a:r>
          </a:p>
        </p:txBody>
      </p:sp>
      <p:sp>
        <p:nvSpPr>
          <p:cNvPr id="83" name="Rectangle 82">
            <a:extLst>
              <a:ext uri="{FF2B5EF4-FFF2-40B4-BE49-F238E27FC236}">
                <a16:creationId xmlns:a16="http://schemas.microsoft.com/office/drawing/2014/main" id="{13A4A67D-DB24-7B20-BEEE-68DF922E4037}"/>
              </a:ext>
            </a:extLst>
          </p:cNvPr>
          <p:cNvSpPr/>
          <p:nvPr/>
        </p:nvSpPr>
        <p:spPr>
          <a:xfrm>
            <a:off x="7665162" y="567499"/>
            <a:ext cx="1188720" cy="274320"/>
          </a:xfrm>
          <a:prstGeom prst="rect">
            <a:avLst/>
          </a:prstGeom>
          <a:solidFill>
            <a:srgbClr val="E1A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1"/>
                </a:solidFill>
                <a:latin typeface="Franklin Gothic Medium" panose="020B0603020102020204" pitchFamily="34" charset="0"/>
              </a:rPr>
              <a:t>New</a:t>
            </a:r>
          </a:p>
        </p:txBody>
      </p:sp>
      <p:sp>
        <p:nvSpPr>
          <p:cNvPr id="84" name="Oval 83">
            <a:extLst>
              <a:ext uri="{FF2B5EF4-FFF2-40B4-BE49-F238E27FC236}">
                <a16:creationId xmlns:a16="http://schemas.microsoft.com/office/drawing/2014/main" id="{11ED4E7F-1A99-951E-21D5-41E9248EFDC6}"/>
              </a:ext>
            </a:extLst>
          </p:cNvPr>
          <p:cNvSpPr/>
          <p:nvPr/>
        </p:nvSpPr>
        <p:spPr>
          <a:xfrm>
            <a:off x="9008003" y="614649"/>
            <a:ext cx="182880" cy="182880"/>
          </a:xfrm>
          <a:prstGeom prst="ellipse">
            <a:avLst/>
          </a:prstGeom>
          <a:solidFill>
            <a:srgbClr val="FFFFFF"/>
          </a:solidFill>
          <a:ln w="76200">
            <a:solidFill>
              <a:srgbClr val="E1AF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6915784C-12E1-60AC-308F-C5452B0B09B1}"/>
              </a:ext>
            </a:extLst>
          </p:cNvPr>
          <p:cNvSpPr/>
          <p:nvPr/>
        </p:nvSpPr>
        <p:spPr>
          <a:xfrm>
            <a:off x="7665162" y="176974"/>
            <a:ext cx="1188720" cy="274320"/>
          </a:xfrm>
          <a:prstGeom prst="rect">
            <a:avLst/>
          </a:prstGeom>
          <a:solidFill>
            <a:srgbClr val="0042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latin typeface="Franklin Gothic Medium" panose="020B0603020102020204" pitchFamily="34" charset="0"/>
              </a:rPr>
              <a:t>SACSCOC</a:t>
            </a:r>
          </a:p>
        </p:txBody>
      </p:sp>
    </p:spTree>
    <p:extLst>
      <p:ext uri="{BB962C8B-B14F-4D97-AF65-F5344CB8AC3E}">
        <p14:creationId xmlns:p14="http://schemas.microsoft.com/office/powerpoint/2010/main" val="3666501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5880F-854C-F1A3-A09B-4ED8E4B4F0EA}"/>
              </a:ext>
            </a:extLst>
          </p:cNvPr>
          <p:cNvSpPr>
            <a:spLocks noGrp="1"/>
          </p:cNvSpPr>
          <p:nvPr>
            <p:ph type="title"/>
          </p:nvPr>
        </p:nvSpPr>
        <p:spPr/>
        <p:txBody>
          <a:bodyPr>
            <a:normAutofit/>
          </a:bodyPr>
          <a:lstStyle/>
          <a:p>
            <a:r>
              <a:rPr lang="en-US" sz="4000" b="1" dirty="0">
                <a:solidFill>
                  <a:srgbClr val="4E4A4E"/>
                </a:solidFill>
                <a:latin typeface="Franklin Gothic Medium" panose="020B0603020102020204" pitchFamily="34" charset="0"/>
              </a:rPr>
              <a:t>Federal Approval Process</a:t>
            </a:r>
          </a:p>
        </p:txBody>
      </p:sp>
      <p:sp>
        <p:nvSpPr>
          <p:cNvPr id="10" name="Rectangle 9">
            <a:extLst>
              <a:ext uri="{FF2B5EF4-FFF2-40B4-BE49-F238E27FC236}">
                <a16:creationId xmlns:a16="http://schemas.microsoft.com/office/drawing/2014/main" id="{82FAD051-746C-5FB6-35A1-3E3B07482AA4}"/>
              </a:ext>
            </a:extLst>
          </p:cNvPr>
          <p:cNvSpPr/>
          <p:nvPr/>
        </p:nvSpPr>
        <p:spPr>
          <a:xfrm>
            <a:off x="979714" y="1558213"/>
            <a:ext cx="3396343" cy="4413379"/>
          </a:xfrm>
          <a:prstGeom prst="rect">
            <a:avLst/>
          </a:prstGeom>
          <a:solidFill>
            <a:srgbClr val="004278"/>
          </a:solidFill>
          <a:ln w="38100">
            <a:solidFill>
              <a:srgbClr val="0042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000" b="1" dirty="0">
              <a:solidFill>
                <a:schemeClr val="bg1"/>
              </a:solidFill>
              <a:latin typeface="Franklin Gothic Book" panose="020B0503020102020204" pitchFamily="34" charset="0"/>
            </a:endParaRPr>
          </a:p>
          <a:p>
            <a:pPr algn="ctr"/>
            <a:endParaRPr lang="en-US" sz="2000" b="1" dirty="0">
              <a:solidFill>
                <a:schemeClr val="bg1"/>
              </a:solidFill>
              <a:latin typeface="Franklin Gothic Book" panose="020B0503020102020204" pitchFamily="34" charset="0"/>
            </a:endParaRPr>
          </a:p>
          <a:p>
            <a:pPr algn="ctr"/>
            <a:endParaRPr lang="en-US" sz="2000" b="1" dirty="0">
              <a:solidFill>
                <a:schemeClr val="bg1"/>
              </a:solidFill>
              <a:latin typeface="Franklin Gothic Book" panose="020B0503020102020204" pitchFamily="34" charset="0"/>
            </a:endParaRPr>
          </a:p>
          <a:p>
            <a:pPr algn="ctr"/>
            <a:r>
              <a:rPr lang="en-US" sz="2000" b="1" dirty="0">
                <a:solidFill>
                  <a:schemeClr val="bg1"/>
                </a:solidFill>
                <a:latin typeface="Franklin Gothic Book" panose="020B0503020102020204" pitchFamily="34" charset="0"/>
              </a:rPr>
              <a:t>Changing accreditors is a multi-step process. </a:t>
            </a:r>
          </a:p>
        </p:txBody>
      </p:sp>
      <p:sp>
        <p:nvSpPr>
          <p:cNvPr id="15" name="Rectangle 14">
            <a:extLst>
              <a:ext uri="{FF2B5EF4-FFF2-40B4-BE49-F238E27FC236}">
                <a16:creationId xmlns:a16="http://schemas.microsoft.com/office/drawing/2014/main" id="{4BCDECFD-0A5C-9657-EDB0-4A85BDCAB331}"/>
              </a:ext>
            </a:extLst>
          </p:cNvPr>
          <p:cNvSpPr/>
          <p:nvPr/>
        </p:nvSpPr>
        <p:spPr>
          <a:xfrm>
            <a:off x="4376057" y="1558213"/>
            <a:ext cx="6836229" cy="4413379"/>
          </a:xfrm>
          <a:prstGeom prst="rect">
            <a:avLst/>
          </a:prstGeom>
          <a:noFill/>
          <a:ln w="38100">
            <a:solidFill>
              <a:srgbClr val="00427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Franklin Gothic Book" panose="020B0503020102020204" pitchFamily="34" charset="0"/>
            </a:endParaRPr>
          </a:p>
        </p:txBody>
      </p:sp>
      <p:sp>
        <p:nvSpPr>
          <p:cNvPr id="17" name="TextBox 16">
            <a:extLst>
              <a:ext uri="{FF2B5EF4-FFF2-40B4-BE49-F238E27FC236}">
                <a16:creationId xmlns:a16="http://schemas.microsoft.com/office/drawing/2014/main" id="{E5B9C832-C79B-A05E-B844-C3B9B17B5435}"/>
              </a:ext>
            </a:extLst>
          </p:cNvPr>
          <p:cNvSpPr txBox="1"/>
          <p:nvPr/>
        </p:nvSpPr>
        <p:spPr>
          <a:xfrm>
            <a:off x="4835589" y="2092202"/>
            <a:ext cx="6097554" cy="3477875"/>
          </a:xfrm>
          <a:prstGeom prst="rect">
            <a:avLst/>
          </a:prstGeom>
          <a:noFill/>
        </p:spPr>
        <p:txBody>
          <a:bodyPr wrap="square">
            <a:spAutoFit/>
          </a:bodyPr>
          <a:lstStyle/>
          <a:p>
            <a:pPr marL="342900" indent="-342900">
              <a:spcAft>
                <a:spcPts val="1200"/>
              </a:spcAft>
              <a:buFont typeface="+mj-lt"/>
              <a:buAutoNum type="arabicPeriod"/>
            </a:pPr>
            <a:r>
              <a:rPr lang="en-US" dirty="0">
                <a:solidFill>
                  <a:srgbClr val="4E4A4E"/>
                </a:solidFill>
                <a:latin typeface="Franklin Gothic Book" panose="020B0503020102020204" pitchFamily="34" charset="0"/>
              </a:rPr>
              <a:t>Provide USED with accreditation &amp; pre-accreditation materials and demonstrate reasonable cause. </a:t>
            </a:r>
          </a:p>
          <a:p>
            <a:pPr marL="342900" indent="-342900">
              <a:spcAft>
                <a:spcPts val="1200"/>
              </a:spcAft>
              <a:buFont typeface="+mj-lt"/>
              <a:buAutoNum type="arabicPeriod"/>
            </a:pPr>
            <a:r>
              <a:rPr lang="en-US" dirty="0">
                <a:solidFill>
                  <a:srgbClr val="4E4A4E"/>
                </a:solidFill>
                <a:latin typeface="Franklin Gothic Book" panose="020B0503020102020204" pitchFamily="34" charset="0"/>
              </a:rPr>
              <a:t>Receive approval from USED to switch accreditors. </a:t>
            </a:r>
          </a:p>
          <a:p>
            <a:pPr marL="342900" indent="-342900">
              <a:spcAft>
                <a:spcPts val="1200"/>
              </a:spcAft>
              <a:buFont typeface="+mj-lt"/>
              <a:buAutoNum type="arabicPeriod"/>
            </a:pPr>
            <a:r>
              <a:rPr lang="en-US" dirty="0">
                <a:solidFill>
                  <a:srgbClr val="4E4A4E"/>
                </a:solidFill>
                <a:latin typeface="Franklin Gothic Book" panose="020B0503020102020204" pitchFamily="34" charset="0"/>
              </a:rPr>
              <a:t>Apply for membership with a different accreditor while maintaining SACSCOC accreditation.</a:t>
            </a:r>
          </a:p>
          <a:p>
            <a:pPr marL="342900" indent="-342900">
              <a:spcAft>
                <a:spcPts val="1200"/>
              </a:spcAft>
              <a:buFont typeface="+mj-lt"/>
              <a:buAutoNum type="arabicPeriod"/>
            </a:pPr>
            <a:r>
              <a:rPr lang="en-US" dirty="0">
                <a:solidFill>
                  <a:srgbClr val="4E4A4E"/>
                </a:solidFill>
                <a:latin typeface="Franklin Gothic Book" panose="020B0503020102020204" pitchFamily="34" charset="0"/>
              </a:rPr>
              <a:t>Receive membership from a different accreditor &amp; notify USED.</a:t>
            </a:r>
          </a:p>
          <a:p>
            <a:pPr marL="342900" indent="-342900">
              <a:spcAft>
                <a:spcPts val="1200"/>
              </a:spcAft>
              <a:buFont typeface="+mj-lt"/>
              <a:buAutoNum type="arabicPeriod"/>
            </a:pPr>
            <a:r>
              <a:rPr lang="en-US" dirty="0">
                <a:solidFill>
                  <a:srgbClr val="4E4A4E"/>
                </a:solidFill>
                <a:latin typeface="Franklin Gothic Book" panose="020B0503020102020204" pitchFamily="34" charset="0"/>
              </a:rPr>
              <a:t>Maintain accreditation with SACSCOC until USED has provided written notice that it acknowledges the change in accreditor.</a:t>
            </a:r>
          </a:p>
        </p:txBody>
      </p:sp>
      <p:pic>
        <p:nvPicPr>
          <p:cNvPr id="1028" name="Picture 4" descr="Process Generic Detailed Outline icon">
            <a:extLst>
              <a:ext uri="{FF2B5EF4-FFF2-40B4-BE49-F238E27FC236}">
                <a16:creationId xmlns:a16="http://schemas.microsoft.com/office/drawing/2014/main" id="{5616AFF0-5DAE-45F7-9002-F6AAD8664FCC}"/>
              </a:ext>
            </a:extLst>
          </p:cNvPr>
          <p:cNvPicPr>
            <a:picLocks noChangeAspect="1" noChangeArrowheads="1"/>
          </p:cNvPicPr>
          <p:nvPr/>
        </p:nvPicPr>
        <p:blipFill>
          <a:blip r:embed="rId2">
            <a:lum bright="70000" contrast="-70000"/>
            <a:extLst>
              <a:ext uri="{28A0092B-C50C-407E-A947-70E740481C1C}">
                <a14:useLocalDpi xmlns:a14="http://schemas.microsoft.com/office/drawing/2010/main" val="0"/>
              </a:ext>
            </a:extLst>
          </a:blip>
          <a:srcRect/>
          <a:stretch>
            <a:fillRect/>
          </a:stretch>
        </p:blipFill>
        <p:spPr bwMode="auto">
          <a:xfrm>
            <a:off x="2088890" y="2516440"/>
            <a:ext cx="1177989" cy="1177989"/>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3093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1455</TotalTime>
  <Words>1201</Words>
  <Application>Microsoft Office PowerPoint</Application>
  <PresentationFormat>Widescreen</PresentationFormat>
  <Paragraphs>287</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Calibri Light</vt:lpstr>
      <vt:lpstr>Courier New</vt:lpstr>
      <vt:lpstr>Franklin Gothic Book</vt:lpstr>
      <vt:lpstr>Franklin Gothic Medium</vt:lpstr>
      <vt:lpstr>Symbol</vt:lpstr>
      <vt:lpstr>Office Theme</vt:lpstr>
      <vt:lpstr>Update on Implementation of North Carolina Session Law 2023-132, Accreditation</vt:lpstr>
      <vt:lpstr>General Statutes 115D-6.2</vt:lpstr>
      <vt:lpstr>General Statutes 115D-6.2</vt:lpstr>
      <vt:lpstr>Requirements for Initial Accreditation</vt:lpstr>
      <vt:lpstr>NC Activities</vt:lpstr>
      <vt:lpstr>RFI Responses</vt:lpstr>
      <vt:lpstr>RFI Responses</vt:lpstr>
      <vt:lpstr>Transfer Procedure</vt:lpstr>
      <vt:lpstr>Federal Approval Process</vt:lpstr>
      <vt:lpstr>Next Steps: Local Decisions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Carrie Henderson</dc:creator>
  <cp:lastModifiedBy>Brian Merritt</cp:lastModifiedBy>
  <cp:revision>21</cp:revision>
  <dcterms:created xsi:type="dcterms:W3CDTF">2024-03-14T15:50:05Z</dcterms:created>
  <dcterms:modified xsi:type="dcterms:W3CDTF">2025-04-02T12:11:12Z</dcterms:modified>
</cp:coreProperties>
</file>