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</p:sldMasterIdLst>
  <p:notesMasterIdLst>
    <p:notesMasterId r:id="rId13"/>
  </p:notesMasterIdLst>
  <p:handoutMasterIdLst>
    <p:handoutMasterId r:id="rId14"/>
  </p:handoutMasterIdLst>
  <p:sldIdLst>
    <p:sldId id="258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107" autoAdjust="0"/>
  </p:normalViewPr>
  <p:slideViewPr>
    <p:cSldViewPr snapToGrid="0" snapToObjects="1">
      <p:cViewPr varScale="1">
        <p:scale>
          <a:sx n="57" d="100"/>
          <a:sy n="57" d="100"/>
        </p:scale>
        <p:origin x="2640" y="42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10/31/2024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10/31/2024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7FE88-C4E1-0774-6682-0AF4BF426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64F385-0894-6550-19F7-3599F46275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630F41-C560-0DC8-847F-5B45937B5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7C13C-9236-FB2C-513C-9D2A74326F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098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51CA4-D214-10A8-770E-77E39A6C0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6C813F-5799-2E6E-900A-1E877A17F2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B5DAC3-BE76-F5AC-E9CB-12AA25507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296FD-5EC4-362F-5807-44A8DF55F0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59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BE3CB-2885-A9DA-649E-B4593EB5B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3B1B82-6E69-8EDD-A641-AB1F1C93D5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BAB26E-F93B-7656-9716-21FDA0CB9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71A38-FC20-7862-511A-41DDCA53F9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12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ED0F6-89A7-527C-53D4-950D0338E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592DAF-18DA-5935-2952-B4565FE152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BE2268-993B-C726-1124-3E82C08AA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A0CA2-278F-AEB8-B6C8-5AF54BA819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688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2F9D5-DBF4-84C0-D06B-FEFE9D7EB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5025F3-1737-AEC9-9F05-76EEDD6284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AC5F58-0464-9702-A73D-7FA2CD0E37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83E2C8-9507-17A2-4B1D-C8794F0FE9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754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8979E-A9FB-D38D-12EF-2BA202D36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8782A5-A579-49D8-62BA-B1C7C423EB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14532-DA72-BEC8-C4E7-B796D997F0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BE3EA-42BC-BB8F-2AF5-0AB8645C9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3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39F77-2946-566D-5067-04C24D11A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400F3E-BB35-99BF-0A2E-F348DD299B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F3790C-26F5-954A-D850-F1F7FC441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66F64-036A-F0A5-5F01-660349C047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68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D3F94-331E-F21E-A556-9B03FC7CF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DE7303-840B-69C2-D302-26A8526BB1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535F3B-4AF3-BBF5-94FC-69332C768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D4178-637A-8F01-E834-4EE1952039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59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F7E7A-F185-0642-FDE2-BF9B9EB2C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125064-5A22-9C6C-E842-4CD487FEB4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F4078D-C0E7-0723-9C95-FE26EEC7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E47045-2C19-6EAE-8E65-33BBDC598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11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74782-BE70-0CA4-75D3-0DE73B83B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FF3B82-2EB4-CCB8-201C-98264A7B01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465BDD-ABB7-195F-8924-FCA4A90BF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B1856-3209-9F7E-5CC6-5656F8546D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52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516" y="1113130"/>
            <a:ext cx="6412230" cy="523036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800" spc="-43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282" y="6534911"/>
            <a:ext cx="6412230" cy="16764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040" cap="all" spc="170" baseline="0">
                <a:solidFill>
                  <a:schemeClr val="tx2"/>
                </a:solidFill>
                <a:latin typeface="+mj-lt"/>
              </a:defRPr>
            </a:lvl1pPr>
            <a:lvl2pPr marL="388620" indent="0" algn="ctr">
              <a:buNone/>
              <a:defRPr sz="2040"/>
            </a:lvl2pPr>
            <a:lvl3pPr marL="777240" indent="0" algn="ctr">
              <a:buNone/>
              <a:defRPr sz="2040"/>
            </a:lvl3pPr>
            <a:lvl4pPr marL="1165860" indent="0" algn="ctr">
              <a:buNone/>
              <a:defRPr sz="1700"/>
            </a:lvl4pPr>
            <a:lvl5pPr marL="1554480" indent="0" algn="ctr">
              <a:buNone/>
              <a:defRPr sz="1700"/>
            </a:lvl5pPr>
            <a:lvl6pPr marL="1943100" indent="0" algn="ctr">
              <a:buNone/>
              <a:defRPr sz="1700"/>
            </a:lvl6pPr>
            <a:lvl7pPr marL="2331720" indent="0" algn="ctr">
              <a:buNone/>
              <a:defRPr sz="1700"/>
            </a:lvl7pPr>
            <a:lvl8pPr marL="2720340" indent="0" algn="ctr">
              <a:buNone/>
              <a:defRPr sz="1700"/>
            </a:lvl8pPr>
            <a:lvl9pPr marL="3108960" indent="0" algn="ctr">
              <a:buNone/>
              <a:defRPr sz="17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69882" y="6370320"/>
            <a:ext cx="629564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45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2952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608344"/>
            <a:ext cx="1675924" cy="84442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608343"/>
            <a:ext cx="4930616" cy="8444216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531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242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16" y="1113130"/>
            <a:ext cx="6412230" cy="5230368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6" y="6531254"/>
            <a:ext cx="6412230" cy="16764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040" cap="all" spc="170" baseline="0">
                <a:solidFill>
                  <a:schemeClr val="tx2"/>
                </a:solidFill>
                <a:latin typeface="+mj-lt"/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69882" y="6370320"/>
            <a:ext cx="629564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09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516" y="2707077"/>
            <a:ext cx="3147822" cy="59009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3924" y="2707080"/>
            <a:ext cx="3147822" cy="59009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466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6" y="2707543"/>
            <a:ext cx="3147822" cy="107988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700" b="0" cap="all" baseline="0">
                <a:solidFill>
                  <a:schemeClr val="tx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516" y="3787423"/>
            <a:ext cx="3147822" cy="4820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63924" y="2707543"/>
            <a:ext cx="3147822" cy="107988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700" b="0" cap="all" baseline="0">
                <a:solidFill>
                  <a:schemeClr val="tx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63924" y="3787423"/>
            <a:ext cx="3147822" cy="4820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8040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289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826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0"/>
            <a:ext cx="2582379" cy="1005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575545" y="0"/>
            <a:ext cx="40805" cy="1005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465" y="871727"/>
            <a:ext cx="2040255" cy="3352800"/>
          </a:xfrm>
        </p:spPr>
        <p:txBody>
          <a:bodyPr anchor="b">
            <a:normAutofit/>
          </a:bodyPr>
          <a:lstStyle>
            <a:lvl1pPr>
              <a:defRPr sz="306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202" y="1072896"/>
            <a:ext cx="4257984" cy="7711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465" y="4291584"/>
            <a:ext cx="2040255" cy="4956049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275">
                <a:solidFill>
                  <a:srgbClr val="FFFFFF"/>
                </a:solidFill>
              </a:defRPr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764" y="9474353"/>
            <a:ext cx="1669301" cy="535517"/>
          </a:xfrm>
        </p:spPr>
        <p:txBody>
          <a:bodyPr/>
          <a:lstStyle>
            <a:lvl1pPr algn="l">
              <a:defRPr/>
            </a:lvl1pPr>
          </a:lstStyle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60382" y="9474353"/>
            <a:ext cx="2963228" cy="535517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876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7264400"/>
            <a:ext cx="7770376" cy="27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" y="7208778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16" y="7443216"/>
            <a:ext cx="6451092" cy="1207008"/>
          </a:xfrm>
        </p:spPr>
        <p:txBody>
          <a:bodyPr tIns="0" bIns="0" anchor="b">
            <a:noAutofit/>
          </a:bodyPr>
          <a:lstStyle>
            <a:lvl1pPr>
              <a:defRPr sz="306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" y="0"/>
            <a:ext cx="7772391" cy="7208778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720">
                <a:solidFill>
                  <a:schemeClr val="bg1"/>
                </a:solidFill>
              </a:defRPr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515" y="8663635"/>
            <a:ext cx="6451092" cy="871728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510"/>
              </a:spcAft>
              <a:buNone/>
              <a:defRPr sz="1275">
                <a:solidFill>
                  <a:srgbClr val="FFFFFF"/>
                </a:solidFill>
              </a:defRPr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70273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387840"/>
            <a:ext cx="7772401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9290329"/>
            <a:ext cx="7772401" cy="96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5" y="2707077"/>
            <a:ext cx="6412231" cy="59009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9517" y="9474353"/>
            <a:ext cx="1576073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rgbClr val="FFFFFF"/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10/31/2024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9943" y="9474353"/>
            <a:ext cx="3074538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 cap="all" baseline="0">
                <a:solidFill>
                  <a:srgbClr val="FFFFFF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11543" y="9474353"/>
            <a:ext cx="836416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3">
                <a:solidFill>
                  <a:srgbClr val="FFFFFF"/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60877" y="2548839"/>
            <a:ext cx="63539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50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777240" rtl="0" eaLnBrk="1" latinLnBrk="0" hangingPunct="1">
        <a:lnSpc>
          <a:spcPct val="85000"/>
        </a:lnSpc>
        <a:spcBef>
          <a:spcPct val="0"/>
        </a:spcBef>
        <a:buNone/>
        <a:defRPr sz="4080" kern="1200" spc="-43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77724" indent="-77724" algn="l" defTabSz="777240" rtl="0" eaLnBrk="1" latinLnBrk="0" hangingPunct="1">
        <a:lnSpc>
          <a:spcPct val="90000"/>
        </a:lnSpc>
        <a:spcBef>
          <a:spcPts val="1020"/>
        </a:spcBef>
        <a:spcAft>
          <a:spcPts val="17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26441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5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81889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37337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92785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93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0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7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44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6451" y="7736936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66610" y="8587556"/>
            <a:ext cx="34660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233613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Medicaid for herself.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2404710" y="2256769"/>
            <a:ext cx="1124749" cy="65030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6258C-3F93-D1CC-2B43-33D1EF7D0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F5E1525-3849-D801-3E68-1294A69BE7A8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C6ABF67-243A-76C4-25F5-D43ABD5BF205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A49417F-F43C-03CF-C319-BF4709F751D0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12D0D61-724D-A3E2-2B23-7B791B068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DC33F291-EE19-F25D-6B0F-A4D8932B1932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60BF8CDF-5DD4-03A7-0846-AA200C177D9F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9F8FED3A-687D-CE28-8533-706FA14BC35D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459CD35F-C7CD-93A1-BE3A-01093EB133F8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BEE2CD0-5164-48CD-13CC-F9378D1F0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24941688-A18F-18A6-2F3A-714DCDB9F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09B60CAC-7B0F-712A-B4C4-FA04277F3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D5915CC8-C6BC-B55C-EEE7-A9B0A3D6BFB4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Client/mom (Age:  40 years old)  single mother of  two children, ages 5 &amp; 8. She works part-time and earns $1500 per month. She also receives $200 per month in child support. She is applying for herself and her children. She has no other sources of income and plans to file her children on her taxes.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3A963-9EC1-CD6A-DE14-DB2713E19B48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31C977-B7C2-A4AA-89FB-4CDEE23C4AC9}"/>
              </a:ext>
            </a:extLst>
          </p:cNvPr>
          <p:cNvSpPr txBox="1"/>
          <p:nvPr/>
        </p:nvSpPr>
        <p:spPr>
          <a:xfrm>
            <a:off x="100398" y="324345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5C561BE-BBCF-FC46-21C0-602E30C5A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84983"/>
              </p:ext>
            </p:extLst>
          </p:nvPr>
        </p:nvGraphicFramePr>
        <p:xfrm>
          <a:off x="99628" y="3717493"/>
          <a:ext cx="7529014" cy="253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360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452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017EE-0871-D561-6334-00FA5C1E2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1BD3214-193B-1484-92CE-B9225E63E280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51942F16-DEF8-FB31-166B-967A4CBBB1B2}"/>
              </a:ext>
            </a:extLst>
          </p:cNvPr>
          <p:cNvSpPr/>
          <p:nvPr/>
        </p:nvSpPr>
        <p:spPr>
          <a:xfrm>
            <a:off x="45866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E26C68C-48B1-B08E-FCD9-15EAD5F747B0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DF9333D-A001-7398-3FC2-D25E732EB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45D1CA40-8869-9810-A5A2-6FB3A82F4FAD}"/>
              </a:ext>
            </a:extLst>
          </p:cNvPr>
          <p:cNvSpPr/>
          <p:nvPr/>
        </p:nvSpPr>
        <p:spPr>
          <a:xfrm>
            <a:off x="286622" y="7950105"/>
            <a:ext cx="68404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Children are eligible for Medicaid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BD6AFBA9-9C47-2365-C911-DA8D125E0CA7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BC7AB43-7266-100B-1E2F-B74C09E02A8D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73E47341-B33F-7439-8AD2-51BB4C70977A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1B38BABE-66AF-8C0C-8BFA-3B2A80CDEE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F0D96E35-2CD8-AB09-4AB5-DA2805C1C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5CDE3CFB-78CC-AA1D-6E7F-ED0412CE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D5BD9A7-3A2C-0E73-98D4-646674145B1C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Client/dad (Age:  45 years old)  married man with two teenage children ages 17 and 15. He works full time and earns $4000 per month. His wife (Age: 39 years old works part-time and earns $1200 per month. They receive an additional $300 per month from a rental property they own.  Dad is applying for Medicaid for his family. They also have $5,000 in a savings account. Taxes will be filed for the entire household.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E5B46B-0D3D-F896-3872-DCD55BF0798D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206378-25B7-E006-3A06-98CBBB00A6C6}"/>
              </a:ext>
            </a:extLst>
          </p:cNvPr>
          <p:cNvSpPr txBox="1"/>
          <p:nvPr/>
        </p:nvSpPr>
        <p:spPr>
          <a:xfrm>
            <a:off x="87452" y="368616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4567DA69-93C3-AB5C-D2F5-A70D7A96C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669546"/>
              </p:ext>
            </p:extLst>
          </p:nvPr>
        </p:nvGraphicFramePr>
        <p:xfrm>
          <a:off x="99628" y="4210212"/>
          <a:ext cx="7529014" cy="308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360823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750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250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4F12A-9092-3C2D-16D8-055E29A79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897844F-28D8-E4CC-1E31-13E3AD6F98D4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A99AD8C-FA54-DF4D-398C-24A548CD2A06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6A21686-CC87-DC0E-BFBF-BC9265008FDF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A10FF19-825A-A645-0B3B-E3B23473D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200A84D9-43E6-F222-EB1B-FF91B84476ED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 will be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EDB4A4C0-48DD-063E-2328-AB13772A6358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6AFBB37D-A379-17FD-BE38-3980587B3927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FE71D511-F50C-A7F5-AF33-8D18B298C259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3FB24252-45B7-E03E-D125-351C05024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41293144-7760-6D9E-2DC6-F0E643ADF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EE69F347-6FD7-4D73-7B55-AC0503C0B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2E48EFA-302C-A471-0222-0A4B021E66D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36 years old) came into the office to apply for Medicaid for her daughter. Her daughter is 10 years old. Client/Customer files taxes and claims the child as her dependent. She is working locally and making $635.00 per month.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B5CD07-A3E2-419D-927D-80E763C3ABDE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2AC01F-582C-9D21-C370-4C199D4739A6}"/>
              </a:ext>
            </a:extLst>
          </p:cNvPr>
          <p:cNvSpPr txBox="1"/>
          <p:nvPr/>
        </p:nvSpPr>
        <p:spPr>
          <a:xfrm>
            <a:off x="87452" y="327739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0968E403-F672-C9F7-A3CC-EF6997F40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238231"/>
              </p:ext>
            </p:extLst>
          </p:nvPr>
        </p:nvGraphicFramePr>
        <p:xfrm>
          <a:off x="146486" y="3717493"/>
          <a:ext cx="7517528" cy="199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693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4768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1403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763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380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1558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381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4851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01C50E32-76BF-F699-8011-927A67E6DDEF}"/>
              </a:ext>
            </a:extLst>
          </p:cNvPr>
          <p:cNvSpPr txBox="1"/>
          <p:nvPr/>
        </p:nvSpPr>
        <p:spPr>
          <a:xfrm>
            <a:off x="1199222" y="5122179"/>
            <a:ext cx="572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114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2A25E-7D55-B826-2901-F1FA91D69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FBC48878-EAD0-3B0D-6309-0FFB3DF2F3D7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9138FA6-056A-28CA-062C-C50E22660CC7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9DCBD8C-E5B6-EDF2-FBE2-F29194807114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2A82E9C-56D0-44B5-9C6B-B107387F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4D9DB663-CBCE-CC08-71D3-C0EADE7C093E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Parent and child are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D4B3957F-5666-0358-7994-42E38C8222F7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A45894F5-55C8-CADC-B557-618C2E278258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E0B2BD29-D776-A980-D841-7A59CF23EFAA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74010AA4-3C03-1F71-04B5-EE8EE2CCC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A73A6BF9-F286-AB42-E892-577D9A204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FE6F86A8-7F4B-CF98-6A93-7912C6633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ADCB1917-1B93-10C0-8E95-3BBA7291A811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38 years old) came into the office to apply for Medicaid for herself and son. Her  son is 12 years old. Client/Customer does not plan to file taxes and has no income.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33B212-7293-2913-AAAC-065C8CDC2EAA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8B7448-8F2E-1A49-6902-CA35034833A1}"/>
              </a:ext>
            </a:extLst>
          </p:cNvPr>
          <p:cNvSpPr txBox="1"/>
          <p:nvPr/>
        </p:nvSpPr>
        <p:spPr>
          <a:xfrm>
            <a:off x="100398" y="324345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9DD84316-71EA-EAB9-0811-7F6A26D85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18164"/>
              </p:ext>
            </p:extLst>
          </p:nvPr>
        </p:nvGraphicFramePr>
        <p:xfrm>
          <a:off x="99628" y="3717493"/>
          <a:ext cx="7529014" cy="199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12113CFD-AC10-FD7E-3E15-3699A315CAD1}"/>
              </a:ext>
            </a:extLst>
          </p:cNvPr>
          <p:cNvSpPr txBox="1"/>
          <p:nvPr/>
        </p:nvSpPr>
        <p:spPr>
          <a:xfrm>
            <a:off x="1199222" y="5122179"/>
            <a:ext cx="572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85443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1C7BB9-E9CB-A8F0-4D10-24A3C5A99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BD04AED-F373-251B-B205-8F21C5CDA43C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A26BF43-102A-B594-8688-4BB3ACFC7B17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5AD2448-9279-CDDC-80F1-8B0DAF5C0816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29156FC-C640-CABE-5AC2-443B86313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E163E2BD-5D1E-EE2A-02D4-234CDB2F6813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Mom is eligible for MPW and children are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DDF6091E-8ED7-7E78-0ADF-E37E19D87DC3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A45C6757-50F0-AC17-0CCB-105554DC2BF2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4F0703BA-9FDB-9483-DEEC-B029700CCFF8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A609C4B-39DB-2D4B-B905-96DD9EC29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D50CBB36-3ED9-E2D5-E3F3-0D6551AD2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D46C3B65-DACF-7661-1102-10CA32995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F34748F5-90C8-1A0D-AE4E-49C3F701E223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Parents , Dad (Age: 35 years old) and Mom (Age: 32 years old) are in the agency to apply for the Mom and children. Mom is currently pregnant. The  children are 2 little girls (Age: 3 years old &amp; 2 years old). Mom’s due date is exactly in 2 months. Dad is currently working for a company in the same town as the agency making $1000.00 per month (wages given for base month).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3E9B1B-9E1C-B6CC-4054-B891C5123B3F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178306-1102-A4C0-0BDD-CFC3AF7C04CD}"/>
              </a:ext>
            </a:extLst>
          </p:cNvPr>
          <p:cNvSpPr txBox="1"/>
          <p:nvPr/>
        </p:nvSpPr>
        <p:spPr>
          <a:xfrm>
            <a:off x="117332" y="363470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502C44C9-4426-D0AB-2036-20176EB6F1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220867"/>
              </p:ext>
            </p:extLst>
          </p:nvPr>
        </p:nvGraphicFramePr>
        <p:xfrm>
          <a:off x="148648" y="4088666"/>
          <a:ext cx="7476975" cy="253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060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0265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2637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1282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930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9777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3980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5910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664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92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D8BE8-B1D9-F3BE-E1E3-82C2DC9D7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AF1B5E63-1B46-B642-3500-BBDC98C5E37D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7AB8649-5E96-DC65-CD50-2BFB3AE908F1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DC6946-7527-5AAD-02EE-1C1922E18794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C2CED66-DD69-8A48-507E-B201FF07A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363CA110-4521-9D76-BFC9-98513A04608F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is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3537A0EC-90DD-4ABE-51D5-E8C8D6FDE55B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E803560A-9603-F9E7-F1E9-2CC3F1A162A7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E404B875-D544-1EC7-5299-A46206038256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14B379DD-2FD8-1D7B-A319-D2BA484A0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C400F590-BBB5-4A26-FE5C-DBD65E1B4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56EE0E79-C1B2-C0FB-5496-3E0C5FCE8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BC186ABD-B9D7-FD68-E37B-71F157F83291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31 years old), son (Age: 8 years old), and daughter (Age: 4 years old) are here to apply for Medicaid. Mother does not expect to file taxes or be claimed as a tax dependent. The current family financial situation is as follows: makes $50 per week from her housecleaning job and $800/monthly in child support payments received for both children.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B13020-C63A-DCD7-2E8B-8CA9983B5464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5FC08C-8431-BEAA-594F-FF321F9A223A}"/>
              </a:ext>
            </a:extLst>
          </p:cNvPr>
          <p:cNvSpPr txBox="1"/>
          <p:nvPr/>
        </p:nvSpPr>
        <p:spPr>
          <a:xfrm>
            <a:off x="117332" y="363470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B7E9663D-5B97-ACEB-6CD1-EAF7A7798213}"/>
              </a:ext>
            </a:extLst>
          </p:cNvPr>
          <p:cNvGraphicFramePr>
            <a:graphicFrameLocks noGrp="1"/>
          </p:cNvGraphicFramePr>
          <p:nvPr/>
        </p:nvGraphicFramePr>
        <p:xfrm>
          <a:off x="148648" y="4088666"/>
          <a:ext cx="7476975" cy="253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060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0265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2637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1282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930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9777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3980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5910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664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689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B743-D5B4-91E1-E3CC-A55C365DA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9F69ECD6-7E92-DFC4-C279-F4712F78F822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D3190FA-CECD-8818-E93E-6BE93CE9F6D1}"/>
              </a:ext>
            </a:extLst>
          </p:cNvPr>
          <p:cNvSpPr/>
          <p:nvPr/>
        </p:nvSpPr>
        <p:spPr>
          <a:xfrm>
            <a:off x="99627" y="7390107"/>
            <a:ext cx="756438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1D4ED59-3703-5F3B-CCC3-107761D61244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FBB2124-8795-9C6E-5C03-63A55BC5D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0713BA09-7C58-4FE1-A34A-4EC372E67D57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is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69BADB77-7B04-5CB4-C4C2-0E61A5934E0B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EA09EF51-755E-D148-EFD4-9BE3EC1926F9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EA03D18A-8C2A-BFF7-0A62-54A335852836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33EF4AF5-59E2-4B61-266B-2A22502FD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6480F045-5F9C-D5D2-04E8-C3CE51FD1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12E4DC7F-D311-5728-6D81-43632E134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D7F0753B-D243-D253-BFBB-AA6830FB3B57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42 years old), daughter (Age: 16 years old), and daughter (Age: 1 years old) are here to apply for Medicaid. Client claims oldest daughter as tax dependent and the youngest daughter is claimed by her father. Client brings in $1560/monthly in gross income and $600 in child support received for both children.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4FB075-A7F0-FCEF-785A-B71BF4D89DE8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2FE1F8-B069-7696-EDAD-1922A35ECA2C}"/>
              </a:ext>
            </a:extLst>
          </p:cNvPr>
          <p:cNvSpPr txBox="1"/>
          <p:nvPr/>
        </p:nvSpPr>
        <p:spPr>
          <a:xfrm>
            <a:off x="148648" y="3280389"/>
            <a:ext cx="700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3D7CD947-83E2-ABE5-A532-CD46F292C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392437"/>
              </p:ext>
            </p:extLst>
          </p:nvPr>
        </p:nvGraphicFramePr>
        <p:xfrm>
          <a:off x="97653" y="3680499"/>
          <a:ext cx="7564387" cy="3623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59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997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720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849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9002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593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84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71489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664496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383666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365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278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9A6C7-0617-AFE8-6C28-BF8BEC57E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E58985C7-70DE-EA3A-CF0C-7BD433BEDF47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3E8524C-9D93-4AD0-649A-F0EFE8E73D1B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D2F005F-697E-F9CC-04F4-FD044F9C6A2F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29CEC39-199C-CB89-6FEC-01A2563B8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840BDFC2-CADF-E1C2-9F06-3AC900A21322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B1B354F7-1A13-E75F-25D3-922B07CC3583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395EA4B0-C6E8-F6AE-6D5B-F722711EFB23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C42670BE-35A1-AABF-5E1C-C40B8F265481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3D5F2307-6D1E-0B12-566A-E2BA77E819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A272E73E-3583-455E-C65B-66ACCE360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5B37AB55-3B11-DFFA-53A1-8721CF5AA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FDA79EA9-CA45-F87D-BA1A-185430EC3D74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36 years old) came into the office to apply for Medicaid for herself and daughter who is 10 years old. Client/Customer plans to file taxes and claim daughter as dependent. She also makes $600 per month in wages working at a local farm.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56DC39-9318-E94C-7C24-67AF517D6B68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88BB5F-1413-8DBE-9D54-F46F877EB943}"/>
              </a:ext>
            </a:extLst>
          </p:cNvPr>
          <p:cNvSpPr txBox="1"/>
          <p:nvPr/>
        </p:nvSpPr>
        <p:spPr>
          <a:xfrm>
            <a:off x="100398" y="324345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3CE0F9D1-C880-6494-B220-10D249D18569}"/>
              </a:ext>
            </a:extLst>
          </p:cNvPr>
          <p:cNvGraphicFramePr>
            <a:graphicFrameLocks noGrp="1"/>
          </p:cNvGraphicFramePr>
          <p:nvPr/>
        </p:nvGraphicFramePr>
        <p:xfrm>
          <a:off x="99628" y="3717493"/>
          <a:ext cx="7529014" cy="199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22D5AE85-16EC-3F4C-0758-57A0B081CCFD}"/>
              </a:ext>
            </a:extLst>
          </p:cNvPr>
          <p:cNvSpPr txBox="1"/>
          <p:nvPr/>
        </p:nvSpPr>
        <p:spPr>
          <a:xfrm>
            <a:off x="1199222" y="5122179"/>
            <a:ext cx="572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886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36FAD-1623-D89E-CBEE-916E66A6D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97327-CC3B-8ABA-C332-216CCCE86D6E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151E216-370E-E557-6191-94ACA6791546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6BD098B-A9F3-47E6-2EB6-9BFE11982032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D46D3C9-A53B-A146-7569-82613C7E7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8B95E1B0-A75F-97DA-AAAD-9376745E1000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23D07A98-733B-E150-27CA-01B69ED6D2AA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6E2D83FF-2463-2291-96CF-5AF46F9D95ED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95DD4FF-7A43-CA8C-BE1F-6DCB547FA7E7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4BD594A0-58A0-066F-D85F-F156332B5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23C8D0E4-15B4-6EDC-4B38-4C61E5585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DD7A40ED-F169-C593-B90A-BB1269ECF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BF72010-6CAE-5761-8EE0-2778B2E3C570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Client/mom (Age:  28 years old) and her spouse/dad (Age: 30 years old), along with their son (Age: 3 years old) came into the office to apply for Medicaid for only the son.  They live within the city limits. The dad is working at a local construction company making $8 per hour, 20 hours per week. The mom and dad file taxes jointly and clam the child as their dependent.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9ECF7F-0853-40ED-78C0-01C284687751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4C5183-E8A1-D10F-517E-6C7F657C6CD9}"/>
              </a:ext>
            </a:extLst>
          </p:cNvPr>
          <p:cNvSpPr txBox="1"/>
          <p:nvPr/>
        </p:nvSpPr>
        <p:spPr>
          <a:xfrm>
            <a:off x="100398" y="324345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5F6B8793-79B0-C7A5-3631-3E92B3EB2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065066"/>
              </p:ext>
            </p:extLst>
          </p:nvPr>
        </p:nvGraphicFramePr>
        <p:xfrm>
          <a:off x="99628" y="3717493"/>
          <a:ext cx="7529014" cy="253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159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882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039E1-2CDD-5757-3EBC-19C8EB989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E2848668-9C9D-085E-FB69-354B78AC116D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74F9157-9E8F-34A6-B835-792DB5C4CD80}"/>
              </a:ext>
            </a:extLst>
          </p:cNvPr>
          <p:cNvSpPr/>
          <p:nvPr/>
        </p:nvSpPr>
        <p:spPr>
          <a:xfrm>
            <a:off x="99627" y="7390107"/>
            <a:ext cx="7517527" cy="311286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D0624F8-DC4D-FC38-3481-D58F1300DD98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58CB467-BF66-4AD8-342F-E93D528D7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C5979FE0-D737-BE31-6B59-3D76EE1A637B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Child eligible for Medicaid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88A24991-9CEE-0B37-7135-EE8339165776}"/>
              </a:ext>
            </a:extLst>
          </p:cNvPr>
          <p:cNvSpPr/>
          <p:nvPr/>
        </p:nvSpPr>
        <p:spPr>
          <a:xfrm>
            <a:off x="134906" y="8586155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C62CB93D-7168-21C9-9CD4-DDDEA241093B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15ED39E6-AE16-0F79-FEAE-25347AC3C85E}"/>
              </a:ext>
            </a:extLst>
          </p:cNvPr>
          <p:cNvSpPr/>
          <p:nvPr/>
        </p:nvSpPr>
        <p:spPr>
          <a:xfrm>
            <a:off x="286622" y="8330655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C3FD2DA-F2DA-4286-9536-068C47ED4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AF44D74-675D-5FAA-1624-D6423488A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971579FC-9006-FD94-41BC-D979C6BEE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9A6569C0-D830-BC9E-E5DB-720FA14B3841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Client/mom came into the office today to apply for herself (Age:  40 years old) and her daughter (Age: 13 years old). The client is not working. She has no income in the home. They live within the county, and she does not file taxes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C70043-D0AF-395D-5544-3237A4EBBA94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62FDC-A562-7A9D-2DD2-34624ACDF590}"/>
              </a:ext>
            </a:extLst>
          </p:cNvPr>
          <p:cNvSpPr txBox="1"/>
          <p:nvPr/>
        </p:nvSpPr>
        <p:spPr>
          <a:xfrm>
            <a:off x="100398" y="3243454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530D35DA-D751-317F-6FA9-101211FF3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706611"/>
              </p:ext>
            </p:extLst>
          </p:nvPr>
        </p:nvGraphicFramePr>
        <p:xfrm>
          <a:off x="99628" y="3717493"/>
          <a:ext cx="7529014" cy="199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7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604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2826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79434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2630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495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64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41372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4914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3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49735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154B8FE5-C547-4DD2-9559-5DB559D91193}"/>
</file>

<file path=customXml/itemProps2.xml><?xml version="1.0" encoding="utf-8"?>
<ds:datastoreItem xmlns:ds="http://schemas.openxmlformats.org/officeDocument/2006/customXml" ds:itemID="{D24BBDA1-287B-4959-A8B8-F6D05C3CA49F}"/>
</file>

<file path=customXml/itemProps3.xml><?xml version="1.0" encoding="utf-8"?>
<ds:datastoreItem xmlns:ds="http://schemas.openxmlformats.org/officeDocument/2006/customXml" ds:itemID="{9CCEC0D3-3110-43B8-BF0E-71E8475038AD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10799</TotalTime>
  <Words>1396</Words>
  <Application>Microsoft Office PowerPoint</Application>
  <PresentationFormat>Custom</PresentationFormat>
  <Paragraphs>272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30</cp:revision>
  <dcterms:created xsi:type="dcterms:W3CDTF">2022-07-18T15:07:59Z</dcterms:created>
  <dcterms:modified xsi:type="dcterms:W3CDTF">2024-11-04T19:56:15Z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