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2" r:id="rId1"/>
  </p:sldMasterIdLst>
  <p:notesMasterIdLst>
    <p:notesMasterId r:id="rId9"/>
  </p:notesMasterIdLst>
  <p:handoutMasterIdLst>
    <p:handoutMasterId r:id="rId10"/>
  </p:handoutMasterIdLst>
  <p:sldIdLst>
    <p:sldId id="258" r:id="rId2"/>
    <p:sldId id="267" r:id="rId3"/>
    <p:sldId id="268" r:id="rId4"/>
    <p:sldId id="269" r:id="rId5"/>
    <p:sldId id="270" r:id="rId6"/>
    <p:sldId id="271" r:id="rId7"/>
    <p:sldId id="272" r:id="rId8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  <p15:guide id="3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5D99"/>
    <a:srgbClr val="D2472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107" autoAdjust="0"/>
  </p:normalViewPr>
  <p:slideViewPr>
    <p:cSldViewPr snapToGrid="0" snapToObjects="1">
      <p:cViewPr varScale="1">
        <p:scale>
          <a:sx n="54" d="100"/>
          <a:sy n="54" d="100"/>
        </p:scale>
        <p:origin x="2549" y="-86"/>
      </p:cViewPr>
      <p:guideLst>
        <p:guide orient="horz" pos="3168"/>
        <p:guide pos="244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C6A4-0846-4F3C-A51F-2EEB51533D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D3D3EF-B460-4F53-9A77-F8B7B82B73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4D508-E481-43AA-BD90-CBAC8873ECF9}" type="datetimeFigureOut">
              <a:rPr lang="en-US" smtClean="0"/>
              <a:t>11/4/2024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93CCC3-51CF-4622-8EF9-0FC097B7F7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A56D6-7D90-4706-BB44-888E982080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DB9B0-7693-43E9-A7C5-004E1AE44A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6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AE342-C456-4BF6-BA16-14154ABAAFBB}" type="datetimeFigureOut">
              <a:rPr lang="en-US" smtClean="0"/>
              <a:t>11/4/2024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8EC22-F038-4864-8326-76F8D6614F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14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BE3CB-2885-A9DA-649E-B4593EB5B3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3B1B82-6E69-8EDD-A641-AB1F1C93D5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BAB26E-F93B-7656-9716-21FDA0CB9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71A38-FC20-7862-511A-41DDCA53F9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612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1471A-44D4-D350-A428-2D3AA13365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E0C821-DB29-18AA-8436-F797BFF97E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4E2EB3-83B4-8829-6765-9C95B32B53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152FBF-11E3-4EAD-D6C3-430D02E3E8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635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ABB26-A48B-1128-46BE-68663D1A3B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A7F4BF-35EA-9EA5-D255-A84228D76B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9936F8-3EE5-7E96-EA31-5ABFD0BF32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B67167-842E-5112-3918-9C8DBEADDA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31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85648-01AB-E406-F602-A2232775F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223CDA-AF7E-FC51-4507-35D3A154D9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3C8182-AABC-13AB-B2D4-6F32576D64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DA8B04-3F46-2683-AE7F-95714862F0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287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CE7128-C370-85E8-E2C1-78C0D47C5E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FA7E72-F939-55D3-32D7-DC39358D9F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C7262E-4581-C3CB-57A5-BB698DA358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7D0270-EE62-800C-6A7C-3B18A1B2E1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719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69C088-85BE-D473-4079-1CAAFF030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8AB1A2-3609-0637-0BA2-BE80A7F320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D2AF57-F2C6-128C-95EB-2E64185934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224FF5-7EA1-BA08-5D8F-BE78D387B5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726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6871" y="1176706"/>
            <a:ext cx="4775738" cy="3727432"/>
          </a:xfrm>
        </p:spPr>
        <p:txBody>
          <a:bodyPr bIns="0" anchor="b">
            <a:normAutofit/>
          </a:bodyPr>
          <a:lstStyle>
            <a:lvl1pPr algn="l">
              <a:defRPr sz="45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6871" y="5179101"/>
            <a:ext cx="4775738" cy="1433844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360" b="0" cap="all" baseline="0">
                <a:solidFill>
                  <a:schemeClr val="tx1"/>
                </a:solidFill>
              </a:defRPr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11/4/2024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36871" y="482986"/>
            <a:ext cx="2623348" cy="453495"/>
          </a:xfrm>
        </p:spPr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19498" y="1171827"/>
            <a:ext cx="681704" cy="738581"/>
          </a:xfrm>
        </p:spPr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36871" y="5175195"/>
            <a:ext cx="477573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125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226968" y="2709062"/>
            <a:ext cx="558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11/4/2024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34679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0324" y="1171829"/>
            <a:ext cx="937573" cy="6834504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26968" y="1171829"/>
            <a:ext cx="4505931" cy="68345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11/4/2024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880324" y="1171829"/>
            <a:ext cx="0" cy="6834504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588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11/4/2024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226968" y="2709062"/>
            <a:ext cx="558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242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967" y="2575658"/>
            <a:ext cx="4774452" cy="2768993"/>
          </a:xfrm>
        </p:spPr>
        <p:txBody>
          <a:bodyPr anchor="b">
            <a:normAutofit/>
          </a:bodyPr>
          <a:lstStyle>
            <a:lvl1pPr algn="l"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6968" y="5582422"/>
            <a:ext cx="4774452" cy="1485629"/>
          </a:xfrm>
        </p:spPr>
        <p:txBody>
          <a:bodyPr tIns="91440">
            <a:normAutofit/>
          </a:bodyPr>
          <a:lstStyle>
            <a:lvl1pPr marL="0" indent="0" algn="l">
              <a:buNone/>
              <a:defRPr sz="1530">
                <a:solidFill>
                  <a:schemeClr val="tx1"/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75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75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11/4/2024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26967" y="5580645"/>
            <a:ext cx="477445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473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968" y="1180506"/>
            <a:ext cx="5585642" cy="155364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6967" y="2953773"/>
            <a:ext cx="2656990" cy="50417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5805" y="2953774"/>
            <a:ext cx="2656804" cy="50417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11/4/2024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226968" y="2709062"/>
            <a:ext cx="558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2517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226968" y="2709062"/>
            <a:ext cx="558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968" y="1179441"/>
            <a:ext cx="5585642" cy="15492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6967" y="2962007"/>
            <a:ext cx="2656901" cy="117618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70" b="0" cap="all" baseline="0">
                <a:solidFill>
                  <a:schemeClr val="accent1"/>
                </a:solidFill>
              </a:defRPr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967" y="4142263"/>
            <a:ext cx="2656901" cy="38785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55805" y="2967073"/>
            <a:ext cx="2656804" cy="1176614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70" b="0" cap="all" baseline="0">
                <a:solidFill>
                  <a:schemeClr val="accent1"/>
                </a:solidFill>
              </a:defRPr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55805" y="4138188"/>
            <a:ext cx="2656804" cy="38681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11/4/2024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31552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226968" y="2709062"/>
            <a:ext cx="558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11/4/2024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18488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11/4/2024</a:t>
            </a:fld>
            <a:endParaRPr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0503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185" y="1171828"/>
            <a:ext cx="2062058" cy="3295772"/>
          </a:xfrm>
        </p:spPr>
        <p:txBody>
          <a:bodyPr anchor="b">
            <a:normAutofit/>
          </a:bodyPr>
          <a:lstStyle>
            <a:lvl1pPr algn="l">
              <a:defRPr sz="20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8658" y="1171828"/>
            <a:ext cx="3253951" cy="683294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3186" y="4701389"/>
            <a:ext cx="2063264" cy="3297332"/>
          </a:xfrm>
        </p:spPr>
        <p:txBody>
          <a:bodyPr>
            <a:normAutofit/>
          </a:bodyPr>
          <a:lstStyle>
            <a:lvl1pPr marL="0" indent="0" algn="l">
              <a:buNone/>
              <a:defRPr sz="136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11/4/2024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225486" y="4701387"/>
            <a:ext cx="20597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089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247026" y="707185"/>
            <a:ext cx="2984679" cy="7552015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526" y="1656619"/>
            <a:ext cx="2758195" cy="2684857"/>
          </a:xfrm>
        </p:spPr>
        <p:txBody>
          <a:bodyPr anchor="b">
            <a:normAutofit/>
          </a:bodyPr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94109" y="1646397"/>
            <a:ext cx="1899748" cy="5670613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6968" y="4614121"/>
            <a:ext cx="2754243" cy="2938822"/>
          </a:xfrm>
        </p:spPr>
        <p:txBody>
          <a:bodyPr>
            <a:normAutofit/>
          </a:bodyPr>
          <a:lstStyle>
            <a:lvl1pPr marL="0" indent="0" algn="l">
              <a:buNone/>
              <a:defRPr sz="153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21164" y="8022458"/>
            <a:ext cx="2764557" cy="469514"/>
          </a:xfrm>
        </p:spPr>
        <p:txBody>
          <a:bodyPr/>
          <a:lstStyle>
            <a:lvl1pPr algn="l">
              <a:defRPr/>
            </a:lvl1pPr>
          </a:lstStyle>
          <a:p>
            <a:fld id="{36249FB1-8DC7-2548-AC7C-8290DC7C7EBB}" type="datetimeFigureOut">
              <a:rPr lang="en-US" noProof="0" smtClean="0"/>
              <a:t>11/4/2024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21901" y="467341"/>
            <a:ext cx="2763820" cy="470699"/>
          </a:xfrm>
        </p:spPr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25089" y="4610621"/>
            <a:ext cx="275571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4900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956410"/>
            <a:ext cx="7772400" cy="5983296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8939705"/>
            <a:ext cx="7772401" cy="1136266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8948320"/>
            <a:ext cx="77724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26968" y="1179963"/>
            <a:ext cx="5585642" cy="15388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6968" y="2956409"/>
            <a:ext cx="5585642" cy="5060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99561" y="484543"/>
            <a:ext cx="2013048" cy="4534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49FB1-8DC7-2548-AC7C-8290DC7C7EBB}" type="datetimeFigureOut">
              <a:rPr lang="en-US" noProof="0" smtClean="0"/>
              <a:t>11/4/2024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26968" y="482986"/>
            <a:ext cx="3428903" cy="4534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4566" y="1171827"/>
            <a:ext cx="676384" cy="738581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380">
                <a:solidFill>
                  <a:schemeClr val="accent1"/>
                </a:solidFill>
              </a:defRPr>
            </a:lvl1pPr>
          </a:lstStyle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67718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72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94310" indent="-194310" algn="l" defTabSz="582930" rtl="0" eaLnBrk="1" latinLnBrk="0" hangingPunct="1">
        <a:lnSpc>
          <a:spcPct val="120000"/>
        </a:lnSpc>
        <a:spcBef>
          <a:spcPts val="8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7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82930" indent="-194310" algn="l" defTabSz="58293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6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71550" indent="-194310" algn="l" defTabSz="58293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6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60170" indent="-194310" algn="l" defTabSz="58293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19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748790" indent="-194310" algn="l" defTabSz="58293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02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02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02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02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02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16451" y="7736936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MAGI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66610" y="8587556"/>
            <a:ext cx="34660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233613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22 years old) came into the office to apply for Medicaid for herself.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326070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315640"/>
              </p:ext>
            </p:extLst>
          </p:nvPr>
        </p:nvGraphicFramePr>
        <p:xfrm>
          <a:off x="151666" y="3717493"/>
          <a:ext cx="7512348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8846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34193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30762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257200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752853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701074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3302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411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sz="1200" b="0" dirty="0"/>
                        <a:t>Kimberly Peters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4/8/20XX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45185XXXX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129 Peters Ln</a:t>
                      </a:r>
                    </a:p>
                    <a:p>
                      <a:r>
                        <a:rPr lang="en-US" sz="1100" b="0" dirty="0"/>
                        <a:t>919-852-6532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Single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 err="1"/>
                        <a:t>Wht</a:t>
                      </a:r>
                      <a:r>
                        <a:rPr lang="en-US" sz="1100" b="0" dirty="0"/>
                        <a:t>/Non-Hispanic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Self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E08AE97-2E99-5C47-4ECB-5B18564EF413}"/>
              </a:ext>
            </a:extLst>
          </p:cNvPr>
          <p:cNvSpPr/>
          <p:nvPr/>
        </p:nvSpPr>
        <p:spPr>
          <a:xfrm>
            <a:off x="2241566" y="1072831"/>
            <a:ext cx="2930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4">
                    <a:lumMod val="50000"/>
                  </a:schemeClr>
                </a:solidFill>
                <a:effectLst/>
              </a:rPr>
              <a:t>EXAMPLE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B3DE36-8987-7889-7725-0ACEC3FC55D5}"/>
              </a:ext>
            </a:extLst>
          </p:cNvPr>
          <p:cNvSpPr txBox="1"/>
          <p:nvPr/>
        </p:nvSpPr>
        <p:spPr>
          <a:xfrm>
            <a:off x="1490662" y="2809717"/>
            <a:ext cx="6325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Scenarios give information necessary to the client’s household. This information is usually gathered from the application or through client contact.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4825A3-6349-CB23-BDE2-675F5649B857}"/>
              </a:ext>
            </a:extLst>
          </p:cNvPr>
          <p:cNvSpPr txBox="1"/>
          <p:nvPr/>
        </p:nvSpPr>
        <p:spPr>
          <a:xfrm>
            <a:off x="1199222" y="5122179"/>
            <a:ext cx="5727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provides space to jot down information from the scenario to input into the system.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E57724-1C7E-9192-2989-BDC620F47804}"/>
              </a:ext>
            </a:extLst>
          </p:cNvPr>
          <p:cNvSpPr txBox="1"/>
          <p:nvPr/>
        </p:nvSpPr>
        <p:spPr>
          <a:xfrm>
            <a:off x="903754" y="6183457"/>
            <a:ext cx="66596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gives the information for the expected eligibility of the application.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key job aids section provides the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job aids that can be used to help navigate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functionality of the system.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30662F-9CA2-2EB2-8A64-32E444A5B87E}"/>
              </a:ext>
            </a:extLst>
          </p:cNvPr>
          <p:cNvCxnSpPr>
            <a:cxnSpLocks/>
          </p:cNvCxnSpPr>
          <p:nvPr/>
        </p:nvCxnSpPr>
        <p:spPr>
          <a:xfrm flipH="1" flipV="1">
            <a:off x="2404710" y="2256769"/>
            <a:ext cx="1124749" cy="650301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headEnd type="none" w="med" len="med"/>
            <a:tailEnd type="arrow" w="med" len="med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5113AEF-2A2C-FF75-BD73-70783CAC4DC7}"/>
              </a:ext>
            </a:extLst>
          </p:cNvPr>
          <p:cNvCxnSpPr>
            <a:cxnSpLocks/>
          </p:cNvCxnSpPr>
          <p:nvPr/>
        </p:nvCxnSpPr>
        <p:spPr>
          <a:xfrm>
            <a:off x="774026" y="4792878"/>
            <a:ext cx="633126" cy="374330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9512BF-E9D8-DBBC-962E-FF48E5587C00}"/>
              </a:ext>
            </a:extLst>
          </p:cNvPr>
          <p:cNvCxnSpPr>
            <a:cxnSpLocks/>
          </p:cNvCxnSpPr>
          <p:nvPr/>
        </p:nvCxnSpPr>
        <p:spPr>
          <a:xfrm flipH="1">
            <a:off x="2404710" y="7748371"/>
            <a:ext cx="938238" cy="894333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613266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4F12A-9092-3C2D-16D8-055E29A790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8897844F-28D8-E4CC-1E31-13E3AD6F98D4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A99AD8C-FA54-DF4D-398C-24A548CD2A06}"/>
              </a:ext>
            </a:extLst>
          </p:cNvPr>
          <p:cNvSpPr/>
          <p:nvPr/>
        </p:nvSpPr>
        <p:spPr>
          <a:xfrm>
            <a:off x="146486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6A21686-CC87-DC0E-BFBF-BC9265008FDF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MAGI Changes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A10FF19-825A-A645-0B3B-E3B23473D0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200A84D9-43E6-F222-EB1B-FF91B84476ED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Case continues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. Order replacement card. 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EDB4A4C0-48DD-063E-2328-AB13772A6358}"/>
              </a:ext>
            </a:extLst>
          </p:cNvPr>
          <p:cNvSpPr/>
          <p:nvPr/>
        </p:nvSpPr>
        <p:spPr>
          <a:xfrm>
            <a:off x="146486" y="8622252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6AFBB37D-A379-17FD-BE38-3980587B3927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FE71D511-F50C-A7F5-AF33-8D18B298C259}"/>
              </a:ext>
            </a:extLst>
          </p:cNvPr>
          <p:cNvSpPr/>
          <p:nvPr/>
        </p:nvSpPr>
        <p:spPr>
          <a:xfrm>
            <a:off x="298057" y="8336964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3FB24252-45B7-E03E-D125-351C050249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41293144-7760-6D9E-2DC6-F0E643ADF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EE69F347-6FD7-4D73-7B55-AC0503C0B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2E48EFA-302C-A471-0222-0A4B021E66D6}"/>
              </a:ext>
            </a:extLst>
          </p:cNvPr>
          <p:cNvSpPr/>
          <p:nvPr/>
        </p:nvSpPr>
        <p:spPr>
          <a:xfrm>
            <a:off x="187038" y="1857615"/>
            <a:ext cx="73763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Reports that they have lost their Medicaid card. She would like to order a new one. Casework will order a Medicaid replacement card. </a:t>
            </a:r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9B5CD07-A3E2-419D-927D-80E763C3ABDE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Change Scenario</a:t>
            </a:r>
          </a:p>
        </p:txBody>
      </p:sp>
    </p:spTree>
    <p:extLst>
      <p:ext uri="{BB962C8B-B14F-4D97-AF65-F5344CB8AC3E}">
        <p14:creationId xmlns:p14="http://schemas.microsoft.com/office/powerpoint/2010/main" val="951148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63A211-418C-12FF-5064-F67A002DE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DC6A88-B04A-0DED-498C-AF33517E265A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C35785C2-E734-15C7-3B93-0D47FF8AFF88}"/>
              </a:ext>
            </a:extLst>
          </p:cNvPr>
          <p:cNvSpPr/>
          <p:nvPr/>
        </p:nvSpPr>
        <p:spPr>
          <a:xfrm>
            <a:off x="146486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BD6F191D-BDDE-7739-7BE8-CC3EF861CDD1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#2: MAGI Changes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1482F19-9097-031B-FDDE-8E758D6ACF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EC6A9ABD-34DB-0E34-72C6-610E96AE4FE1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Medicaid Recertification </a:t>
            </a:r>
            <a:endParaRPr lang="en-US" sz="1200" dirty="0">
              <a:solidFill>
                <a:schemeClr val="accent4">
                  <a:lumMod val="50000"/>
                </a:schemeClr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B28AE80E-298C-6166-F002-D58806984434}"/>
              </a:ext>
            </a:extLst>
          </p:cNvPr>
          <p:cNvSpPr/>
          <p:nvPr/>
        </p:nvSpPr>
        <p:spPr>
          <a:xfrm>
            <a:off x="146486" y="8622252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DDD27201-68F8-E217-C0E2-DF3475A357AC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3454B3BD-8FF8-A272-D45E-F73AA281C7FF}"/>
              </a:ext>
            </a:extLst>
          </p:cNvPr>
          <p:cNvSpPr/>
          <p:nvPr/>
        </p:nvSpPr>
        <p:spPr>
          <a:xfrm>
            <a:off x="298057" y="8336964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975CD27-B6C1-08D4-1EFA-E77FC1CA07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F529EE39-E1D3-A0C9-5ACF-65E5000F5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7A401EA6-C2C1-FDAD-66D9-8E1289E36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607015E5-D6C9-A089-8984-768F3ACE32A5}"/>
              </a:ext>
            </a:extLst>
          </p:cNvPr>
          <p:cNvSpPr/>
          <p:nvPr/>
        </p:nvSpPr>
        <p:spPr>
          <a:xfrm>
            <a:off x="187038" y="1857615"/>
            <a:ext cx="737635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has a child that is receiving Medicaid. There is a review due soon. She is still work and there are no changes in household composition. She has had a small increase in her pay. She is new making $700 per month. She still files taxes and claims the child as her dependent. </a:t>
            </a:r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8EE545-92F4-10A6-A6A0-7B4CFFC2D99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Change Scenario</a:t>
            </a:r>
          </a:p>
        </p:txBody>
      </p:sp>
    </p:spTree>
    <p:extLst>
      <p:ext uri="{BB962C8B-B14F-4D97-AF65-F5344CB8AC3E}">
        <p14:creationId xmlns:p14="http://schemas.microsoft.com/office/powerpoint/2010/main" val="3639185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DCDE9-9BCF-D299-75A3-15F76FF13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7EDE21E1-7AFA-A5FB-C871-B6B123B338C7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4E9C9AC-F9C9-C52C-4C13-F706ED87122C}"/>
              </a:ext>
            </a:extLst>
          </p:cNvPr>
          <p:cNvSpPr/>
          <p:nvPr/>
        </p:nvSpPr>
        <p:spPr>
          <a:xfrm>
            <a:off x="146486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DCC98D2-550B-46F2-390C-0BB743ECE552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#3: MAGI Changes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38CDE6F-E598-83E6-60DD-EC0646F98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3B341DA5-4B10-BA98-B116-6F0B1DC56461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 </a:t>
            </a:r>
            <a:endParaRPr lang="en-US" sz="1200" dirty="0">
              <a:solidFill>
                <a:schemeClr val="accent4">
                  <a:lumMod val="50000"/>
                </a:schemeClr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23BCBF8C-A5EE-D2B5-BD0C-645BA671B5B6}"/>
              </a:ext>
            </a:extLst>
          </p:cNvPr>
          <p:cNvSpPr/>
          <p:nvPr/>
        </p:nvSpPr>
        <p:spPr>
          <a:xfrm>
            <a:off x="146486" y="8622252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D4C1D77C-F505-81F8-5D1F-E4244B4A939E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EA84BF91-5982-C636-27DE-952CDD4DA7A5}"/>
              </a:ext>
            </a:extLst>
          </p:cNvPr>
          <p:cNvSpPr/>
          <p:nvPr/>
        </p:nvSpPr>
        <p:spPr>
          <a:xfrm>
            <a:off x="298057" y="8336964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A1D6036B-2692-5DB6-4BBB-6417243E9F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0051A731-52DD-F040-A292-ECF56CD3F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A59547E5-B5FB-28CD-13E0-6E1599FFE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71E4A0E9-DEC6-07DF-7F67-937B628CD0CF}"/>
              </a:ext>
            </a:extLst>
          </p:cNvPr>
          <p:cNvSpPr/>
          <p:nvPr/>
        </p:nvSpPr>
        <p:spPr>
          <a:xfrm>
            <a:off x="187038" y="1857615"/>
            <a:ext cx="73763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reports that her and her children have moved to another address in town. There are no changes in household composition or income. </a:t>
            </a:r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3FF521-53AA-7C73-BB32-CF005F81F4E6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Change Scenario</a:t>
            </a:r>
          </a:p>
        </p:txBody>
      </p:sp>
    </p:spTree>
    <p:extLst>
      <p:ext uri="{BB962C8B-B14F-4D97-AF65-F5344CB8AC3E}">
        <p14:creationId xmlns:p14="http://schemas.microsoft.com/office/powerpoint/2010/main" val="156211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007047-2EDA-B30B-79B7-98A254862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869EE95-7AED-F3D8-D0D2-83F5613A6DC2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E638FD8B-E98E-3636-FE68-EFC04F0B5882}"/>
              </a:ext>
            </a:extLst>
          </p:cNvPr>
          <p:cNvSpPr/>
          <p:nvPr/>
        </p:nvSpPr>
        <p:spPr>
          <a:xfrm>
            <a:off x="146486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C6975715-B616-9121-66C9-EE440A6379B3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#4: MAGI Changes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9770D97-FB28-C04C-222D-49A2A7573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D48FFF80-DE9B-DBBB-6930-DA516139CC7E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 </a:t>
            </a:r>
            <a:endParaRPr lang="en-US" sz="1200" dirty="0">
              <a:solidFill>
                <a:schemeClr val="accent4">
                  <a:lumMod val="50000"/>
                </a:schemeClr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86E72995-8F48-D798-3057-BF915B70CFB3}"/>
              </a:ext>
            </a:extLst>
          </p:cNvPr>
          <p:cNvSpPr/>
          <p:nvPr/>
        </p:nvSpPr>
        <p:spPr>
          <a:xfrm>
            <a:off x="146486" y="8622252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C8BB0886-1199-E1BC-9ADB-16E7E33F84B5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44DB8A9B-4702-4F6C-3410-A4095FEBD9F5}"/>
              </a:ext>
            </a:extLst>
          </p:cNvPr>
          <p:cNvSpPr/>
          <p:nvPr/>
        </p:nvSpPr>
        <p:spPr>
          <a:xfrm>
            <a:off x="298057" y="8336964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DE3F2A86-7BF7-26B5-3EED-B7EF516808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F33C3743-DAAD-2107-CF59-88B90593E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10466947-9B1F-15DA-CB85-17E55AA96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B46A4F65-42F5-2289-939B-17462F965D07}"/>
              </a:ext>
            </a:extLst>
          </p:cNvPr>
          <p:cNvSpPr/>
          <p:nvPr/>
        </p:nvSpPr>
        <p:spPr>
          <a:xfrm>
            <a:off x="187038" y="1857615"/>
            <a:ext cx="73763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stated that they have moved in the last 10 days to another address in the county. They also have a new phone number. There are no other changes. </a:t>
            </a:r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7E436E-62FA-C1EB-2B73-9BC335F4966F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Change Scenario</a:t>
            </a:r>
          </a:p>
        </p:txBody>
      </p:sp>
    </p:spTree>
    <p:extLst>
      <p:ext uri="{BB962C8B-B14F-4D97-AF65-F5344CB8AC3E}">
        <p14:creationId xmlns:p14="http://schemas.microsoft.com/office/powerpoint/2010/main" val="121747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9B64DB-F614-75B3-A276-F935E5CE31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8E4062C9-F282-E9FB-1072-BD6AED4468A4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DBF2D970-D029-D6DD-9DED-8A0FCE7E9158}"/>
              </a:ext>
            </a:extLst>
          </p:cNvPr>
          <p:cNvSpPr/>
          <p:nvPr/>
        </p:nvSpPr>
        <p:spPr>
          <a:xfrm>
            <a:off x="146486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E04018A8-094B-F5D2-7C29-F040DD950A0A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#5: MAGI Changes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E10DCEB-A801-D479-CFA2-63A58B4462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D40D66E1-9775-0560-7EFC-9D81A04E6D4A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 </a:t>
            </a:r>
            <a:endParaRPr lang="en-US" sz="1200" dirty="0">
              <a:solidFill>
                <a:schemeClr val="accent4">
                  <a:lumMod val="50000"/>
                </a:schemeClr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67C7825B-4C60-53AF-817F-A21DD019B71D}"/>
              </a:ext>
            </a:extLst>
          </p:cNvPr>
          <p:cNvSpPr/>
          <p:nvPr/>
        </p:nvSpPr>
        <p:spPr>
          <a:xfrm>
            <a:off x="146486" y="8622252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B3C341ED-9B21-EE91-DD50-F7BB21832B59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75EA9561-A56B-8EE4-79A9-E35D74B749A8}"/>
              </a:ext>
            </a:extLst>
          </p:cNvPr>
          <p:cNvSpPr/>
          <p:nvPr/>
        </p:nvSpPr>
        <p:spPr>
          <a:xfrm>
            <a:off x="298057" y="8336964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7E01AFB7-991A-D194-78DE-7EB717C79E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FA7983E1-B7A7-15E1-0016-82A03AE0A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EF00A673-43CD-107C-7E9C-9A2B9AD98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3A1BDEFA-EF77-59DB-5E82-30257CE4DB9D}"/>
              </a:ext>
            </a:extLst>
          </p:cNvPr>
          <p:cNvSpPr/>
          <p:nvPr/>
        </p:nvSpPr>
        <p:spPr>
          <a:xfrm>
            <a:off x="187038" y="1857615"/>
            <a:ext cx="737635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called the office ands stated that they found a new job. They are now working for a new office startup company. The start date was 10 days ago, and they are working 2 days per week getting 15 hours pers week at $8 per hour. The household is made up of the client/customer, spouse and children. </a:t>
            </a:r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47FD12-432F-EB4E-55A1-5BE202EB4D2C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Change Scenario</a:t>
            </a:r>
          </a:p>
        </p:txBody>
      </p:sp>
    </p:spTree>
    <p:extLst>
      <p:ext uri="{BB962C8B-B14F-4D97-AF65-F5344CB8AC3E}">
        <p14:creationId xmlns:p14="http://schemas.microsoft.com/office/powerpoint/2010/main" val="2310835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CC47D-A54B-F895-82C8-C4EF44BF8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AF27DC14-5296-9ABF-5C15-EEE1B40A0CC3}"/>
              </a:ext>
            </a:extLst>
          </p:cNvPr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F1A9618-9066-63C2-7A73-E73D95AE5AFA}"/>
              </a:ext>
            </a:extLst>
          </p:cNvPr>
          <p:cNvSpPr/>
          <p:nvPr/>
        </p:nvSpPr>
        <p:spPr>
          <a:xfrm>
            <a:off x="146486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7522A1F-01C2-A37A-A26E-2A4F990A064F}"/>
              </a:ext>
            </a:extLst>
          </p:cNvPr>
          <p:cNvSpPr/>
          <p:nvPr/>
        </p:nvSpPr>
        <p:spPr>
          <a:xfrm>
            <a:off x="187038" y="815231"/>
            <a:ext cx="7476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#5: MAGI Changes 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56B1EE99-A4B5-0E5C-A023-B8278DA5C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9E70374F-CFC8-0A8D-8EE2-D33593CE6D6D}"/>
              </a:ext>
            </a:extLst>
          </p:cNvPr>
          <p:cNvSpPr/>
          <p:nvPr/>
        </p:nvSpPr>
        <p:spPr>
          <a:xfrm>
            <a:off x="286622" y="7950105"/>
            <a:ext cx="6840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 Add a Primary Care Provider.  </a:t>
            </a:r>
            <a:endParaRPr lang="en-US" sz="1200" dirty="0">
              <a:solidFill>
                <a:schemeClr val="accent4">
                  <a:lumMod val="50000"/>
                </a:schemeClr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BE9F5122-D11F-5692-9865-968A58F0CB24}"/>
              </a:ext>
            </a:extLst>
          </p:cNvPr>
          <p:cNvSpPr/>
          <p:nvPr/>
        </p:nvSpPr>
        <p:spPr>
          <a:xfrm>
            <a:off x="146486" y="8622252"/>
            <a:ext cx="36071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MAGI 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30DA50BF-4BEE-24D3-F5EF-2E8830133E10}"/>
              </a:ext>
            </a:extLst>
          </p:cNvPr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CE5ED60-D847-17BA-2F0E-D243C1A790C4}"/>
              </a:ext>
            </a:extLst>
          </p:cNvPr>
          <p:cNvSpPr/>
          <p:nvPr/>
        </p:nvSpPr>
        <p:spPr>
          <a:xfrm>
            <a:off x="298057" y="8336964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accent4">
                    <a:lumMod val="50000"/>
                  </a:schemeClr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CD9C5C-6AEA-9F53-B64E-109143CCDC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0DDD1596-2BD2-FA74-A4D8-B8D190693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6196243-3A96-84FC-182B-8B24DEABF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5FD85E65-670C-9E66-BDB7-F9E0000D10D7}"/>
              </a:ext>
            </a:extLst>
          </p:cNvPr>
          <p:cNvSpPr/>
          <p:nvPr/>
        </p:nvSpPr>
        <p:spPr>
          <a:xfrm>
            <a:off x="187038" y="1857615"/>
            <a:ext cx="73763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calls DSS and states that she wants to change the medical provider. She give the new doctor office information and will need a new card. </a:t>
            </a:r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2276A0-7C2A-14F2-6EF4-344EF8D6EC40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Change Scenario</a:t>
            </a:r>
          </a:p>
        </p:txBody>
      </p:sp>
    </p:spTree>
    <p:extLst>
      <p:ext uri="{BB962C8B-B14F-4D97-AF65-F5344CB8AC3E}">
        <p14:creationId xmlns:p14="http://schemas.microsoft.com/office/powerpoint/2010/main" val="220376931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D28642AD9F1F4DA1A3553C8142069D" ma:contentTypeVersion="16" ma:contentTypeDescription="Create a new document." ma:contentTypeScope="" ma:versionID="05ef6113561c5a18b2a966d84210881b">
  <xsd:schema xmlns:xsd="http://www.w3.org/2001/XMLSchema" xmlns:xs="http://www.w3.org/2001/XMLSchema" xmlns:p="http://schemas.microsoft.com/office/2006/metadata/properties" xmlns:ns2="ebb0b8bf-788a-4743-a7c7-91d546c0487d" xmlns:ns3="61987f4e-27c8-424c-9cec-12ca685a78aa" targetNamespace="http://schemas.microsoft.com/office/2006/metadata/properties" ma:root="true" ma:fieldsID="718f882bf557caecc266ec6a9dbaf7d5" ns2:_="" ns3:_="">
    <xsd:import namespace="ebb0b8bf-788a-4743-a7c7-91d546c0487d"/>
    <xsd:import namespace="61987f4e-27c8-424c-9cec-12ca685a7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b0b8bf-788a-4743-a7c7-91d546c048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da2157d8-ccc1-4fc8-a2a4-3f8f655345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987f4e-27c8-424c-9cec-12ca685a78a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6520dfc-483a-4dab-91b6-c54ab0056383}" ma:internalName="TaxCatchAll" ma:showField="CatchAllData" ma:web="61987f4e-27c8-424c-9cec-12ca685a78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b0b8bf-788a-4743-a7c7-91d546c0487d">
      <Terms xmlns="http://schemas.microsoft.com/office/infopath/2007/PartnerControls"/>
    </lcf76f155ced4ddcb4097134ff3c332f>
    <TaxCatchAll xmlns="61987f4e-27c8-424c-9cec-12ca685a78aa" xsi:nil="true"/>
  </documentManagement>
</p:properties>
</file>

<file path=customXml/itemProps1.xml><?xml version="1.0" encoding="utf-8"?>
<ds:datastoreItem xmlns:ds="http://schemas.openxmlformats.org/officeDocument/2006/customXml" ds:itemID="{217A9F62-9B65-4FAB-9902-EEC5EEC28200}"/>
</file>

<file path=customXml/itemProps2.xml><?xml version="1.0" encoding="utf-8"?>
<ds:datastoreItem xmlns:ds="http://schemas.openxmlformats.org/officeDocument/2006/customXml" ds:itemID="{5BCEB661-0191-47D2-9502-7E4389C30572}"/>
</file>

<file path=customXml/itemProps3.xml><?xml version="1.0" encoding="utf-8"?>
<ds:datastoreItem xmlns:ds="http://schemas.openxmlformats.org/officeDocument/2006/customXml" ds:itemID="{3DBE9A82-8703-4844-A6E2-14BB9EDADDE8}"/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10822</TotalTime>
  <Words>585</Words>
  <Application>Microsoft Office PowerPoint</Application>
  <PresentationFormat>Custom</PresentationFormat>
  <Paragraphs>105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Gill Sans MT</vt:lpstr>
      <vt:lpstr>Segoe Pro Display</vt:lpstr>
      <vt:lpstr>Segoe Pro Display Light</vt:lpstr>
      <vt:lpstr>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Cooper, Arlisha</dc:creator>
  <cp:lastModifiedBy>Arlisha Cooper</cp:lastModifiedBy>
  <cp:revision>31</cp:revision>
  <dcterms:created xsi:type="dcterms:W3CDTF">2022-07-18T15:07:59Z</dcterms:created>
  <dcterms:modified xsi:type="dcterms:W3CDTF">2024-11-04T20:29:52Z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0x010100BBD28642AD9F1F4DA1A3553C8142069D</vt:lpwstr>
  </property>
</Properties>
</file>