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ink/ink1.xml" ContentType="application/inkml+xml"/>
  <Override PartName="/ppt/theme/theme2.xml" ContentType="application/vnd.openxmlformats-officedocument.theme+xml"/>
  <Override PartName="/ppt/theme/theme3.xml" ContentType="application/vnd.openxmlformats-officedocument.them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48" r:id="rId1"/>
  </p:sldMasterIdLst>
  <p:notesMasterIdLst>
    <p:notesMasterId r:id="rId8"/>
  </p:notesMasterIdLst>
  <p:handoutMasterIdLst>
    <p:handoutMasterId r:id="rId9"/>
  </p:handoutMasterIdLst>
  <p:sldIdLst>
    <p:sldId id="258" r:id="rId2"/>
    <p:sldId id="259" r:id="rId3"/>
    <p:sldId id="260" r:id="rId4"/>
    <p:sldId id="261" r:id="rId5"/>
    <p:sldId id="262" r:id="rId6"/>
    <p:sldId id="263" r:id="rId7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  <p15:guide id="3" pos="28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5D99"/>
    <a:srgbClr val="D24726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72"/>
  </p:normalViewPr>
  <p:slideViewPr>
    <p:cSldViewPr snapToGrid="0" snapToObjects="1">
      <p:cViewPr varScale="1">
        <p:scale>
          <a:sx n="62" d="100"/>
          <a:sy n="62" d="100"/>
        </p:scale>
        <p:origin x="2508" y="42"/>
      </p:cViewPr>
      <p:guideLst>
        <p:guide orient="horz" pos="3168"/>
        <p:guide pos="2448"/>
        <p:guide pos="28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8" d="100"/>
          <a:sy n="68" d="100"/>
        </p:scale>
        <p:origin x="32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customXml" Target="../customXml/item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C6A4-0846-4F3C-A51F-2EEB51533D5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D3D3EF-B460-4F53-9A77-F8B7B82B732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34D508-E481-43AA-BD90-CBAC8873ECF9}" type="datetimeFigureOut">
              <a:rPr lang="en-US" smtClean="0"/>
              <a:t>7/1/2024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93CCC3-51CF-4622-8EF9-0FC097B7F75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3A56D6-7D90-4706-BB44-888E9820802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6DB9B0-7693-43E9-A7C5-004E1AE44A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1665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01T19:05:09.98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5AE342-C456-4BF6-BA16-14154ABAAFBB}" type="datetimeFigureOut">
              <a:rPr lang="en-US" smtClean="0"/>
              <a:t>7/1/2024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08EC22-F038-4864-8326-76F8D6614FE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35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8147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6725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87620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46206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4817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8188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36871" y="1176706"/>
            <a:ext cx="4775738" cy="3727432"/>
          </a:xfrm>
        </p:spPr>
        <p:txBody>
          <a:bodyPr bIns="0" anchor="b">
            <a:normAutofit/>
          </a:bodyPr>
          <a:lstStyle>
            <a:lvl1pPr algn="l">
              <a:defRPr sz="459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36871" y="5179101"/>
            <a:ext cx="4775738" cy="1433844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360" b="0" cap="all" baseline="0">
                <a:solidFill>
                  <a:schemeClr val="tx1"/>
                </a:solidFill>
              </a:defRPr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7/1/2024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36871" y="482986"/>
            <a:ext cx="2623348" cy="453495"/>
          </a:xfrm>
        </p:spPr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219498" y="1171827"/>
            <a:ext cx="681704" cy="738581"/>
          </a:xfrm>
        </p:spPr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36871" y="5175195"/>
            <a:ext cx="4775738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0875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Connector 32"/>
          <p:cNvCxnSpPr/>
          <p:nvPr/>
        </p:nvCxnSpPr>
        <p:spPr>
          <a:xfrm>
            <a:off x="1226968" y="2709062"/>
            <a:ext cx="558564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7/1/2024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261513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80324" y="1171829"/>
            <a:ext cx="937573" cy="6834504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26968" y="1171829"/>
            <a:ext cx="4505931" cy="683450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7/1/2024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5880324" y="1171829"/>
            <a:ext cx="0" cy="6834504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9974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7/1/2024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226968" y="2709062"/>
            <a:ext cx="558564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3938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6967" y="2575658"/>
            <a:ext cx="4774452" cy="2768993"/>
          </a:xfrm>
        </p:spPr>
        <p:txBody>
          <a:bodyPr anchor="b">
            <a:normAutofit/>
          </a:bodyPr>
          <a:lstStyle>
            <a:lvl1pPr algn="l"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6968" y="5582422"/>
            <a:ext cx="4774452" cy="1485629"/>
          </a:xfrm>
        </p:spPr>
        <p:txBody>
          <a:bodyPr tIns="91440">
            <a:normAutofit/>
          </a:bodyPr>
          <a:lstStyle>
            <a:lvl1pPr marL="0" indent="0" algn="l">
              <a:buNone/>
              <a:defRPr sz="1530">
                <a:solidFill>
                  <a:schemeClr val="tx1"/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75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75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75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75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75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75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75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7/1/2024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26967" y="5580645"/>
            <a:ext cx="477445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9083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6968" y="1180506"/>
            <a:ext cx="5585642" cy="155364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26967" y="2953773"/>
            <a:ext cx="2656990" cy="50417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55805" y="2953774"/>
            <a:ext cx="2656804" cy="50417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7/1/2024</a:t>
            </a:fld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226968" y="2709062"/>
            <a:ext cx="558564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0966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Connector 35"/>
          <p:cNvCxnSpPr/>
          <p:nvPr/>
        </p:nvCxnSpPr>
        <p:spPr>
          <a:xfrm>
            <a:off x="1226968" y="2709062"/>
            <a:ext cx="558564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6968" y="1179441"/>
            <a:ext cx="5585642" cy="154926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6967" y="2962007"/>
            <a:ext cx="2656901" cy="117618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1870" b="0" cap="all" baseline="0">
                <a:solidFill>
                  <a:schemeClr val="accent1"/>
                </a:solidFill>
              </a:defRPr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26967" y="4142263"/>
            <a:ext cx="2656901" cy="38785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55805" y="2967073"/>
            <a:ext cx="2656804" cy="1176614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1870" b="0" cap="all" baseline="0">
                <a:solidFill>
                  <a:schemeClr val="accent1"/>
                </a:solidFill>
              </a:defRPr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55805" y="4138188"/>
            <a:ext cx="2656804" cy="38681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7/1/2024</a:t>
            </a:fld>
            <a:endParaRPr lang="en-US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06257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/>
          <p:cNvCxnSpPr/>
          <p:nvPr/>
        </p:nvCxnSpPr>
        <p:spPr>
          <a:xfrm>
            <a:off x="1226968" y="2709062"/>
            <a:ext cx="558564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7/1/2024</a:t>
            </a:fld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990369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7/1/2024</a:t>
            </a:fld>
            <a:endParaRPr lang="en-US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25502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3185" y="1171828"/>
            <a:ext cx="2062058" cy="3295772"/>
          </a:xfrm>
        </p:spPr>
        <p:txBody>
          <a:bodyPr anchor="b">
            <a:normAutofit/>
          </a:bodyPr>
          <a:lstStyle>
            <a:lvl1pPr algn="l">
              <a:defRPr sz="20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8658" y="1171828"/>
            <a:ext cx="3253951" cy="6832945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23186" y="4701389"/>
            <a:ext cx="2063264" cy="3297332"/>
          </a:xfrm>
        </p:spPr>
        <p:txBody>
          <a:bodyPr>
            <a:normAutofit/>
          </a:bodyPr>
          <a:lstStyle>
            <a:lvl1pPr marL="0" indent="0" algn="l">
              <a:buNone/>
              <a:defRPr sz="136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7/1/2024</a:t>
            </a:fld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225486" y="4701387"/>
            <a:ext cx="205978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458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247026" y="707185"/>
            <a:ext cx="2984679" cy="7552015"/>
            <a:chOff x="6852919" y="583365"/>
            <a:chExt cx="4681849" cy="5181928"/>
          </a:xfrm>
        </p:grpSpPr>
        <p:sp>
          <p:nvSpPr>
            <p:cNvPr id="14" name="Rectangle 13"/>
            <p:cNvSpPr/>
            <p:nvPr/>
          </p:nvSpPr>
          <p:spPr>
            <a:xfrm>
              <a:off x="6852919" y="583365"/>
              <a:ext cx="4681849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14"/>
            <p:cNvSpPr/>
            <p:nvPr/>
          </p:nvSpPr>
          <p:spPr>
            <a:xfrm>
              <a:off x="7273787" y="915806"/>
              <a:ext cx="3844017" cy="4507918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7526" y="1656619"/>
            <a:ext cx="2758195" cy="2684857"/>
          </a:xfrm>
        </p:spPr>
        <p:txBody>
          <a:bodyPr anchor="b">
            <a:normAutofit/>
          </a:bodyPr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94109" y="1646397"/>
            <a:ext cx="1899748" cy="5670613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26968" y="4614121"/>
            <a:ext cx="2754243" cy="2938822"/>
          </a:xfrm>
        </p:spPr>
        <p:txBody>
          <a:bodyPr>
            <a:normAutofit/>
          </a:bodyPr>
          <a:lstStyle>
            <a:lvl1pPr marL="0" indent="0" algn="l">
              <a:buNone/>
              <a:defRPr sz="153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221164" y="8022458"/>
            <a:ext cx="2764557" cy="469514"/>
          </a:xfrm>
        </p:spPr>
        <p:txBody>
          <a:bodyPr/>
          <a:lstStyle>
            <a:lvl1pPr algn="l">
              <a:defRPr/>
            </a:lvl1pPr>
          </a:lstStyle>
          <a:p>
            <a:fld id="{36249FB1-8DC7-2548-AC7C-8290DC7C7EBB}" type="datetimeFigureOut">
              <a:rPr lang="en-US" noProof="0" smtClean="0"/>
              <a:t>7/1/2024</a:t>
            </a:fld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21901" y="467341"/>
            <a:ext cx="2763820" cy="470699"/>
          </a:xfrm>
        </p:spPr>
        <p:txBody>
          <a:bodyPr/>
          <a:lstStyle/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25089" y="4610621"/>
            <a:ext cx="275571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1899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956410"/>
            <a:ext cx="7772400" cy="5983296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538" r="12500" b="-1538"/>
          <a:stretch/>
        </p:blipFill>
        <p:spPr>
          <a:xfrm>
            <a:off x="-1" y="8939705"/>
            <a:ext cx="7772401" cy="1136266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0" y="8948320"/>
            <a:ext cx="77724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26968" y="1179963"/>
            <a:ext cx="5585642" cy="153887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6968" y="2956409"/>
            <a:ext cx="5585642" cy="50608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99561" y="484543"/>
            <a:ext cx="2013048" cy="4534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249FB1-8DC7-2548-AC7C-8290DC7C7EBB}" type="datetimeFigureOut">
              <a:rPr lang="en-US" noProof="0" smtClean="0"/>
              <a:t>7/1/2024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26968" y="482986"/>
            <a:ext cx="3428903" cy="4534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4566" y="1171827"/>
            <a:ext cx="676384" cy="738581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380">
                <a:solidFill>
                  <a:schemeClr val="accent1"/>
                </a:solidFill>
              </a:defRPr>
            </a:lvl1pPr>
          </a:lstStyle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64839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9" r:id="rId1"/>
    <p:sldLayoutId id="2147484050" r:id="rId2"/>
    <p:sldLayoutId id="2147484051" r:id="rId3"/>
    <p:sldLayoutId id="2147484052" r:id="rId4"/>
    <p:sldLayoutId id="2147484053" r:id="rId5"/>
    <p:sldLayoutId id="2147484054" r:id="rId6"/>
    <p:sldLayoutId id="2147484055" r:id="rId7"/>
    <p:sldLayoutId id="2147484056" r:id="rId8"/>
    <p:sldLayoutId id="2147484057" r:id="rId9"/>
    <p:sldLayoutId id="2147484058" r:id="rId10"/>
    <p:sldLayoutId id="21474840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72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194310" indent="-194310" algn="l" defTabSz="582930" rtl="0" eaLnBrk="1" latinLnBrk="0" hangingPunct="1">
        <a:lnSpc>
          <a:spcPct val="120000"/>
        </a:lnSpc>
        <a:spcBef>
          <a:spcPts val="85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7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82930" indent="-194310" algn="l" defTabSz="582930" rtl="0" eaLnBrk="1" latinLnBrk="0" hangingPunct="1">
        <a:lnSpc>
          <a:spcPct val="120000"/>
        </a:lnSpc>
        <a:spcBef>
          <a:spcPts val="42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36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71550" indent="-194310" algn="l" defTabSz="582930" rtl="0" eaLnBrk="1" latinLnBrk="0" hangingPunct="1">
        <a:lnSpc>
          <a:spcPct val="120000"/>
        </a:lnSpc>
        <a:spcBef>
          <a:spcPts val="42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36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60170" indent="-194310" algn="l" defTabSz="582930" rtl="0" eaLnBrk="1" latinLnBrk="0" hangingPunct="1">
        <a:lnSpc>
          <a:spcPct val="120000"/>
        </a:lnSpc>
        <a:spcBef>
          <a:spcPts val="42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19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748790" indent="-194310" algn="l" defTabSz="582930" rtl="0" eaLnBrk="1" latinLnBrk="0" hangingPunct="1">
        <a:lnSpc>
          <a:spcPct val="120000"/>
        </a:lnSpc>
        <a:spcBef>
          <a:spcPts val="42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02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120000"/>
        </a:lnSpc>
        <a:spcBef>
          <a:spcPts val="42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02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120000"/>
        </a:lnSpc>
        <a:spcBef>
          <a:spcPts val="42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02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120000"/>
        </a:lnSpc>
        <a:spcBef>
          <a:spcPts val="42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02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120000"/>
        </a:lnSpc>
        <a:spcBef>
          <a:spcPts val="42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02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emf"/><Relationship Id="rId7" Type="http://schemas.openxmlformats.org/officeDocument/2006/relationships/customXml" Target="../ink/ink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111114" y="7632072"/>
            <a:ext cx="7517527" cy="2805964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/>
          <p:cNvSpPr/>
          <p:nvPr/>
        </p:nvSpPr>
        <p:spPr>
          <a:xfrm>
            <a:off x="187038" y="815231"/>
            <a:ext cx="74416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#1: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/>
          <p:cNvSpPr/>
          <p:nvPr/>
        </p:nvSpPr>
        <p:spPr>
          <a:xfrm>
            <a:off x="286622" y="7950105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Eligible for 3 months (without exemption)</a:t>
            </a:r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111114" y="8841654"/>
            <a:ext cx="3607192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/>
          <p:cNvSpPr/>
          <p:nvPr/>
        </p:nvSpPr>
        <p:spPr>
          <a:xfrm>
            <a:off x="262469" y="7689497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/>
          <p:cNvSpPr/>
          <p:nvPr/>
        </p:nvSpPr>
        <p:spPr>
          <a:xfrm>
            <a:off x="298057" y="8487711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888019A4-4E3A-C2D1-CD2F-85662E7B96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76003A22-04B9-3BC4-0B35-732CBFB45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BD81FA91-FEAF-E6DB-2EB1-025C45D35E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187EDC52-AECC-C499-5703-C1D4798532B6}"/>
              </a:ext>
            </a:extLst>
          </p:cNvPr>
          <p:cNvSpPr/>
          <p:nvPr/>
        </p:nvSpPr>
        <p:spPr>
          <a:xfrm>
            <a:off x="187038" y="1857615"/>
            <a:ext cx="737635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(Age: 22 years old) came into the office to apply for Food &amp; Nutrition Services (FNS) on today.  Client/Customer states she lives with her boyfriend’s mother and is rent and utility free. She is currently pregnant has no income and no resources</a:t>
            </a:r>
            <a:r>
              <a:rPr lang="en-US" sz="14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CC9BC4-0A09-52D4-4E9B-BC2A61BEB462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891F19-B354-828A-7D0A-C59FF893137D}"/>
              </a:ext>
            </a:extLst>
          </p:cNvPr>
          <p:cNvSpPr txBox="1"/>
          <p:nvPr/>
        </p:nvSpPr>
        <p:spPr>
          <a:xfrm>
            <a:off x="187037" y="3260705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F6940A3E-FDA0-14CF-A258-2AADA6E3D4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0518883"/>
              </p:ext>
            </p:extLst>
          </p:nvPr>
        </p:nvGraphicFramePr>
        <p:xfrm>
          <a:off x="252286" y="3717493"/>
          <a:ext cx="7376355" cy="14364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6601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819092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913912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1155520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18147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688383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29846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44854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r>
                        <a:rPr lang="en-US" sz="1200" b="0" dirty="0"/>
                        <a:t>Kimberly Peters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4/8/20XX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45185XXXX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0" dirty="0"/>
                        <a:t>129 Peters Ln</a:t>
                      </a:r>
                    </a:p>
                    <a:p>
                      <a:r>
                        <a:rPr lang="en-US" sz="1100" b="0" dirty="0"/>
                        <a:t>919-852-6532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Single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0" dirty="0" err="1"/>
                        <a:t>Wht</a:t>
                      </a:r>
                      <a:r>
                        <a:rPr lang="en-US" sz="1100" b="0" dirty="0"/>
                        <a:t>/Non-Hispanic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Self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1E08AE97-2E99-5C47-4ECB-5B18564EF413}"/>
              </a:ext>
            </a:extLst>
          </p:cNvPr>
          <p:cNvSpPr/>
          <p:nvPr/>
        </p:nvSpPr>
        <p:spPr>
          <a:xfrm>
            <a:off x="2507365" y="1072831"/>
            <a:ext cx="27767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 cap="none" spc="0" dirty="0">
                <a:ln/>
                <a:solidFill>
                  <a:srgbClr val="FF0000"/>
                </a:solidFill>
                <a:effectLst/>
              </a:rPr>
              <a:t>EXAMPLE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1B3DE36-8987-7889-7725-0ACEC3FC55D5}"/>
              </a:ext>
            </a:extLst>
          </p:cNvPr>
          <p:cNvSpPr txBox="1"/>
          <p:nvPr/>
        </p:nvSpPr>
        <p:spPr>
          <a:xfrm>
            <a:off x="1490662" y="2809717"/>
            <a:ext cx="63250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FFFF00"/>
                </a:solidFill>
              </a:rPr>
              <a:t>Scenarios give information necessary to the client’s household. This information is usually gathered from the application or through client contact.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C549E34-0254-0B2F-8F8C-C605A748B9D7}"/>
              </a:ext>
            </a:extLst>
          </p:cNvPr>
          <p:cNvCxnSpPr>
            <a:cxnSpLocks/>
          </p:cNvCxnSpPr>
          <p:nvPr/>
        </p:nvCxnSpPr>
        <p:spPr>
          <a:xfrm flipH="1" flipV="1">
            <a:off x="2701122" y="2618135"/>
            <a:ext cx="376010" cy="2434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0" name="Connector: Elbow 29">
            <a:extLst>
              <a:ext uri="{FF2B5EF4-FFF2-40B4-BE49-F238E27FC236}">
                <a16:creationId xmlns:a16="http://schemas.microsoft.com/office/drawing/2014/main" id="{4B8C4CB5-4245-E8A4-A980-56D233A94392}"/>
              </a:ext>
            </a:extLst>
          </p:cNvPr>
          <p:cNvCxnSpPr>
            <a:cxnSpLocks/>
          </p:cNvCxnSpPr>
          <p:nvPr/>
        </p:nvCxnSpPr>
        <p:spPr>
          <a:xfrm>
            <a:off x="858103" y="5046238"/>
            <a:ext cx="785250" cy="48747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BF4825A3-6349-CB23-BDE2-675F5649B857}"/>
              </a:ext>
            </a:extLst>
          </p:cNvPr>
          <p:cNvSpPr txBox="1"/>
          <p:nvPr/>
        </p:nvSpPr>
        <p:spPr>
          <a:xfrm>
            <a:off x="1199222" y="5122179"/>
            <a:ext cx="5727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FFFF00"/>
                </a:solidFill>
              </a:rPr>
              <a:t>This section provides space to jot down information from the scenario to input into the system. 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8BBD28B5-577C-A1EF-9534-CB8417630106}"/>
              </a:ext>
            </a:extLst>
          </p:cNvPr>
          <p:cNvCxnSpPr>
            <a:cxnSpLocks/>
          </p:cNvCxnSpPr>
          <p:nvPr/>
        </p:nvCxnSpPr>
        <p:spPr>
          <a:xfrm flipH="1">
            <a:off x="693129" y="7006309"/>
            <a:ext cx="753417" cy="5574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8CE57724-1C7E-9192-2989-BDC620F47804}"/>
              </a:ext>
            </a:extLst>
          </p:cNvPr>
          <p:cNvSpPr txBox="1"/>
          <p:nvPr/>
        </p:nvSpPr>
        <p:spPr>
          <a:xfrm>
            <a:off x="262469" y="6116774"/>
            <a:ext cx="723480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FFFF00"/>
                </a:solidFill>
              </a:rPr>
              <a:t>This section gives the information for the expected eligibility of the application. </a:t>
            </a:r>
          </a:p>
          <a:p>
            <a:pPr algn="ctr"/>
            <a:r>
              <a:rPr lang="en-US" b="1" i="1" dirty="0">
                <a:solidFill>
                  <a:srgbClr val="FFFF00"/>
                </a:solidFill>
              </a:rPr>
              <a:t>The key job aids section provides the </a:t>
            </a:r>
          </a:p>
          <a:p>
            <a:pPr algn="ctr"/>
            <a:r>
              <a:rPr lang="en-US" b="1" i="1" dirty="0">
                <a:solidFill>
                  <a:srgbClr val="FFFF00"/>
                </a:solidFill>
              </a:rPr>
              <a:t>job aids that can be used to help navigate </a:t>
            </a:r>
          </a:p>
          <a:p>
            <a:pPr algn="ctr"/>
            <a:r>
              <a:rPr lang="en-US" b="1" i="1" dirty="0">
                <a:solidFill>
                  <a:srgbClr val="FFFF00"/>
                </a:solidFill>
              </a:rPr>
              <a:t>the functionality of the system.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6DFE9E22-C2BD-C5E2-EAE2-15BA60DD82EA}"/>
                  </a:ext>
                </a:extLst>
              </p14:cNvPr>
              <p14:cNvContentPartPr/>
              <p14:nvPr/>
            </p14:nvContentPartPr>
            <p14:xfrm>
              <a:off x="10448492" y="2809991"/>
              <a:ext cx="360" cy="360"/>
            </p14:xfrm>
          </p:contentPart>
        </mc:Choice>
        <mc:Fallback xmlns=""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6DFE9E22-C2BD-C5E2-EAE2-15BA60DD82EA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439492" y="2800991"/>
                <a:ext cx="18000" cy="1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13266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</p:txBody>
      </p:sp>
      <p:sp>
        <p:nvSpPr>
          <p:cNvPr id="10" name="Rettangolo 9"/>
          <p:cNvSpPr/>
          <p:nvPr/>
        </p:nvSpPr>
        <p:spPr>
          <a:xfrm>
            <a:off x="111114" y="8117676"/>
            <a:ext cx="7550172" cy="2494744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/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#1: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/>
          <p:cNvSpPr/>
          <p:nvPr/>
        </p:nvSpPr>
        <p:spPr>
          <a:xfrm>
            <a:off x="260833" y="8337318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Eligible for 3 months (without exemption)</a:t>
            </a:r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140222" y="9077772"/>
            <a:ext cx="7530056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/>
          <p:cNvSpPr/>
          <p:nvPr/>
        </p:nvSpPr>
        <p:spPr>
          <a:xfrm>
            <a:off x="267808" y="8117675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/>
          <p:cNvSpPr/>
          <p:nvPr/>
        </p:nvSpPr>
        <p:spPr>
          <a:xfrm>
            <a:off x="286622" y="8841654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888019A4-4E3A-C2D1-CD2F-85662E7B96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76003A22-04B9-3BC4-0B35-732CBFB45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BD81FA91-FEAF-E6DB-2EB1-025C45D35E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187EDC52-AECC-C499-5703-C1D4798532B6}"/>
              </a:ext>
            </a:extLst>
          </p:cNvPr>
          <p:cNvSpPr/>
          <p:nvPr/>
        </p:nvSpPr>
        <p:spPr>
          <a:xfrm>
            <a:off x="187037" y="1541484"/>
            <a:ext cx="7376355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-1 (Age: 30 years old) came into the office to apply today. She lives with her boyfriend client/customer -2 (Age: 27 years old). She has a child, client/customer -3 (Age: 3 years old) and he has a child client/customer (Age: 4 years old). She works for Hendricks Surgical where she is paid $10.50 an hour and works 37 hours per week. She is paid bi-weekly. </a:t>
            </a:r>
          </a:p>
          <a:p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r>
              <a:rPr lang="en-US" sz="14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Her boyfriend works for Watson Electric where he gets $9.50 an hour and works 36 hours a week. He is paid weekly.  They pay rent in the amount of $350.00 a month. The electric bill is for heating and cooling. Daycare costs $60.00 for both kids. Her ex-boyfriend pays child support for her child. This is court ordered support that goes to the client. She has a checking account with Capital One Bank that has a balance of $25.68, her boyfriend has an account with PNC with a balance of $85.92.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CC9BC4-0A09-52D4-4E9B-BC2A61BEB462}"/>
              </a:ext>
            </a:extLst>
          </p:cNvPr>
          <p:cNvSpPr txBox="1"/>
          <p:nvPr/>
        </p:nvSpPr>
        <p:spPr>
          <a:xfrm>
            <a:off x="187038" y="1258529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891F19-B354-828A-7D0A-C59FF893137D}"/>
              </a:ext>
            </a:extLst>
          </p:cNvPr>
          <p:cNvSpPr txBox="1"/>
          <p:nvPr/>
        </p:nvSpPr>
        <p:spPr>
          <a:xfrm>
            <a:off x="18786" y="3867947"/>
            <a:ext cx="76514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F6940A3E-FDA0-14CF-A258-2AADA6E3D4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0447576"/>
              </p:ext>
            </p:extLst>
          </p:nvPr>
        </p:nvGraphicFramePr>
        <p:xfrm>
          <a:off x="111114" y="4232169"/>
          <a:ext cx="7550172" cy="38774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3322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749541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798450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1028558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58986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943771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76254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111290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9531071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2331608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905560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r>
                        <a:rPr lang="en-US" dirty="0"/>
                        <a:t>Absent Parent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9444802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r>
                        <a:rPr lang="en-US" dirty="0"/>
                        <a:t>Absent Parent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86203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8316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2227" y="815231"/>
            <a:ext cx="7791450" cy="9850348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</p:txBody>
      </p:sp>
      <p:sp>
        <p:nvSpPr>
          <p:cNvPr id="10" name="Rettangolo 9"/>
          <p:cNvSpPr/>
          <p:nvPr/>
        </p:nvSpPr>
        <p:spPr>
          <a:xfrm>
            <a:off x="111114" y="8117676"/>
            <a:ext cx="7550172" cy="2494744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/>
          <p:cNvSpPr/>
          <p:nvPr/>
        </p:nvSpPr>
        <p:spPr>
          <a:xfrm>
            <a:off x="187038" y="815231"/>
            <a:ext cx="76044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Activity #2: Food &amp; Nutrition Services Application</a:t>
            </a:r>
            <a:endParaRPr lang="en-US" sz="96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/>
          <p:cNvSpPr/>
          <p:nvPr/>
        </p:nvSpPr>
        <p:spPr>
          <a:xfrm>
            <a:off x="260833" y="8337318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Eligible for 3 months (without exemption)</a:t>
            </a:r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140222" y="9077772"/>
            <a:ext cx="7530056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/>
          <p:cNvSpPr/>
          <p:nvPr/>
        </p:nvSpPr>
        <p:spPr>
          <a:xfrm>
            <a:off x="267808" y="8117675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/>
          <p:cNvSpPr/>
          <p:nvPr/>
        </p:nvSpPr>
        <p:spPr>
          <a:xfrm>
            <a:off x="286622" y="8841654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888019A4-4E3A-C2D1-CD2F-85662E7B96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76003A22-04B9-3BC4-0B35-732CBFB45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BD81FA91-FEAF-E6DB-2EB1-025C45D35E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187EDC52-AECC-C499-5703-C1D4798532B6}"/>
              </a:ext>
            </a:extLst>
          </p:cNvPr>
          <p:cNvSpPr/>
          <p:nvPr/>
        </p:nvSpPr>
        <p:spPr>
          <a:xfrm>
            <a:off x="199263" y="1485828"/>
            <a:ext cx="7364129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-1 (Age: 34 years old) came into the office to apply today to apply for herself, boyfriend, and 3 children. Boyfriend client/customer -2 (Age: 36 years old), has a daughter by a previous relationship, client/customer -3 (Age: 12 years old). They have 2 children together ages 5 &amp; 7. She works for Dixon &amp; James PLLC, and makes $9.25 per hour, 35 hours per week and paid bi-weekly. Her boyfriend receives child support every 2 weeks in the amount of $97.00. He also receives UIB in the amount of $292 weekly. They do not have any other income. </a:t>
            </a:r>
          </a:p>
          <a:p>
            <a:r>
              <a:rPr lang="en-US" sz="14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They pay rent in the amount of $850 per month and an electric bill for heating and cooling. Her boyfriend also pays court ordered child support in the amount of $35 and it comes out of his UIB check. They have a checking account with a balance of $41.84 and savings account with a balance of $25 with State Employee’s Credit Union (SECU).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CC9BC4-0A09-52D4-4E9B-BC2A61BEB462}"/>
              </a:ext>
            </a:extLst>
          </p:cNvPr>
          <p:cNvSpPr txBox="1"/>
          <p:nvPr/>
        </p:nvSpPr>
        <p:spPr>
          <a:xfrm>
            <a:off x="199263" y="114833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891F19-B354-828A-7D0A-C59FF893137D}"/>
              </a:ext>
            </a:extLst>
          </p:cNvPr>
          <p:cNvSpPr txBox="1"/>
          <p:nvPr/>
        </p:nvSpPr>
        <p:spPr>
          <a:xfrm>
            <a:off x="18786" y="3867947"/>
            <a:ext cx="76514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F6940A3E-FDA0-14CF-A258-2AADA6E3D4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9803785"/>
              </p:ext>
            </p:extLst>
          </p:nvPr>
        </p:nvGraphicFramePr>
        <p:xfrm>
          <a:off x="111114" y="4232169"/>
          <a:ext cx="7550172" cy="38774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3322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749541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798450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1028558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58986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943771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76254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111290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9531071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2331608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905560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9444802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r>
                        <a:rPr lang="en-US" b="1" dirty="0"/>
                        <a:t>Absent Parent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19416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3535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</p:txBody>
      </p:sp>
      <p:sp>
        <p:nvSpPr>
          <p:cNvPr id="10" name="Rettangolo 9"/>
          <p:cNvSpPr/>
          <p:nvPr/>
        </p:nvSpPr>
        <p:spPr>
          <a:xfrm>
            <a:off x="111114" y="8117676"/>
            <a:ext cx="7550172" cy="2494744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/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#3: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/>
          <p:cNvSpPr/>
          <p:nvPr/>
        </p:nvSpPr>
        <p:spPr>
          <a:xfrm>
            <a:off x="260833" y="8337318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Eligible for 3 months (without exemption)</a:t>
            </a:r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140222" y="9077772"/>
            <a:ext cx="7530056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/>
          <p:cNvSpPr/>
          <p:nvPr/>
        </p:nvSpPr>
        <p:spPr>
          <a:xfrm>
            <a:off x="267808" y="8117675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/>
          <p:cNvSpPr/>
          <p:nvPr/>
        </p:nvSpPr>
        <p:spPr>
          <a:xfrm>
            <a:off x="286622" y="8841654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888019A4-4E3A-C2D1-CD2F-85662E7B96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76003A22-04B9-3BC4-0B35-732CBFB45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BD81FA91-FEAF-E6DB-2EB1-025C45D35E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187EDC52-AECC-C499-5703-C1D4798532B6}"/>
              </a:ext>
            </a:extLst>
          </p:cNvPr>
          <p:cNvSpPr/>
          <p:nvPr/>
        </p:nvSpPr>
        <p:spPr>
          <a:xfrm>
            <a:off x="187037" y="1541484"/>
            <a:ext cx="7376355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-1 (Age: 33 years old) came into the office to apply for benefits for himself, his wife and 2 children. Client/customer -2 wife (Age: 28 years old), daughter client/customer -3 (Age: 4 years old), and son client/customer -4 (Age: 1 years old). He stated that he works for Tropical Smoothie and makes $8.75 per hour, 30 hours per week and is paid weekly. His wife works for Perkins Medical Group part-time. She makes $9.00 per hour, 15-20 hours per week and is paid bi-weekly. </a:t>
            </a:r>
          </a:p>
          <a:p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r>
              <a:rPr lang="en-US" sz="14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The client stated that he has a Class G Drug charge and was convicted on May 8th, 9 years ago. Their rent is $800 per month, and they are responsible for an electric bill which covers cooling and gas heat. They also pay $50 per week for daycare. They have a checking account with a balance of $184.12.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CC9BC4-0A09-52D4-4E9B-BC2A61BEB462}"/>
              </a:ext>
            </a:extLst>
          </p:cNvPr>
          <p:cNvSpPr txBox="1"/>
          <p:nvPr/>
        </p:nvSpPr>
        <p:spPr>
          <a:xfrm>
            <a:off x="187038" y="1258529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891F19-B354-828A-7D0A-C59FF893137D}"/>
              </a:ext>
            </a:extLst>
          </p:cNvPr>
          <p:cNvSpPr txBox="1"/>
          <p:nvPr/>
        </p:nvSpPr>
        <p:spPr>
          <a:xfrm>
            <a:off x="2097" y="4125401"/>
            <a:ext cx="76514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F6940A3E-FDA0-14CF-A258-2AADA6E3D4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2046650"/>
              </p:ext>
            </p:extLst>
          </p:nvPr>
        </p:nvGraphicFramePr>
        <p:xfrm>
          <a:off x="111114" y="4546846"/>
          <a:ext cx="7550172" cy="3371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3322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749541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798450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1028558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58986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943771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76254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111290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9531071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2331608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905560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69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06552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</p:txBody>
      </p:sp>
      <p:sp>
        <p:nvSpPr>
          <p:cNvPr id="10" name="Rettangolo 9"/>
          <p:cNvSpPr/>
          <p:nvPr/>
        </p:nvSpPr>
        <p:spPr>
          <a:xfrm>
            <a:off x="111114" y="8117676"/>
            <a:ext cx="7550172" cy="2494744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/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#4: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/>
          <p:cNvSpPr/>
          <p:nvPr/>
        </p:nvSpPr>
        <p:spPr>
          <a:xfrm>
            <a:off x="260833" y="8337318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Eligible for 3 months (without exemption)</a:t>
            </a:r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140222" y="9077772"/>
            <a:ext cx="7530056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/>
          <p:cNvSpPr/>
          <p:nvPr/>
        </p:nvSpPr>
        <p:spPr>
          <a:xfrm>
            <a:off x="267808" y="8117675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/>
          <p:cNvSpPr/>
          <p:nvPr/>
        </p:nvSpPr>
        <p:spPr>
          <a:xfrm>
            <a:off x="286622" y="8841654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888019A4-4E3A-C2D1-CD2F-85662E7B96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76003A22-04B9-3BC4-0B35-732CBFB45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BD81FA91-FEAF-E6DB-2EB1-025C45D35E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187EDC52-AECC-C499-5703-C1D4798532B6}"/>
              </a:ext>
            </a:extLst>
          </p:cNvPr>
          <p:cNvSpPr/>
          <p:nvPr/>
        </p:nvSpPr>
        <p:spPr>
          <a:xfrm>
            <a:off x="187037" y="1541484"/>
            <a:ext cx="737635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-1 (Age: 26 years old) came into the office yesterday to apply for FNS benefits for herself and her 2 young children. Daughters' client/customer -2  (Age: 2 years old) &amp; client/customer -3 (Age: 8 months). </a:t>
            </a:r>
          </a:p>
          <a:p>
            <a:endParaRPr lang="en-US" sz="16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The client states that she works for Park Tech and has been there for 2 years. She makes $350.00 per week and is paid weekly on Thursdays. </a:t>
            </a:r>
          </a:p>
          <a:p>
            <a:endParaRPr lang="en-US" sz="16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She pays rent in the amount of $500 per month and has an electric bill for heating and cooling. She pays for daycare, $100 per week for both children. She has a checking account with a balance of $182.57.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CC9BC4-0A09-52D4-4E9B-BC2A61BEB462}"/>
              </a:ext>
            </a:extLst>
          </p:cNvPr>
          <p:cNvSpPr txBox="1"/>
          <p:nvPr/>
        </p:nvSpPr>
        <p:spPr>
          <a:xfrm>
            <a:off x="187038" y="1258529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891F19-B354-828A-7D0A-C59FF893137D}"/>
              </a:ext>
            </a:extLst>
          </p:cNvPr>
          <p:cNvSpPr txBox="1"/>
          <p:nvPr/>
        </p:nvSpPr>
        <p:spPr>
          <a:xfrm>
            <a:off x="2097" y="4125401"/>
            <a:ext cx="76514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F6940A3E-FDA0-14CF-A258-2AADA6E3D4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5943009"/>
              </p:ext>
            </p:extLst>
          </p:nvPr>
        </p:nvGraphicFramePr>
        <p:xfrm>
          <a:off x="111114" y="4546846"/>
          <a:ext cx="7550172" cy="3371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3322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749541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798450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1028558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58986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943771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76254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111290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9531071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2331608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r>
                        <a:rPr lang="en-US" b="1" dirty="0"/>
                        <a:t>Absent Parent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905560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r>
                        <a:rPr lang="en-US" b="1" dirty="0"/>
                        <a:t>Absent Parent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69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49513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</p:txBody>
      </p:sp>
      <p:sp>
        <p:nvSpPr>
          <p:cNvPr id="10" name="Rettangolo 9"/>
          <p:cNvSpPr/>
          <p:nvPr/>
        </p:nvSpPr>
        <p:spPr>
          <a:xfrm>
            <a:off x="111114" y="8117676"/>
            <a:ext cx="7550172" cy="2494744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/>
          <p:cNvSpPr/>
          <p:nvPr/>
        </p:nvSpPr>
        <p:spPr>
          <a:xfrm>
            <a:off x="187038" y="815231"/>
            <a:ext cx="75853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#5: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/>
          <p:cNvSpPr/>
          <p:nvPr/>
        </p:nvSpPr>
        <p:spPr>
          <a:xfrm>
            <a:off x="260833" y="8337318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Eligible for 3 months (without exemption)</a:t>
            </a:r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140222" y="9077772"/>
            <a:ext cx="7530056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/>
          <p:cNvSpPr/>
          <p:nvPr/>
        </p:nvSpPr>
        <p:spPr>
          <a:xfrm>
            <a:off x="267808" y="8117675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/>
          <p:cNvSpPr/>
          <p:nvPr/>
        </p:nvSpPr>
        <p:spPr>
          <a:xfrm>
            <a:off x="286622" y="8841654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888019A4-4E3A-C2D1-CD2F-85662E7B96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76003A22-04B9-3BC4-0B35-732CBFB45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BD81FA91-FEAF-E6DB-2EB1-025C45D35E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187EDC52-AECC-C499-5703-C1D4798532B6}"/>
              </a:ext>
            </a:extLst>
          </p:cNvPr>
          <p:cNvSpPr/>
          <p:nvPr/>
        </p:nvSpPr>
        <p:spPr>
          <a:xfrm>
            <a:off x="187037" y="1849419"/>
            <a:ext cx="737635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-1 (Age: 71 years old) came into the office yesterday to apply for FNS benefits for herself. She stated that she receives SSA in the amount of $880.00 per month. She has no other income. She incurs $121.00 per month in rent and is responsible for the electric bill to heat and cool her home. She has a checking account at Wells Fargo Bank with a balance of $788.43.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CC9BC4-0A09-52D4-4E9B-BC2A61BEB462}"/>
              </a:ext>
            </a:extLst>
          </p:cNvPr>
          <p:cNvSpPr txBox="1"/>
          <p:nvPr/>
        </p:nvSpPr>
        <p:spPr>
          <a:xfrm>
            <a:off x="187038" y="1506659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891F19-B354-828A-7D0A-C59FF893137D}"/>
              </a:ext>
            </a:extLst>
          </p:cNvPr>
          <p:cNvSpPr txBox="1"/>
          <p:nvPr/>
        </p:nvSpPr>
        <p:spPr>
          <a:xfrm>
            <a:off x="2097" y="4125401"/>
            <a:ext cx="76514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F6940A3E-FDA0-14CF-A258-2AADA6E3D4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3014826"/>
              </p:ext>
            </p:extLst>
          </p:nvPr>
        </p:nvGraphicFramePr>
        <p:xfrm>
          <a:off x="111114" y="4546846"/>
          <a:ext cx="7550172" cy="1348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3322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749541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798450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1028558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58986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943771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76254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111290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1855381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D28642AD9F1F4DA1A3553C8142069D" ma:contentTypeVersion="16" ma:contentTypeDescription="Create a new document." ma:contentTypeScope="" ma:versionID="05ef6113561c5a18b2a966d84210881b">
  <xsd:schema xmlns:xsd="http://www.w3.org/2001/XMLSchema" xmlns:xs="http://www.w3.org/2001/XMLSchema" xmlns:p="http://schemas.microsoft.com/office/2006/metadata/properties" xmlns:ns2="ebb0b8bf-788a-4743-a7c7-91d546c0487d" xmlns:ns3="61987f4e-27c8-424c-9cec-12ca685a78aa" targetNamespace="http://schemas.microsoft.com/office/2006/metadata/properties" ma:root="true" ma:fieldsID="718f882bf557caecc266ec6a9dbaf7d5" ns2:_="" ns3:_="">
    <xsd:import namespace="ebb0b8bf-788a-4743-a7c7-91d546c0487d"/>
    <xsd:import namespace="61987f4e-27c8-424c-9cec-12ca685a78a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OCR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b0b8bf-788a-4743-a7c7-91d546c0487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Length (seconds)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da2157d8-ccc1-4fc8-a2a4-3f8f6553454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987f4e-27c8-424c-9cec-12ca685a78aa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56520dfc-483a-4dab-91b6-c54ab0056383}" ma:internalName="TaxCatchAll" ma:showField="CatchAllData" ma:web="61987f4e-27c8-424c-9cec-12ca685a78a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bb0b8bf-788a-4743-a7c7-91d546c0487d">
      <Terms xmlns="http://schemas.microsoft.com/office/infopath/2007/PartnerControls"/>
    </lcf76f155ced4ddcb4097134ff3c332f>
    <TaxCatchAll xmlns="61987f4e-27c8-424c-9cec-12ca685a78aa" xsi:nil="true"/>
  </documentManagement>
</p:properties>
</file>

<file path=customXml/itemProps1.xml><?xml version="1.0" encoding="utf-8"?>
<ds:datastoreItem xmlns:ds="http://schemas.openxmlformats.org/officeDocument/2006/customXml" ds:itemID="{AA716F72-71FE-4C1A-AB65-63A226C690F6}"/>
</file>

<file path=customXml/itemProps2.xml><?xml version="1.0" encoding="utf-8"?>
<ds:datastoreItem xmlns:ds="http://schemas.openxmlformats.org/officeDocument/2006/customXml" ds:itemID="{6CE82D4D-332E-4733-8B8E-34F007430A10}"/>
</file>

<file path=customXml/itemProps3.xml><?xml version="1.0" encoding="utf-8"?>
<ds:datastoreItem xmlns:ds="http://schemas.openxmlformats.org/officeDocument/2006/customXml" ds:itemID="{82BEF4CD-DC2E-4B89-99B9-19DEC08914B2}"/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4928</TotalTime>
  <Words>1488</Words>
  <Application>Microsoft Office PowerPoint</Application>
  <PresentationFormat>Custom</PresentationFormat>
  <Paragraphs>223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Gill Sans MT</vt:lpstr>
      <vt:lpstr>Segoe Pro Display</vt:lpstr>
      <vt:lpstr>Segoe Pro Display Light</vt:lpstr>
      <vt:lpstr>Gallery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Cooper, Arlisha</dc:creator>
  <cp:lastModifiedBy>Arlisha Cooper</cp:lastModifiedBy>
  <cp:revision>20</cp:revision>
  <dcterms:created xsi:type="dcterms:W3CDTF">2022-07-18T15:07:59Z</dcterms:created>
  <dcterms:modified xsi:type="dcterms:W3CDTF">2024-07-01T20:13:23Z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0x010100BBD28642AD9F1F4DA1A3553C8142069D</vt:lpwstr>
  </property>
</Properties>
</file>