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99" r:id="rId5"/>
    <p:sldId id="264" r:id="rId6"/>
    <p:sldId id="300" r:id="rId7"/>
    <p:sldId id="266" r:id="rId8"/>
    <p:sldId id="257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Pritchard" initials="CP" lastIdx="1" clrIdx="0">
    <p:extLst>
      <p:ext uri="{19B8F6BF-5375-455C-9EA6-DF929625EA0E}">
        <p15:presenceInfo xmlns:p15="http://schemas.microsoft.com/office/powerpoint/2012/main" userId="S-1-5-21-3080359076-3105370621-3602982158-1885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64EBA-307D-4E78-BE23-B2A453060CBE}" v="124" dt="2025-08-14T10:41:41.533"/>
    <p1510:client id="{DC7155C2-45DD-4833-9F38-26B24DD8F9BA}" v="5" dt="2025-08-14T10:33:40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58"/>
  </p:normalViewPr>
  <p:slideViewPr>
    <p:cSldViewPr snapToGrid="0">
      <p:cViewPr varScale="1">
        <p:scale>
          <a:sx n="161" d="100"/>
          <a:sy n="161" d="100"/>
        </p:scale>
        <p:origin x="243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BD0CA-BFB9-4281-A354-3204D445ABB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C580F-5382-4FD9-B535-BB2A0BE2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6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FTCC is consistently rated a Top Ten Military Friendly School in the nation in the Large Community College category by VIQTORY, which publishes GI Jobs Magazine, since the designation began. In 2025-26, FTCC ranked 5th in the nation; FTCC ranked No. 1 in 2019-20 and 2022-23. FTCC is also consistently rated a Top Military Friendly Spouse School.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580F-5382-4FD9-B535-BB2A0BE21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0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Military appreciation events at FTCC include resource fairs, career fairs, open houses, and “Warrior Wednesday” sessions which focus on topics of particular interest to military-connected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580F-5382-4FD9-B535-BB2A0BE21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9FE3-A84F-8454-8410-270D03C9B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8EC99-FE9C-F3F8-03C6-8349B70F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EE83D-7FBD-84FD-1AD0-AB67112D4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551A-24C6-F746-B9C0-741552D42C6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4F4D3-0525-2F26-806D-5BAB6CD7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A94B9-E3B9-E53E-91AD-998DCE21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F763-6EF3-B04E-A821-99FF4481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CBF4-CEE8-9476-6D1E-547950B0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59E0B-CCE1-91A2-FA27-B5E3BBA3E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2C260-E72C-E55F-5545-99300446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551A-24C6-F746-B9C0-741552D42C6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A3B25-F469-0D4B-D543-67A69357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3D2EC-5AEB-4969-7091-85572640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F763-6EF3-B04E-A821-99FF4481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8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B731FF-397B-F85A-D892-83769C40D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7A075-A18D-F152-E054-8F90333D6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2E8C-E73F-028B-EE26-9C66A3F2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551A-24C6-F746-B9C0-741552D42C6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A1223-E1F5-CEE8-04B3-A19FC586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E403-A751-142B-492B-BC0ED24E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F763-6EF3-B04E-A821-99FF4481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5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9AC3-4E0A-291C-716C-3764D86DC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18A6-8FC8-FC35-9A04-28C0E2A84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19F36-D184-5D2B-C115-2790DB8F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551A-24C6-F746-B9C0-741552D42C6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D275C-9ADF-2862-2E11-D917E90C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70621-75F0-9448-265C-81F00906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F763-6EF3-B04E-A821-99FF4481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5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06B4-90BD-5632-ADD5-0A6A67CD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BC453-FF29-6789-B9C7-63BC0EC4A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8AFD0-C6F0-A505-C5EF-EC8BAC930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551A-24C6-F746-B9C0-741552D42C6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C498-1CF6-571A-04CA-D6E7F43C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849-D985-12A5-E3F2-73E4D994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F763-6EF3-B04E-A821-99FF4481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4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1008-5342-2D44-8492-ED9A0E0A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59425-2BBF-1293-7146-AD369DBA2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9C8CB-82AA-5612-6B8D-A714BE635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AB129-1943-C62B-ED6B-C104B42C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551A-24C6-F746-B9C0-741552D42C6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A4FAA-6183-D76F-2B3A-45C80F87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F0049-AC85-3E6E-F655-7F4FBA89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F763-6EF3-B04E-A821-99FF4481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4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4366-D07D-4022-5E55-DF24EF72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60A8A-1F55-46C4-E0D0-4ADB06360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32061-7DF2-C1C1-57EB-6E308150A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9824A-060F-0163-D281-8975B4FEA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93CAEE-4B42-6667-CDC6-B89E91DD8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0ECEF-3AB0-B764-9C74-5A78DEE0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551A-24C6-F746-B9C0-741552D42C6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0A917-DD10-A2D0-2DDD-DF647D08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B7E9EC-8801-EFE0-C09C-D16D9CE8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F763-6EF3-B04E-A821-99FF4481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1E435-683C-EEF5-9D44-8C5FBAE5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30FCD-62F8-72A4-8575-0976733A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551A-24C6-F746-B9C0-741552D42C6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7D1EB-A96F-0D32-D2EE-195584DB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96E0A-A6F8-364E-951D-01340A6A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F763-6EF3-B04E-A821-99FF4481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9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62AA59-EF0D-B391-8155-11EC9314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551A-24C6-F746-B9C0-741552D42C6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608A71-2544-1A21-248A-5F708CB8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46792-E86D-D2DD-2879-CA01AE34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F763-6EF3-B04E-A821-99FF4481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09B9-6F51-2C61-5B92-E8FA933F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D3D38-F1FE-4737-43B4-0916CDFA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DF66B-910D-F290-BEB9-DDF8E7017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D9BD7-E8F4-9554-426D-D5184BBC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551A-24C6-F746-B9C0-741552D42C6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3E600-99AF-16D8-85F6-32A81301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79FA0-4A20-2823-AB2A-C69F7A53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F763-6EF3-B04E-A821-99FF4481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93D9-22D8-6CD5-D278-78B10949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D5A1B-A8FE-1D97-D7F8-ECAC2EC1B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93A09-F9A6-1EAC-8036-2627A96A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7224B-9D33-CA48-D938-A3962A09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551A-24C6-F746-B9C0-741552D42C6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AC146-A9A9-86A2-06A8-1428CA189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0D828-1831-15C7-53AE-434523BE6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F763-6EF3-B04E-A821-99FF4481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71FBB-E73B-32B9-FBC7-1BE2D257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0D9E0-15F4-09C8-259A-CFA26AE11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5F629-F7E2-EDB0-0B02-86827B79E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99551A-24C6-F746-B9C0-741552D42C65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910E-C8D2-2117-C3AD-553F5655B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D569B-A47D-2EA2-880F-844D60D7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56F763-6EF3-B04E-A821-99FF4481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45FC3-650A-4D89-86F3-24C3BD2BD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268" y="472338"/>
            <a:ext cx="9231463" cy="3931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11EB2D-7964-40CE-A2C6-068E482DAACB}"/>
              </a:ext>
            </a:extLst>
          </p:cNvPr>
          <p:cNvSpPr txBox="1"/>
          <p:nvPr/>
        </p:nvSpPr>
        <p:spPr>
          <a:xfrm>
            <a:off x="1249461" y="5244339"/>
            <a:ext cx="9693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F  U  T  U  R  E     R  E  A  D  Y</a:t>
            </a:r>
          </a:p>
        </p:txBody>
      </p:sp>
    </p:spTree>
    <p:extLst>
      <p:ext uri="{BB962C8B-B14F-4D97-AF65-F5344CB8AC3E}">
        <p14:creationId xmlns:p14="http://schemas.microsoft.com/office/powerpoint/2010/main" val="360055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280AEE-CD2E-BA2F-9D24-70DEAFCFC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4208497-4713-46F4-B433-5082998CB89E}"/>
              </a:ext>
            </a:extLst>
          </p:cNvPr>
          <p:cNvGrpSpPr/>
          <p:nvPr/>
        </p:nvGrpSpPr>
        <p:grpSpPr>
          <a:xfrm>
            <a:off x="7562494" y="951669"/>
            <a:ext cx="3458771" cy="1554480"/>
            <a:chOff x="7562494" y="951669"/>
            <a:chExt cx="3458771" cy="15544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3F311B-4DF4-491C-A5B4-BAEED44B6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2494" y="951669"/>
              <a:ext cx="1554480" cy="155448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E643E6-002D-4A11-B61A-7E6546A0E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6785" y="951669"/>
              <a:ext cx="1554480" cy="155448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19E513B-696D-43FA-ACF5-E2730E090DA9}"/>
              </a:ext>
            </a:extLst>
          </p:cNvPr>
          <p:cNvSpPr txBox="1"/>
          <p:nvPr/>
        </p:nvSpPr>
        <p:spPr>
          <a:xfrm>
            <a:off x="1255137" y="118005"/>
            <a:ext cx="54833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MILITARY FOCUSED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5FE31E-DA1B-49DF-86FD-447AD6753B0B}"/>
              </a:ext>
            </a:extLst>
          </p:cNvPr>
          <p:cNvGrpSpPr/>
          <p:nvPr/>
        </p:nvGrpSpPr>
        <p:grpSpPr>
          <a:xfrm>
            <a:off x="721737" y="855821"/>
            <a:ext cx="10300554" cy="4459423"/>
            <a:chOff x="556713" y="796965"/>
            <a:chExt cx="10300554" cy="44594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BECDDC-8B4C-4E38-BBB2-55FDAAA24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713" y="796965"/>
              <a:ext cx="6819749" cy="445942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905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CBCDC8-2F64-4458-BA8A-F97BF3EA0274}"/>
                </a:ext>
              </a:extLst>
            </p:cNvPr>
            <p:cNvGrpSpPr/>
            <p:nvPr/>
          </p:nvGrpSpPr>
          <p:grpSpPr>
            <a:xfrm>
              <a:off x="7709837" y="2876723"/>
              <a:ext cx="3147430" cy="1648640"/>
              <a:chOff x="7709837" y="2876723"/>
              <a:chExt cx="3147430" cy="164864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7D58552-DDC7-4148-A8F9-F57206F05F27}"/>
                  </a:ext>
                </a:extLst>
              </p:cNvPr>
              <p:cNvSpPr/>
              <p:nvPr/>
            </p:nvSpPr>
            <p:spPr>
              <a:xfrm>
                <a:off x="7709837" y="2876723"/>
                <a:ext cx="3128380" cy="1648640"/>
              </a:xfrm>
              <a:prstGeom prst="rect">
                <a:avLst/>
              </a:prstGeom>
              <a:solidFill>
                <a:srgbClr val="F0B82D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94C0B2-A974-453F-8CAB-0D199DCEEEE0}"/>
                  </a:ext>
                </a:extLst>
              </p:cNvPr>
              <p:cNvSpPr txBox="1"/>
              <p:nvPr/>
            </p:nvSpPr>
            <p:spPr>
              <a:xfrm>
                <a:off x="7728887" y="2895829"/>
                <a:ext cx="3128380" cy="15696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600" dirty="0">
                    <a:latin typeface="Arial"/>
                    <a:cs typeface="Arial"/>
                  </a:rPr>
                  <a:t>Military-connected students relate their experiences at FTCC to National Cyber Director Harry Coker, Jr., and Maj. Gen. Colin Tuley, Deputy Commanding  General Fort Bragg.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18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280AEE-CD2E-BA2F-9D24-70DEAFCFC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528B2EB-5684-48F8-AB1E-6B712B433957}"/>
              </a:ext>
            </a:extLst>
          </p:cNvPr>
          <p:cNvGrpSpPr/>
          <p:nvPr/>
        </p:nvGrpSpPr>
        <p:grpSpPr>
          <a:xfrm>
            <a:off x="406506" y="958592"/>
            <a:ext cx="6618382" cy="3017520"/>
            <a:chOff x="406506" y="958592"/>
            <a:chExt cx="6618382" cy="301752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23A9C70-41EA-4A3F-857E-6DCCEEE2CD4F}"/>
                </a:ext>
              </a:extLst>
            </p:cNvPr>
            <p:cNvGrpSpPr/>
            <p:nvPr/>
          </p:nvGrpSpPr>
          <p:grpSpPr>
            <a:xfrm>
              <a:off x="4308147" y="1091561"/>
              <a:ext cx="2716741" cy="627801"/>
              <a:chOff x="4321917" y="1768217"/>
              <a:chExt cx="2768867" cy="62780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D6D6F5-F824-4F7B-A875-1DBD8F509EC6}"/>
                  </a:ext>
                </a:extLst>
              </p:cNvPr>
              <p:cNvSpPr/>
              <p:nvPr/>
            </p:nvSpPr>
            <p:spPr>
              <a:xfrm>
                <a:off x="4396243" y="1768217"/>
                <a:ext cx="2601169" cy="627801"/>
              </a:xfrm>
              <a:prstGeom prst="rect">
                <a:avLst/>
              </a:prstGeom>
              <a:solidFill>
                <a:srgbClr val="F0B82D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D979CB-44E4-4443-87EE-488BAB780D27}"/>
                  </a:ext>
                </a:extLst>
              </p:cNvPr>
              <p:cNvSpPr txBox="1"/>
              <p:nvPr/>
            </p:nvSpPr>
            <p:spPr>
              <a:xfrm>
                <a:off x="4321917" y="1802039"/>
                <a:ext cx="276886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Military/veteran resource </a:t>
                </a:r>
                <a:endParaRPr lang="en-US"/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fair on Fayetteville campus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E460000-8EB8-48AC-89C4-5BB8F34EA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506" y="958592"/>
              <a:ext cx="3791751" cy="301752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905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EA8403-2231-4044-AEED-F6BB10059DF5}"/>
              </a:ext>
            </a:extLst>
          </p:cNvPr>
          <p:cNvGrpSpPr/>
          <p:nvPr/>
        </p:nvGrpSpPr>
        <p:grpSpPr>
          <a:xfrm>
            <a:off x="4376498" y="635432"/>
            <a:ext cx="7249269" cy="3017520"/>
            <a:chOff x="4376498" y="635432"/>
            <a:chExt cx="7249269" cy="30175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BAD8C3-6F56-4846-9F6E-ABF9FB17F810}"/>
                </a:ext>
              </a:extLst>
            </p:cNvPr>
            <p:cNvGrpSpPr/>
            <p:nvPr/>
          </p:nvGrpSpPr>
          <p:grpSpPr>
            <a:xfrm>
              <a:off x="4376498" y="1983442"/>
              <a:ext cx="2537761" cy="615296"/>
              <a:chOff x="4109465" y="847274"/>
              <a:chExt cx="2537761" cy="61529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48ADE73-ED44-4D28-A51B-704686CDD8D2}"/>
                  </a:ext>
                </a:extLst>
              </p:cNvPr>
              <p:cNvSpPr/>
              <p:nvPr/>
            </p:nvSpPr>
            <p:spPr>
              <a:xfrm>
                <a:off x="4109465" y="847274"/>
                <a:ext cx="2537761" cy="594360"/>
              </a:xfrm>
              <a:prstGeom prst="rect">
                <a:avLst/>
              </a:prstGeom>
              <a:solidFill>
                <a:srgbClr val="F0B82D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B3806F-E81D-49AF-B732-3C7567EF394A}"/>
                  </a:ext>
                </a:extLst>
              </p:cNvPr>
              <p:cNvSpPr txBox="1"/>
              <p:nvPr/>
            </p:nvSpPr>
            <p:spPr>
              <a:xfrm>
                <a:off x="4282439" y="877795"/>
                <a:ext cx="2030410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FTCC open house event at Fort Bragg</a:t>
                </a:r>
                <a:endParaRPr lang="en-US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45A620C-4456-4C1B-AE67-5FBAB80AB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1940" y="635432"/>
              <a:ext cx="4573827" cy="301752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905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4BA03E-E06C-4861-ADF5-204FC8DFC86B}"/>
              </a:ext>
            </a:extLst>
          </p:cNvPr>
          <p:cNvGrpSpPr/>
          <p:nvPr/>
        </p:nvGrpSpPr>
        <p:grpSpPr>
          <a:xfrm>
            <a:off x="402439" y="2808735"/>
            <a:ext cx="8298348" cy="3017521"/>
            <a:chOff x="402439" y="2808735"/>
            <a:chExt cx="8298348" cy="301752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9C43EBE-6DF3-4853-9EDA-F3784B26C23D}"/>
                </a:ext>
              </a:extLst>
            </p:cNvPr>
            <p:cNvGrpSpPr/>
            <p:nvPr/>
          </p:nvGrpSpPr>
          <p:grpSpPr>
            <a:xfrm>
              <a:off x="402439" y="4526091"/>
              <a:ext cx="3501858" cy="860619"/>
              <a:chOff x="394318" y="4241225"/>
              <a:chExt cx="3501858" cy="86061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93B27E3-FE04-4457-A483-C98A18FD30EF}"/>
                  </a:ext>
                </a:extLst>
              </p:cNvPr>
              <p:cNvSpPr/>
              <p:nvPr/>
            </p:nvSpPr>
            <p:spPr>
              <a:xfrm>
                <a:off x="394318" y="4250369"/>
                <a:ext cx="3501858" cy="851475"/>
              </a:xfrm>
              <a:prstGeom prst="rect">
                <a:avLst/>
              </a:prstGeom>
              <a:solidFill>
                <a:srgbClr val="F0B82D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970A78-1EF5-4421-9529-BD3D2D2089C9}"/>
                  </a:ext>
                </a:extLst>
              </p:cNvPr>
              <p:cNvSpPr txBox="1"/>
              <p:nvPr/>
            </p:nvSpPr>
            <p:spPr>
              <a:xfrm>
                <a:off x="403843" y="4241225"/>
                <a:ext cx="3376558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Warrior Wednesday session at FTCC’s All American Veterans Center</a:t>
                </a:r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0223CE-0572-444C-AF5E-11CEEDD44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6879" y="2808735"/>
              <a:ext cx="4663908" cy="301752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905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900A8BC-5874-4C25-BDC0-F90948A7AB56}"/>
              </a:ext>
            </a:extLst>
          </p:cNvPr>
          <p:cNvSpPr txBox="1"/>
          <p:nvPr/>
        </p:nvSpPr>
        <p:spPr>
          <a:xfrm>
            <a:off x="502662" y="89430"/>
            <a:ext cx="548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MILITARY APPRECIATION</a:t>
            </a:r>
          </a:p>
        </p:txBody>
      </p:sp>
    </p:spTree>
    <p:extLst>
      <p:ext uri="{BB962C8B-B14F-4D97-AF65-F5344CB8AC3E}">
        <p14:creationId xmlns:p14="http://schemas.microsoft.com/office/powerpoint/2010/main" val="350126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56131A-6B45-D70B-255A-1DFE18682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072B0F7B-2FB8-41E2-8114-1925A893F2BF}"/>
              </a:ext>
            </a:extLst>
          </p:cNvPr>
          <p:cNvGrpSpPr/>
          <p:nvPr/>
        </p:nvGrpSpPr>
        <p:grpSpPr>
          <a:xfrm>
            <a:off x="747282" y="2432304"/>
            <a:ext cx="8039812" cy="3291840"/>
            <a:chOff x="747282" y="2295144"/>
            <a:chExt cx="8039812" cy="329184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AEBAE55-CCEF-4C34-A5AB-6A047D6F5F4E}"/>
                </a:ext>
              </a:extLst>
            </p:cNvPr>
            <p:cNvGrpSpPr/>
            <p:nvPr/>
          </p:nvGrpSpPr>
          <p:grpSpPr>
            <a:xfrm>
              <a:off x="747282" y="4695664"/>
              <a:ext cx="2562084" cy="830997"/>
              <a:chOff x="747282" y="4695664"/>
              <a:chExt cx="2562084" cy="83099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77CAB47-DD15-4B3B-B40E-97FDE19457BC}"/>
                  </a:ext>
                </a:extLst>
              </p:cNvPr>
              <p:cNvSpPr/>
              <p:nvPr/>
            </p:nvSpPr>
            <p:spPr>
              <a:xfrm>
                <a:off x="747282" y="4713952"/>
                <a:ext cx="2562084" cy="756225"/>
              </a:xfrm>
              <a:prstGeom prst="rect">
                <a:avLst/>
              </a:prstGeom>
              <a:solidFill>
                <a:srgbClr val="F0B82D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313E54-F840-4512-BBE0-49680C015077}"/>
                  </a:ext>
                </a:extLst>
              </p:cNvPr>
              <p:cNvSpPr txBox="1"/>
              <p:nvPr/>
            </p:nvSpPr>
            <p:spPr>
              <a:xfrm>
                <a:off x="747282" y="4695664"/>
                <a:ext cx="253798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Graduates of FTCC’s Combat Paramedic course</a:t>
                </a:r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D44294-D66A-433E-9398-B0B7C168A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4905" y="2295144"/>
              <a:ext cx="5382189" cy="329184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905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93C673-22F0-43B7-90F9-C11221F6BEB1}"/>
              </a:ext>
            </a:extLst>
          </p:cNvPr>
          <p:cNvGrpSpPr/>
          <p:nvPr/>
        </p:nvGrpSpPr>
        <p:grpSpPr>
          <a:xfrm>
            <a:off x="5202192" y="534924"/>
            <a:ext cx="5694408" cy="3429000"/>
            <a:chOff x="5202192" y="443484"/>
            <a:chExt cx="5694408" cy="3429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21ABB81-CA0A-4770-9007-8A938138703E}"/>
                </a:ext>
              </a:extLst>
            </p:cNvPr>
            <p:cNvGrpSpPr/>
            <p:nvPr/>
          </p:nvGrpSpPr>
          <p:grpSpPr>
            <a:xfrm>
              <a:off x="5202192" y="1620292"/>
              <a:ext cx="2800209" cy="585317"/>
              <a:chOff x="5202192" y="1620292"/>
              <a:chExt cx="2800209" cy="58531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20DAF28-F9E0-4A3B-886B-19E1F084894D}"/>
                  </a:ext>
                </a:extLst>
              </p:cNvPr>
              <p:cNvSpPr/>
              <p:nvPr/>
            </p:nvSpPr>
            <p:spPr>
              <a:xfrm>
                <a:off x="5202192" y="1620292"/>
                <a:ext cx="2800209" cy="537150"/>
              </a:xfrm>
              <a:prstGeom prst="rect">
                <a:avLst/>
              </a:prstGeom>
              <a:solidFill>
                <a:srgbClr val="F0B82D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6CA1E4-833D-4722-A511-F47250222000}"/>
                  </a:ext>
                </a:extLst>
              </p:cNvPr>
              <p:cNvSpPr txBox="1"/>
              <p:nvPr/>
            </p:nvSpPr>
            <p:spPr>
              <a:xfrm>
                <a:off x="5211717" y="1620834"/>
                <a:ext cx="2785639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600" dirty="0">
                    <a:latin typeface="Arial"/>
                    <a:cs typeface="Arial"/>
                  </a:rPr>
                  <a:t>Student in the </a:t>
                </a:r>
                <a:r>
                  <a:rPr lang="en-US" sz="1600" err="1">
                    <a:latin typeface="Arial"/>
                    <a:cs typeface="Arial"/>
                  </a:rPr>
                  <a:t>BioWork</a:t>
                </a:r>
                <a:r>
                  <a:rPr lang="en-US" sz="1600" dirty="0">
                    <a:latin typeface="Arial"/>
                    <a:cs typeface="Arial"/>
                  </a:rPr>
                  <a:t> Process Technician course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CC99A9-1AF3-4D8F-B064-0A2C77868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9113" y="443484"/>
              <a:ext cx="2557487" cy="3429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905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38B742-8EBB-452C-85C0-6F39BB5E55E4}"/>
              </a:ext>
            </a:extLst>
          </p:cNvPr>
          <p:cNvGrpSpPr/>
          <p:nvPr/>
        </p:nvGrpSpPr>
        <p:grpSpPr>
          <a:xfrm>
            <a:off x="359787" y="787908"/>
            <a:ext cx="7690361" cy="3291840"/>
            <a:chOff x="502662" y="512064"/>
            <a:chExt cx="7690361" cy="32918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C48F732-1397-461D-A84A-1A3AA14FEA95}"/>
                </a:ext>
              </a:extLst>
            </p:cNvPr>
            <p:cNvGrpSpPr/>
            <p:nvPr/>
          </p:nvGrpSpPr>
          <p:grpSpPr>
            <a:xfrm>
              <a:off x="5350797" y="686241"/>
              <a:ext cx="2842226" cy="589458"/>
              <a:chOff x="5350797" y="686241"/>
              <a:chExt cx="2842226" cy="58945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2ED79C3-6D1B-4F49-93EC-3F9C27E6CBD7}"/>
                  </a:ext>
                </a:extLst>
              </p:cNvPr>
              <p:cNvSpPr/>
              <p:nvPr/>
            </p:nvSpPr>
            <p:spPr>
              <a:xfrm>
                <a:off x="5350797" y="690924"/>
                <a:ext cx="2790684" cy="584775"/>
              </a:xfrm>
              <a:prstGeom prst="rect">
                <a:avLst/>
              </a:prstGeom>
              <a:solidFill>
                <a:srgbClr val="F0B82D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014F5D-6AB8-471C-A242-3B65681835FA}"/>
                  </a:ext>
                </a:extLst>
              </p:cNvPr>
              <p:cNvSpPr txBox="1"/>
              <p:nvPr/>
            </p:nvSpPr>
            <p:spPr>
              <a:xfrm>
                <a:off x="5407384" y="686241"/>
                <a:ext cx="2785639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LTG Christopher Donahue visits FTCC’s Pathfinder lab.</a:t>
                </a:r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176190-78AA-4DEE-AFFA-A53770DAB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662" y="512064"/>
              <a:ext cx="4676123" cy="329184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905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350911C-073C-4D98-9D4B-5086F6B7A740}"/>
              </a:ext>
            </a:extLst>
          </p:cNvPr>
          <p:cNvSpPr txBox="1"/>
          <p:nvPr/>
        </p:nvSpPr>
        <p:spPr>
          <a:xfrm>
            <a:off x="502662" y="89430"/>
            <a:ext cx="548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MILITARY PARTNERSHIPS</a:t>
            </a:r>
          </a:p>
        </p:txBody>
      </p:sp>
    </p:spTree>
    <p:extLst>
      <p:ext uri="{BB962C8B-B14F-4D97-AF65-F5344CB8AC3E}">
        <p14:creationId xmlns:p14="http://schemas.microsoft.com/office/powerpoint/2010/main" val="163903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44954C-ACF7-1959-D63F-3C1D0E3A3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E93E77-5E37-4A74-A352-68538AFD1B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663" y="850392"/>
            <a:ext cx="5615687" cy="301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CCABAC-4F81-4598-84BB-49B35DD961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2683" y="850392"/>
            <a:ext cx="2682503" cy="3803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24D40C-D411-44B0-884A-B8E3C01226F9}"/>
              </a:ext>
            </a:extLst>
          </p:cNvPr>
          <p:cNvSpPr txBox="1"/>
          <p:nvPr/>
        </p:nvSpPr>
        <p:spPr>
          <a:xfrm>
            <a:off x="502662" y="89430"/>
            <a:ext cx="10762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TRAINING FOR GOOD JOBS IN THE CIVILIAN WORLD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B93E1-A4F4-4ADD-8FD2-CCE3EFAC46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192" y="2581059"/>
            <a:ext cx="4172607" cy="2926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5B728F-6290-4BC0-A3CB-BA0FCC13FF35}"/>
              </a:ext>
            </a:extLst>
          </p:cNvPr>
          <p:cNvSpPr txBox="1"/>
          <p:nvPr/>
        </p:nvSpPr>
        <p:spPr>
          <a:xfrm>
            <a:off x="671091" y="4044099"/>
            <a:ext cx="4471674" cy="1077218"/>
          </a:xfrm>
          <a:prstGeom prst="rect">
            <a:avLst/>
          </a:prstGeom>
          <a:solidFill>
            <a:srgbClr val="F0B82D">
              <a:alpha val="50196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Transition Tech programs include Logistics &amp; Distribution Management, CDL truck driving and Caliber Collision auto-body repair. These programs have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95% hire rate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33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C7ABF3-B3F4-5BB4-3B78-766B296AB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FBA2545-4513-407C-9D66-D2889B64E920}"/>
              </a:ext>
            </a:extLst>
          </p:cNvPr>
          <p:cNvSpPr txBox="1"/>
          <p:nvPr/>
        </p:nvSpPr>
        <p:spPr>
          <a:xfrm>
            <a:off x="502662" y="89430"/>
            <a:ext cx="687654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"Learn &amp; Earn" OJT Opportunities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9B1C90-2D1C-4EA5-A768-BFE27BA1D20C}"/>
              </a:ext>
            </a:extLst>
          </p:cNvPr>
          <p:cNvGrpSpPr/>
          <p:nvPr/>
        </p:nvGrpSpPr>
        <p:grpSpPr>
          <a:xfrm>
            <a:off x="5911840" y="2066881"/>
            <a:ext cx="5952635" cy="3463225"/>
            <a:chOff x="5931146" y="674205"/>
            <a:chExt cx="5952635" cy="34632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9351152-F150-4430-BEE9-F1636BF5F518}"/>
                </a:ext>
              </a:extLst>
            </p:cNvPr>
            <p:cNvGrpSpPr/>
            <p:nvPr/>
          </p:nvGrpSpPr>
          <p:grpSpPr>
            <a:xfrm>
              <a:off x="5931146" y="959267"/>
              <a:ext cx="4023360" cy="2893100"/>
              <a:chOff x="5912858" y="1107024"/>
              <a:chExt cx="4023360" cy="28931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6FCE5CB-A2E3-43D4-8ACC-827E411444A1}"/>
                  </a:ext>
                </a:extLst>
              </p:cNvPr>
              <p:cNvSpPr/>
              <p:nvPr/>
            </p:nvSpPr>
            <p:spPr>
              <a:xfrm>
                <a:off x="5912858" y="1107024"/>
                <a:ext cx="4023360" cy="2783515"/>
              </a:xfrm>
              <a:prstGeom prst="rect">
                <a:avLst/>
              </a:prstGeom>
              <a:solidFill>
                <a:srgbClr val="F0B82D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5214C7-0693-4420-A2BE-C19D3EF96463}"/>
                  </a:ext>
                </a:extLst>
              </p:cNvPr>
              <p:cNvSpPr txBox="1"/>
              <p:nvPr/>
            </p:nvSpPr>
            <p:spPr>
              <a:xfrm>
                <a:off x="5991583" y="1107024"/>
                <a:ext cx="3300984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Air Force veteran Ryan Hodgson earned two IT degrees at FTCC and gained valuable experience through training and an internship made possible by the Carolina Cyber Network. </a:t>
                </a:r>
              </a:p>
              <a:p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Now a network analyst with the NC Department of Information Technology, Hodgson said the experiences were “incredibly beneficial” and gave him a head start on preparing for the modern civilian workforce.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A72CB0-07CE-4C6C-A776-EFA2C1FC5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6362" y="674205"/>
              <a:ext cx="2597419" cy="34632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905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1403827-FFF6-4F5B-A0A1-97EB4B400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250" y="255193"/>
            <a:ext cx="2491587" cy="78471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11D4B2B-42E8-4794-9E57-F51A079D264F}"/>
              </a:ext>
            </a:extLst>
          </p:cNvPr>
          <p:cNvGrpSpPr/>
          <p:nvPr/>
        </p:nvGrpSpPr>
        <p:grpSpPr>
          <a:xfrm>
            <a:off x="5770421" y="1195781"/>
            <a:ext cx="5652346" cy="584775"/>
            <a:chOff x="4963532" y="1167696"/>
            <a:chExt cx="5744091" cy="5847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2DEE0D-52B6-41A3-BC55-5BD6767F8F4E}"/>
                </a:ext>
              </a:extLst>
            </p:cNvPr>
            <p:cNvSpPr/>
            <p:nvPr/>
          </p:nvSpPr>
          <p:spPr>
            <a:xfrm>
              <a:off x="4963532" y="1167696"/>
              <a:ext cx="5744091" cy="584775"/>
            </a:xfrm>
            <a:prstGeom prst="rect">
              <a:avLst/>
            </a:prstGeom>
            <a:solidFill>
              <a:srgbClr val="F0B82D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2F05DB-5374-4897-804D-48B00184A2F1}"/>
                </a:ext>
              </a:extLst>
            </p:cNvPr>
            <p:cNvSpPr txBox="1"/>
            <p:nvPr/>
          </p:nvSpPr>
          <p:spPr>
            <a:xfrm>
              <a:off x="5107810" y="1222885"/>
              <a:ext cx="5286891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dirty="0">
                  <a:latin typeface="Arial"/>
                  <a:cs typeface="Arial"/>
                </a:rPr>
                <a:t>NC DIT Secretary Teena </a:t>
              </a:r>
              <a:r>
                <a:rPr lang="en-US" sz="1400" err="1">
                  <a:latin typeface="Arial"/>
                  <a:cs typeface="Arial"/>
                </a:rPr>
                <a:t>Piccione</a:t>
              </a:r>
              <a:r>
                <a:rPr lang="en-US" sz="1400" dirty="0">
                  <a:latin typeface="Arial"/>
                  <a:cs typeface="Arial"/>
                </a:rPr>
                <a:t> announced a new cybersecurity internship program in partnership with the CCN.</a:t>
              </a:r>
              <a:endParaRPr lang="en-US">
                <a:latin typeface="Arial"/>
                <a:cs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2C7F2E4-8C1F-44D6-A2D4-6987631E03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431" y="944146"/>
            <a:ext cx="5151606" cy="4138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1085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6a63e5-62ca-47e1-982e-92a59e89cf96" xsi:nil="true"/>
    <lcf76f155ced4ddcb4097134ff3c332f xmlns="f0c7df40-7244-4565-bb89-9b89764bce5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446BFC69887F4B8E2B1E871A0726A5" ma:contentTypeVersion="11" ma:contentTypeDescription="Create a new document." ma:contentTypeScope="" ma:versionID="e7943ebc1371d8b9762b06e3bb281494">
  <xsd:schema xmlns:xsd="http://www.w3.org/2001/XMLSchema" xmlns:xs="http://www.w3.org/2001/XMLSchema" xmlns:p="http://schemas.microsoft.com/office/2006/metadata/properties" xmlns:ns2="f0c7df40-7244-4565-bb89-9b89764bce51" xmlns:ns3="676a63e5-62ca-47e1-982e-92a59e89cf96" targetNamespace="http://schemas.microsoft.com/office/2006/metadata/properties" ma:root="true" ma:fieldsID="7821d2b8a73930930254b3734c28d3f4" ns2:_="" ns3:_="">
    <xsd:import namespace="f0c7df40-7244-4565-bb89-9b89764bce51"/>
    <xsd:import namespace="676a63e5-62ca-47e1-982e-92a59e89c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7df40-7244-4565-bb89-9b89764bce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87bdb349-cebc-4d0f-b7ad-ac57dc0daf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a63e5-62ca-47e1-982e-92a59e89cf9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8cc0038-aef8-44fe-b0ce-dbeecf1d2ffa}" ma:internalName="TaxCatchAll" ma:showField="CatchAllData" ma:web="676a63e5-62ca-47e1-982e-92a59e89c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F7CC0E-D01B-42C2-B1ED-A023DCA8F791}">
  <ds:schemaRefs>
    <ds:schemaRef ds:uri="http://purl.org/dc/elements/1.1/"/>
    <ds:schemaRef ds:uri="676a63e5-62ca-47e1-982e-92a59e89cf96"/>
    <ds:schemaRef ds:uri="http://purl.org/dc/dcmitype/"/>
    <ds:schemaRef ds:uri="http://schemas.microsoft.com/office/2006/documentManagement/types"/>
    <ds:schemaRef ds:uri="http://schemas.microsoft.com/office/infopath/2007/PartnerControls"/>
    <ds:schemaRef ds:uri="f0c7df40-7244-4565-bb89-9b89764bce51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21F4C7-9EE5-47A0-B9EC-67C725CA87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5ACB70-8DEB-4957-9496-7D42F0C59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c7df40-7244-4565-bb89-9b89764bce51"/>
    <ds:schemaRef ds:uri="676a63e5-62ca-47e1-982e-92a59e89c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313</Words>
  <Application>Microsoft Office PowerPoint</Application>
  <PresentationFormat>Widescreen</PresentationFormat>
  <Paragraphs>23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“Future Ready”</dc:title>
  <dc:creator>Janan Warren</dc:creator>
  <cp:lastModifiedBy>Mark Sorrells</cp:lastModifiedBy>
  <cp:revision>107</cp:revision>
  <dcterms:created xsi:type="dcterms:W3CDTF">2025-07-10T11:49:26Z</dcterms:created>
  <dcterms:modified xsi:type="dcterms:W3CDTF">2025-08-14T10:42:55Z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0x01010087446BFC69887F4B8E2B1E871A0726A5</vt:lpwstr>
  </property>
</Properties>
</file>