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70" r:id="rId5"/>
    <p:sldMasterId id="2147483675" r:id="rId6"/>
    <p:sldMasterId id="2147483687" r:id="rId7"/>
    <p:sldMasterId id="2147483699" r:id="rId8"/>
  </p:sldMasterIdLst>
  <p:notesMasterIdLst>
    <p:notesMasterId r:id="rId39"/>
  </p:notesMasterIdLst>
  <p:sldIdLst>
    <p:sldId id="256" r:id="rId9"/>
    <p:sldId id="259" r:id="rId10"/>
    <p:sldId id="3555" r:id="rId11"/>
    <p:sldId id="3540" r:id="rId12"/>
    <p:sldId id="3556" r:id="rId13"/>
    <p:sldId id="3444" r:id="rId14"/>
    <p:sldId id="3501" r:id="rId15"/>
    <p:sldId id="1598" r:id="rId16"/>
    <p:sldId id="3506" r:id="rId17"/>
    <p:sldId id="3543" r:id="rId18"/>
    <p:sldId id="3544" r:id="rId19"/>
    <p:sldId id="3546" r:id="rId20"/>
    <p:sldId id="3547" r:id="rId21"/>
    <p:sldId id="3548" r:id="rId22"/>
    <p:sldId id="3549" r:id="rId23"/>
    <p:sldId id="3550" r:id="rId24"/>
    <p:sldId id="3551" r:id="rId25"/>
    <p:sldId id="3552" r:id="rId26"/>
    <p:sldId id="3553" r:id="rId27"/>
    <p:sldId id="3554" r:id="rId28"/>
    <p:sldId id="3505" r:id="rId29"/>
    <p:sldId id="282" r:id="rId30"/>
    <p:sldId id="3510" r:id="rId31"/>
    <p:sldId id="264" r:id="rId32"/>
    <p:sldId id="3494" r:id="rId33"/>
    <p:sldId id="3495" r:id="rId34"/>
    <p:sldId id="3497" r:id="rId35"/>
    <p:sldId id="269" r:id="rId36"/>
    <p:sldId id="3511" r:id="rId37"/>
    <p:sldId id="3512" r:id="rId38"/>
  </p:sldIdLst>
  <p:sldSz cx="12192000" cy="6858000"/>
  <p:notesSz cx="7010400" cy="9296400"/>
  <p:embeddedFontLst>
    <p:embeddedFont>
      <p:font typeface="Arial Black" panose="020B0A04020102020204" pitchFamily="34" charset="0"/>
      <p:bold r:id="rId40"/>
    </p:embeddedFont>
    <p:embeddedFont>
      <p:font typeface="Play" panose="020B0604020202020204" charset="0"/>
      <p:regular r:id="rId41"/>
      <p:bold r:id="rId42"/>
    </p:embeddedFont>
    <p:embeddedFont>
      <p:font typeface="Walbaum Display" panose="020F0502020204030204" pitchFamily="18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h6pIvkr5+bZCpKDp8h7Pu+jBTxW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Dorney" initials="SD" lastIdx="1" clrIdx="0">
    <p:extLst>
      <p:ext uri="{19B8F6BF-5375-455C-9EA6-DF929625EA0E}">
        <p15:presenceInfo xmlns:p15="http://schemas.microsoft.com/office/powerpoint/2012/main" userId="S-1-5-21-3080359076-3105370621-3602982158-42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0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BA554A-1602-4229-8F0F-CA349195D3FA}">
  <a:tblStyle styleId="{A4BA554A-1602-4229-8F0F-CA349195D3F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6" autoAdjust="0"/>
    <p:restoredTop sz="90884"/>
  </p:normalViewPr>
  <p:slideViewPr>
    <p:cSldViewPr snapToGrid="0">
      <p:cViewPr varScale="1">
        <p:scale>
          <a:sx n="66" d="100"/>
          <a:sy n="66" d="100"/>
        </p:scale>
        <p:origin x="6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3.fntdata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customschemas.google.com/relationships/presentationmetadata" Target="meta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4.fntdata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7.fntdata"/><Relationship Id="rId20" Type="http://schemas.openxmlformats.org/officeDocument/2006/relationships/slide" Target="slides/slide12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7452213349656382E-2"/>
          <c:y val="9.5703089190409124E-2"/>
          <c:w val="0.88424393044619398"/>
          <c:h val="0.711937746062991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Prime Contracts in North Carolina (Department of Defense)</c:v>
                </c:pt>
              </c:strCache>
            </c:strRef>
          </c:tx>
          <c:invertIfNegative val="0"/>
          <c:dLbls>
            <c:spPr>
              <a:noFill/>
              <a:ln w="2523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89" b="0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Sheet1!$B$2:$B$10</c:f>
              <c:numCache>
                <c:formatCode>0.00</c:formatCode>
                <c:ptCount val="9"/>
                <c:pt idx="0">
                  <c:v>4.6100000000000003</c:v>
                </c:pt>
                <c:pt idx="1">
                  <c:v>5.12</c:v>
                </c:pt>
                <c:pt idx="2">
                  <c:v>6.15</c:v>
                </c:pt>
                <c:pt idx="3">
                  <c:v>7.18</c:v>
                </c:pt>
                <c:pt idx="4">
                  <c:v>9.52</c:v>
                </c:pt>
                <c:pt idx="5">
                  <c:v>7.38</c:v>
                </c:pt>
                <c:pt idx="6">
                  <c:v>8.93</c:v>
                </c:pt>
                <c:pt idx="7">
                  <c:v>7.38</c:v>
                </c:pt>
                <c:pt idx="8">
                  <c:v>8.5500000000000007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DB-E542-A391-BEA4B33261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223664"/>
        <c:axId val="1"/>
      </c:barChart>
      <c:catAx>
        <c:axId val="162223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789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majorGridlines/>
        <c:numFmt formatCode="0.00" sourceLinked="1"/>
        <c:majorTickMark val="out"/>
        <c:minorTickMark val="none"/>
        <c:tickLblPos val="nextTo"/>
        <c:crossAx val="162223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789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67" name="Google Shape;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>
          <a:extLst>
            <a:ext uri="{FF2B5EF4-FFF2-40B4-BE49-F238E27FC236}">
              <a16:creationId xmlns:a16="http://schemas.microsoft.com/office/drawing/2014/main" id="{AB99547D-3245-946C-5C17-6A8B2431E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3:notes">
            <a:extLst>
              <a:ext uri="{FF2B5EF4-FFF2-40B4-BE49-F238E27FC236}">
                <a16:creationId xmlns:a16="http://schemas.microsoft.com/office/drawing/2014/main" id="{401BFB35-6E54-282C-E88C-D76223608F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2" name="Google Shape;452;p23:notes">
            <a:extLst>
              <a:ext uri="{FF2B5EF4-FFF2-40B4-BE49-F238E27FC236}">
                <a16:creationId xmlns:a16="http://schemas.microsoft.com/office/drawing/2014/main" id="{EE2C911B-D07A-6FE4-F543-934E83C1CC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1816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3027-A4B5-44E3-B0AB-F932F339A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ABEF3D-C027-5CEB-E62D-1597626690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F61805-714B-4A9E-59A6-AEFFD46D9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33EA8-A47A-B6EA-3000-EEDE9A6645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445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83585-C017-3776-0335-88290B8B4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DED8AC-0482-8BF6-B909-344A652056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A6F18D-8785-2E93-D558-6AD72356D0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0EF12-2D43-D46F-79BE-DF876CA3DC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126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8DC68-EBAB-0954-E1F6-D2A7A7D61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6A6C92-2FA3-1955-A203-D3F757980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2E3C72-1E23-EA4E-2D51-9A73719FC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CC583-E3BE-AFF2-42B6-EAC7384016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724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EB848-DEF6-0B68-5EB1-1609E6C66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D8E5BC-C501-EBD1-E2E9-D6DAEFC535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063A7F-2A8E-4328-D733-C975C86B4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9A041-7808-81C4-A4F9-672610F495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1150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F0995-2921-92B4-F146-848B4A61A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91E29D-67F3-5C8B-2767-7DDA759738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21BD0B-19EB-C55C-BCC1-A25E2C8C11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ED9B1-622C-1CB3-AE69-6EF37A6222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3545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7D209-CB98-13C9-FA25-ABF06E2E0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E2E3CC-B298-BED9-CCE4-4F05E7FB3E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7C9709-27A6-8330-FA75-D6E7391E8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64F21-CB7E-4C9D-25DE-A7B29127E5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068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EE94D-2299-0F0D-157E-9C0DC574B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004137-E229-D1D9-509E-C9056E7B41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419A4E-0693-BF47-E942-AE6003D51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E9282-0116-B527-0110-CD4A29792E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0726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5C450-CEBD-569E-2D45-73F301126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2B9826-47FA-04DC-33A6-CFDB37C6CA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5008F6-A060-E30A-B7E5-BB61D72E3D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A7E8A-AA82-B64B-41C1-018DA6106C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992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27E01-6A0E-6425-1F4D-E86118DBA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5F3A40-7E7D-F4E1-9FE6-232C44F771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2E5013-BB5E-9D92-0765-C082E7A241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5D594-2E5A-C119-4B06-B04FC14B76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3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03" name="Google Shape;2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F7EAE-1C74-E9B7-E258-6ED63B9DC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4BC361-8118-7CC0-AE1E-957134ABFA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BAFE93-18C6-9A79-2548-4E0793DA7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8BD62-5761-333E-5F17-4A9D8613D2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378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BBFB1-ACFC-C2D9-BBC9-532357156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A4D69D-F60B-55EA-01DF-3F1D2F6957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316508-ACAF-CFA4-8C37-40BD7156C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BA2E1-E7EF-BBEC-EC45-5755F6AA91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1756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>
          <a:extLst>
            <a:ext uri="{FF2B5EF4-FFF2-40B4-BE49-F238E27FC236}">
              <a16:creationId xmlns:a16="http://schemas.microsoft.com/office/drawing/2014/main" id="{27FE64EC-7C80-FD87-E62F-5108BD328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:notes">
            <a:extLst>
              <a:ext uri="{FF2B5EF4-FFF2-40B4-BE49-F238E27FC236}">
                <a16:creationId xmlns:a16="http://schemas.microsoft.com/office/drawing/2014/main" id="{944AC6F5-885A-A576-2C4A-FD8A47AD5A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5918" y="4624265"/>
            <a:ext cx="5647335" cy="3783490"/>
          </a:xfrm>
          <a:prstGeom prst="rect">
            <a:avLst/>
          </a:prstGeom>
        </p:spPr>
        <p:txBody>
          <a:bodyPr spcFirstLastPara="1" wrap="square" lIns="95224" tIns="47599" rIns="95224" bIns="47599" anchor="t" anchorCtr="0">
            <a:noAutofit/>
          </a:bodyPr>
          <a:lstStyle/>
          <a:p>
            <a:endParaRPr dirty="0"/>
          </a:p>
        </p:txBody>
      </p:sp>
      <p:sp>
        <p:nvSpPr>
          <p:cNvPr id="268" name="Google Shape;268;p9:notes">
            <a:extLst>
              <a:ext uri="{FF2B5EF4-FFF2-40B4-BE49-F238E27FC236}">
                <a16:creationId xmlns:a16="http://schemas.microsoft.com/office/drawing/2014/main" id="{53E63ACE-B29B-ADD1-62A6-40D9D2423D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47700" y="1200150"/>
            <a:ext cx="5765800" cy="3243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4204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E3734-E48F-7E97-42DC-C3EEB5D00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18698C-1276-F67A-6C70-0279ED8C8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A3AAFA-7335-6D7B-68FB-F9A020A18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86F70-3F82-C234-48F3-D2D5D3C692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0BBEA7D-003B-4866-91A1-D003EB1961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5965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>
          <a:extLst>
            <a:ext uri="{FF2B5EF4-FFF2-40B4-BE49-F238E27FC236}">
              <a16:creationId xmlns:a16="http://schemas.microsoft.com/office/drawing/2014/main" id="{48D06BFC-2D87-1EED-3737-B75ACDD62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>
            <a:extLst>
              <a:ext uri="{FF2B5EF4-FFF2-40B4-BE49-F238E27FC236}">
                <a16:creationId xmlns:a16="http://schemas.microsoft.com/office/drawing/2014/main" id="{0067E9E6-1FB8-8DE4-AE16-4F53A04B3B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9:notes">
            <a:extLst>
              <a:ext uri="{FF2B5EF4-FFF2-40B4-BE49-F238E27FC236}">
                <a16:creationId xmlns:a16="http://schemas.microsoft.com/office/drawing/2014/main" id="{3092E9D3-4561-B532-DC86-CB5B5CD629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13440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>
          <a:extLst>
            <a:ext uri="{FF2B5EF4-FFF2-40B4-BE49-F238E27FC236}">
              <a16:creationId xmlns:a16="http://schemas.microsoft.com/office/drawing/2014/main" id="{8454DFCE-2417-4938-FB27-47AB50A9A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5:notes">
            <a:extLst>
              <a:ext uri="{FF2B5EF4-FFF2-40B4-BE49-F238E27FC236}">
                <a16:creationId xmlns:a16="http://schemas.microsoft.com/office/drawing/2014/main" id="{A3C2C690-84B8-B33F-6560-E0DB03CDBC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3475" y="4489387"/>
            <a:ext cx="5627793" cy="4253103"/>
          </a:xfrm>
          <a:prstGeom prst="rect">
            <a:avLst/>
          </a:prstGeom>
        </p:spPr>
        <p:txBody>
          <a:bodyPr spcFirstLastPara="1" wrap="square" lIns="94187" tIns="94187" rIns="94187" bIns="94187" anchor="t" anchorCtr="0">
            <a:noAutofit/>
          </a:bodyPr>
          <a:lstStyle/>
          <a:p>
            <a:endParaRPr dirty="0"/>
          </a:p>
        </p:txBody>
      </p:sp>
      <p:sp>
        <p:nvSpPr>
          <p:cNvPr id="266" name="Google Shape;266;p15:notes">
            <a:extLst>
              <a:ext uri="{FF2B5EF4-FFF2-40B4-BE49-F238E27FC236}">
                <a16:creationId xmlns:a16="http://schemas.microsoft.com/office/drawing/2014/main" id="{F8484902-9282-6273-9047-40B875EF73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6713" y="708025"/>
            <a:ext cx="6302375" cy="3544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53416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A9341CA5-E5B0-BF53-43FF-67786386C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:notes">
            <a:extLst>
              <a:ext uri="{FF2B5EF4-FFF2-40B4-BE49-F238E27FC236}">
                <a16:creationId xmlns:a16="http://schemas.microsoft.com/office/drawing/2014/main" id="{DF9144BC-AE82-0772-83BF-CF8AED012C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3475" y="4489387"/>
            <a:ext cx="5627793" cy="4253103"/>
          </a:xfrm>
          <a:prstGeom prst="rect">
            <a:avLst/>
          </a:prstGeom>
        </p:spPr>
        <p:txBody>
          <a:bodyPr spcFirstLastPara="1" wrap="square" lIns="94187" tIns="94187" rIns="94187" bIns="94187" anchor="t" anchorCtr="0">
            <a:noAutofit/>
          </a:bodyPr>
          <a:lstStyle/>
          <a:p>
            <a:endParaRPr dirty="0"/>
          </a:p>
        </p:txBody>
      </p:sp>
      <p:sp>
        <p:nvSpPr>
          <p:cNvPr id="316" name="Google Shape;316;p19:notes">
            <a:extLst>
              <a:ext uri="{FF2B5EF4-FFF2-40B4-BE49-F238E27FC236}">
                <a16:creationId xmlns:a16="http://schemas.microsoft.com/office/drawing/2014/main" id="{CF4617F5-71B3-7D37-56FE-CAF167DBAE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6713" y="708025"/>
            <a:ext cx="6302375" cy="3544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65661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FE180-DD93-26E2-7DF4-5377D457B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636762-EC4A-EC58-96B6-4D5A4E540F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BCAA7C-DA51-4205-6236-7DF2F1399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3ED8D-7505-C2C1-F087-E1ADDC02E1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4186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28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8502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 defTabSz="931774">
              <a:buClrTx/>
              <a:defRPr/>
            </a:pPr>
            <a:fld id="{10BBEA7D-003B-4866-91A1-D003EB196139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r" defTabSz="931774">
                <a:buClrTx/>
                <a:defRPr/>
              </a:pPr>
              <a:t>29</a:t>
            </a:fld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549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2F705-4844-DB3E-9504-5F8FE7B72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6C5482-D555-3CCE-FA45-CBD3946C2F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832A9B-9949-2E0C-A513-E33A761A8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defense is second largest sector of NC economy (to agriculture)</a:t>
            </a:r>
          </a:p>
          <a:p>
            <a:endParaRPr lang="en-US" dirty="0"/>
          </a:p>
          <a:p>
            <a:r>
              <a:rPr lang="en-US" dirty="0"/>
              <a:t>Total economic impact is tremendous</a:t>
            </a:r>
          </a:p>
          <a:p>
            <a:endParaRPr lang="en-US" dirty="0"/>
          </a:p>
          <a:p>
            <a:r>
              <a:rPr lang="en-US" dirty="0"/>
              <a:t>One part if Contracting – our area of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06CD0-B9B7-7CF0-D792-85FD356E6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6B091AE-D1A4-4CF2-81FC-44716BA516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2493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08746-49A1-DE70-5519-F81942D6E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33D588-1255-6FE2-9812-F68DBD7C6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D64EAD-3526-17DA-1AD3-9D9CD9F0A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1B8B6-7B06-2D76-E57D-821733B2E7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 defTabSz="931774">
              <a:buClrTx/>
              <a:defRPr/>
            </a:pPr>
            <a:fld id="{10BBEA7D-003B-4866-91A1-D003EB196139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r" defTabSz="931774">
                <a:buClrTx/>
                <a:defRPr/>
              </a:pPr>
              <a:t>30</a:t>
            </a:fld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095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2838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94206F51-82F9-AE7C-571D-68D3516D1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645B999A-BF54-3816-83A3-6D754DF96D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5918" y="4624265"/>
            <a:ext cx="5647335" cy="3783490"/>
          </a:xfrm>
          <a:prstGeom prst="rect">
            <a:avLst/>
          </a:prstGeom>
        </p:spPr>
        <p:txBody>
          <a:bodyPr spcFirstLastPara="1" wrap="square" lIns="95224" tIns="47599" rIns="95224" bIns="47599" anchor="t" anchorCtr="0">
            <a:noAutofit/>
          </a:bodyPr>
          <a:lstStyle/>
          <a:p>
            <a:endParaRPr dirty="0"/>
          </a:p>
        </p:txBody>
      </p:sp>
      <p:sp>
        <p:nvSpPr>
          <p:cNvPr id="280" name="Google Shape;280;p10:notes">
            <a:extLst>
              <a:ext uri="{FF2B5EF4-FFF2-40B4-BE49-F238E27FC236}">
                <a16:creationId xmlns:a16="http://schemas.microsoft.com/office/drawing/2014/main" id="{F45FD8F5-5BF1-24CC-0065-DCBBB0D2D8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47700" y="1200150"/>
            <a:ext cx="5765800" cy="3243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2427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739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363" name="Google Shape;36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2" name="Google Shape;4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9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10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6"/>
          <p:cNvSpPr/>
          <p:nvPr/>
        </p:nvSpPr>
        <p:spPr>
          <a:xfrm>
            <a:off x="5318308" y="0"/>
            <a:ext cx="6873692" cy="6858000"/>
          </a:xfrm>
          <a:custGeom>
            <a:avLst/>
            <a:gdLst/>
            <a:ahLst/>
            <a:cxnLst/>
            <a:rect l="l" t="t" r="r" b="b"/>
            <a:pathLst>
              <a:path w="6873692" h="6858000" extrusionOk="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0" name="Google Shape;20;p26"/>
          <p:cNvSpPr txBox="1">
            <a:spLocks noGrp="1"/>
          </p:cNvSpPr>
          <p:nvPr>
            <p:ph type="ctrTitle"/>
          </p:nvPr>
        </p:nvSpPr>
        <p:spPr>
          <a:xfrm>
            <a:off x="1143000" y="1181098"/>
            <a:ext cx="8986580" cy="2832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  <a:defRPr sz="48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subTitle" idx="1"/>
          </p:nvPr>
        </p:nvSpPr>
        <p:spPr>
          <a:xfrm>
            <a:off x="1143000" y="5463522"/>
            <a:ext cx="8986580" cy="650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lay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dt" idx="10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26"/>
          <p:cNvSpPr txBox="1">
            <a:spLocks noGrp="1"/>
          </p:cNvSpPr>
          <p:nvPr>
            <p:ph type="ftr" idx="11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26"/>
          <p:cNvSpPr txBox="1">
            <a:spLocks noGrp="1"/>
          </p:cNvSpPr>
          <p:nvPr>
            <p:ph type="sldNum" idx="12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cxnSp>
        <p:nvCxnSpPr>
          <p:cNvPr id="25" name="Google Shape;25;p26"/>
          <p:cNvCxnSpPr/>
          <p:nvPr/>
        </p:nvCxnSpPr>
        <p:spPr>
          <a:xfrm>
            <a:off x="1188357" y="5151666"/>
            <a:ext cx="9822543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7"/>
          <p:cNvSpPr txBox="1">
            <a:spLocks noGrp="1"/>
          </p:cNvSpPr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body" idx="1"/>
          </p:nvPr>
        </p:nvSpPr>
        <p:spPr>
          <a:xfrm rot="5400000">
            <a:off x="4312441" y="-837415"/>
            <a:ext cx="3567118" cy="990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dt" idx="10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37"/>
          <p:cNvSpPr txBox="1">
            <a:spLocks noGrp="1"/>
          </p:cNvSpPr>
          <p:nvPr>
            <p:ph type="ftr" idx="11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37"/>
          <p:cNvSpPr txBox="1">
            <a:spLocks noGrp="1"/>
          </p:cNvSpPr>
          <p:nvPr>
            <p:ph type="sldNum" idx="12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8"/>
          <p:cNvSpPr txBox="1">
            <a:spLocks noGrp="1"/>
          </p:cNvSpPr>
          <p:nvPr>
            <p:ph type="title"/>
          </p:nvPr>
        </p:nvSpPr>
        <p:spPr>
          <a:xfrm rot="5400000">
            <a:off x="7296149" y="2146976"/>
            <a:ext cx="5029201" cy="247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8"/>
          <p:cNvSpPr txBox="1">
            <a:spLocks noGrp="1"/>
          </p:cNvSpPr>
          <p:nvPr>
            <p:ph type="body" idx="1"/>
          </p:nvPr>
        </p:nvSpPr>
        <p:spPr>
          <a:xfrm rot="5400000">
            <a:off x="2290864" y="-277238"/>
            <a:ext cx="5029201" cy="732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8"/>
          <p:cNvSpPr txBox="1">
            <a:spLocks noGrp="1"/>
          </p:cNvSpPr>
          <p:nvPr>
            <p:ph type="dt" idx="10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" name="Google Shape;87;p38"/>
          <p:cNvSpPr txBox="1">
            <a:spLocks noGrp="1"/>
          </p:cNvSpPr>
          <p:nvPr>
            <p:ph type="ftr" idx="11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38"/>
          <p:cNvSpPr txBox="1">
            <a:spLocks noGrp="1"/>
          </p:cNvSpPr>
          <p:nvPr>
            <p:ph type="sldNum" idx="12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0;p1">
            <a:extLst>
              <a:ext uri="{FF2B5EF4-FFF2-40B4-BE49-F238E27FC236}">
                <a16:creationId xmlns:a16="http://schemas.microsoft.com/office/drawing/2014/main" id="{F546E15C-4E04-3522-82A8-F88161F342C2}"/>
              </a:ext>
            </a:extLst>
          </p:cNvPr>
          <p:cNvSpPr/>
          <p:nvPr userDrawn="1"/>
        </p:nvSpPr>
        <p:spPr>
          <a:xfrm rot="5400000">
            <a:off x="1127553" y="-1127553"/>
            <a:ext cx="6858000" cy="9113106"/>
          </a:xfrm>
          <a:custGeom>
            <a:avLst/>
            <a:gdLst/>
            <a:ahLst/>
            <a:cxnLst/>
            <a:rect l="l" t="t" r="r" b="b"/>
            <a:pathLst>
              <a:path w="6858000" h="9113106" extrusionOk="0">
                <a:moveTo>
                  <a:pt x="0" y="7143270"/>
                </a:moveTo>
                <a:lnTo>
                  <a:pt x="0" y="6878623"/>
                </a:lnTo>
                <a:lnTo>
                  <a:pt x="1" y="6878623"/>
                </a:lnTo>
                <a:lnTo>
                  <a:pt x="0" y="4319945"/>
                </a:lnTo>
                <a:lnTo>
                  <a:pt x="1" y="4319945"/>
                </a:lnTo>
                <a:lnTo>
                  <a:pt x="1" y="13542"/>
                </a:lnTo>
                <a:lnTo>
                  <a:pt x="0" y="13540"/>
                </a:lnTo>
                <a:lnTo>
                  <a:pt x="0" y="0"/>
                </a:lnTo>
                <a:lnTo>
                  <a:pt x="6858000" y="6010591"/>
                </a:lnTo>
                <a:lnTo>
                  <a:pt x="6858000" y="3794798"/>
                </a:lnTo>
                <a:lnTo>
                  <a:pt x="6858000" y="3794798"/>
                </a:lnTo>
                <a:lnTo>
                  <a:pt x="6858000" y="3837120"/>
                </a:lnTo>
                <a:lnTo>
                  <a:pt x="6858000" y="6838049"/>
                </a:lnTo>
                <a:lnTo>
                  <a:pt x="6858000" y="9113106"/>
                </a:lnTo>
                <a:lnTo>
                  <a:pt x="1" y="9113106"/>
                </a:lnTo>
                <a:lnTo>
                  <a:pt x="1" y="7143270"/>
                </a:lnTo>
                <a:close/>
              </a:path>
            </a:pathLst>
          </a:custGeom>
          <a:solidFill>
            <a:srgbClr val="181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8" name="Google Shape;174;p1">
            <a:extLst>
              <a:ext uri="{FF2B5EF4-FFF2-40B4-BE49-F238E27FC236}">
                <a16:creationId xmlns:a16="http://schemas.microsoft.com/office/drawing/2014/main" id="{23BA8D37-C934-CFEB-F6CC-7E8BADFEA26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21927" y="5235029"/>
            <a:ext cx="2782609" cy="149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3;p1" descr="Logo, company name&#10;&#10;Description automatically generated">
            <a:extLst>
              <a:ext uri="{FF2B5EF4-FFF2-40B4-BE49-F238E27FC236}">
                <a16:creationId xmlns:a16="http://schemas.microsoft.com/office/drawing/2014/main" id="{1A25AA8B-9803-4013-69DE-E4C61878CE4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901135" y="3762514"/>
            <a:ext cx="4164872" cy="22633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DA08FA-617E-67F9-84D9-97CB1140FD3E}"/>
              </a:ext>
            </a:extLst>
          </p:cNvPr>
          <p:cNvSpPr txBox="1"/>
          <p:nvPr userDrawn="1"/>
        </p:nvSpPr>
        <p:spPr>
          <a:xfrm>
            <a:off x="6870313" y="6243199"/>
            <a:ext cx="471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ncmbc.us     DEFTECH.nc.gov    MatchForce.org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B4925-31B6-45C6-984C-B8E423ADE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40" y="543243"/>
            <a:ext cx="586232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3732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267D8-50CE-4290-9779-2752CC36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440" y="365125"/>
            <a:ext cx="9230360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2FE8C-BC65-4567-9D78-BEC6F608F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32DBD-C4E8-4B25-9111-4CE1278A7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04389-8E26-433B-BF24-D4595FACF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867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64FBC476-5F65-407E-936A-E3628B4C5A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Google Shape;181;p2">
            <a:extLst>
              <a:ext uri="{FF2B5EF4-FFF2-40B4-BE49-F238E27FC236}">
                <a16:creationId xmlns:a16="http://schemas.microsoft.com/office/drawing/2014/main" id="{CE9A02BC-39AE-ABF0-F2CE-98C49A83CCF6}"/>
              </a:ext>
            </a:extLst>
          </p:cNvPr>
          <p:cNvSpPr/>
          <p:nvPr userDrawn="1"/>
        </p:nvSpPr>
        <p:spPr>
          <a:xfrm rot="-2922022">
            <a:off x="-1328609" y="-131647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rgbClr val="181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8" name="Google Shape;183;p2">
            <a:extLst>
              <a:ext uri="{FF2B5EF4-FFF2-40B4-BE49-F238E27FC236}">
                <a16:creationId xmlns:a16="http://schemas.microsoft.com/office/drawing/2014/main" id="{77A6289C-A338-5F1F-51D3-62041C2C5A3B}"/>
              </a:ext>
            </a:extLst>
          </p:cNvPr>
          <p:cNvSpPr/>
          <p:nvPr userDrawn="1"/>
        </p:nvSpPr>
        <p:spPr>
          <a:xfrm rot="7873948">
            <a:off x="9801250" y="5155580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rgbClr val="181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9" name="Google Shape;186;p2">
            <a:extLst>
              <a:ext uri="{FF2B5EF4-FFF2-40B4-BE49-F238E27FC236}">
                <a16:creationId xmlns:a16="http://schemas.microsoft.com/office/drawing/2014/main" id="{E3742AAB-161A-6C55-7942-E659A17C1ED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52365" y="5552301"/>
            <a:ext cx="2427577" cy="130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7;p2" descr="Logo, company name&#10;&#10;Description automatically generated">
            <a:extLst>
              <a:ext uri="{FF2B5EF4-FFF2-40B4-BE49-F238E27FC236}">
                <a16:creationId xmlns:a16="http://schemas.microsoft.com/office/drawing/2014/main" id="{835A09D5-09A8-E02B-177F-C606C372507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140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4BA73-A5D5-478E-EB89-3F0EF784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Google Shape;181;p2">
            <a:extLst>
              <a:ext uri="{FF2B5EF4-FFF2-40B4-BE49-F238E27FC236}">
                <a16:creationId xmlns:a16="http://schemas.microsoft.com/office/drawing/2014/main" id="{56F1BC91-02F4-3492-4BA6-F6F72E84EC79}"/>
              </a:ext>
            </a:extLst>
          </p:cNvPr>
          <p:cNvSpPr/>
          <p:nvPr userDrawn="1"/>
        </p:nvSpPr>
        <p:spPr>
          <a:xfrm rot="-2922022">
            <a:off x="-1328609" y="-131647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rgbClr val="181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7" name="Google Shape;183;p2">
            <a:extLst>
              <a:ext uri="{FF2B5EF4-FFF2-40B4-BE49-F238E27FC236}">
                <a16:creationId xmlns:a16="http://schemas.microsoft.com/office/drawing/2014/main" id="{9ED21DF0-1E31-083E-1D13-03CE3F96DFC7}"/>
              </a:ext>
            </a:extLst>
          </p:cNvPr>
          <p:cNvSpPr/>
          <p:nvPr userDrawn="1"/>
        </p:nvSpPr>
        <p:spPr>
          <a:xfrm rot="7873948">
            <a:off x="9801250" y="5155580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rgbClr val="181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8" name="Google Shape;186;p2">
            <a:extLst>
              <a:ext uri="{FF2B5EF4-FFF2-40B4-BE49-F238E27FC236}">
                <a16:creationId xmlns:a16="http://schemas.microsoft.com/office/drawing/2014/main" id="{4CB6DB32-CEDE-71EB-C126-37EF5C7C019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52365" y="5552301"/>
            <a:ext cx="2427577" cy="130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7;p2" descr="Logo, company name&#10;&#10;Description automatically generated">
            <a:extLst>
              <a:ext uri="{FF2B5EF4-FFF2-40B4-BE49-F238E27FC236}">
                <a16:creationId xmlns:a16="http://schemas.microsoft.com/office/drawing/2014/main" id="{0A42FE38-EF0E-7903-24C7-F850A6F0D10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F7D30A4-164F-D9E7-96D5-8202CD422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440" y="365125"/>
            <a:ext cx="9230360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ADEF6A0-A3E3-0E79-F575-E2451B449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223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7978FED-F287-49E6-8488-61CC75E90D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728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D9A189-8D70-67C9-5FAD-05776BFDA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6FCD8-03D7-2682-CDC5-5E43C9367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867" y="6356349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7978FED-F287-49E6-8488-61CC75E90D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Google Shape;181;p2">
            <a:extLst>
              <a:ext uri="{FF2B5EF4-FFF2-40B4-BE49-F238E27FC236}">
                <a16:creationId xmlns:a16="http://schemas.microsoft.com/office/drawing/2014/main" id="{4CEAFF14-A047-5520-1068-ADC1B32F819B}"/>
              </a:ext>
            </a:extLst>
          </p:cNvPr>
          <p:cNvSpPr/>
          <p:nvPr userDrawn="1"/>
        </p:nvSpPr>
        <p:spPr>
          <a:xfrm rot="-2922022">
            <a:off x="-1328609" y="-131647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rgbClr val="181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" name="Google Shape;183;p2">
            <a:extLst>
              <a:ext uri="{FF2B5EF4-FFF2-40B4-BE49-F238E27FC236}">
                <a16:creationId xmlns:a16="http://schemas.microsoft.com/office/drawing/2014/main" id="{19FD496D-6FFD-84FF-84AE-45D411E8C63C}"/>
              </a:ext>
            </a:extLst>
          </p:cNvPr>
          <p:cNvSpPr/>
          <p:nvPr userDrawn="1"/>
        </p:nvSpPr>
        <p:spPr>
          <a:xfrm rot="7873948">
            <a:off x="9801250" y="5155580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rgbClr val="181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7" name="Google Shape;186;p2">
            <a:extLst>
              <a:ext uri="{FF2B5EF4-FFF2-40B4-BE49-F238E27FC236}">
                <a16:creationId xmlns:a16="http://schemas.microsoft.com/office/drawing/2014/main" id="{C875FC67-EE68-108D-8B4D-D508DB5B691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52365" y="5552301"/>
            <a:ext cx="2427577" cy="130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7;p2" descr="Logo, company name&#10;&#10;Description automatically generated">
            <a:extLst>
              <a:ext uri="{FF2B5EF4-FFF2-40B4-BE49-F238E27FC236}">
                <a16:creationId xmlns:a16="http://schemas.microsoft.com/office/drawing/2014/main" id="{B5CFF157-3C80-DA3E-9D8F-A8E6B0DB1A1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56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8308" y="0"/>
            <a:ext cx="6873692" cy="6858000"/>
          </a:xfrm>
          <a:custGeom>
            <a:avLst/>
            <a:gdLst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0 w 12192000"/>
              <a:gd name="connsiteY6" fmla="*/ 0 h 6858000"/>
              <a:gd name="connsiteX7" fmla="*/ 6700 w 12192000"/>
              <a:gd name="connsiteY7" fmla="*/ 0 h 6858000"/>
              <a:gd name="connsiteX8" fmla="*/ 6700 w 12192000"/>
              <a:gd name="connsiteY8" fmla="*/ 6858000 h 6858000"/>
              <a:gd name="connsiteX9" fmla="*/ 0 w 12192000"/>
              <a:gd name="connsiteY9" fmla="*/ 6858000 h 6858000"/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11328900 w 12192000"/>
              <a:gd name="connsiteY6" fmla="*/ 0 h 6858000"/>
              <a:gd name="connsiteX7" fmla="*/ 0 w 12192000"/>
              <a:gd name="connsiteY7" fmla="*/ 6858000 h 6858000"/>
              <a:gd name="connsiteX8" fmla="*/ 6700 w 12192000"/>
              <a:gd name="connsiteY8" fmla="*/ 0 h 6858000"/>
              <a:gd name="connsiteX9" fmla="*/ 6700 w 12192000"/>
              <a:gd name="connsiteY9" fmla="*/ 6858000 h 6858000"/>
              <a:gd name="connsiteX10" fmla="*/ 0 w 12192000"/>
              <a:gd name="connsiteY10" fmla="*/ 6858000 h 6858000"/>
              <a:gd name="connsiteX0" fmla="*/ 11322200 w 12185300"/>
              <a:gd name="connsiteY0" fmla="*/ 0 h 6858000"/>
              <a:gd name="connsiteX1" fmla="*/ 12185300 w 12185300"/>
              <a:gd name="connsiteY1" fmla="*/ 0 h 6858000"/>
              <a:gd name="connsiteX2" fmla="*/ 12185300 w 12185300"/>
              <a:gd name="connsiteY2" fmla="*/ 6858000 h 6858000"/>
              <a:gd name="connsiteX3" fmla="*/ 5311608 w 12185300"/>
              <a:gd name="connsiteY3" fmla="*/ 6858000 h 6858000"/>
              <a:gd name="connsiteX4" fmla="*/ 11322197 w 12185300"/>
              <a:gd name="connsiteY4" fmla="*/ 4 h 6858000"/>
              <a:gd name="connsiteX5" fmla="*/ 11322198 w 12185300"/>
              <a:gd name="connsiteY5" fmla="*/ 2 h 6858000"/>
              <a:gd name="connsiteX6" fmla="*/ 11322200 w 12185300"/>
              <a:gd name="connsiteY6" fmla="*/ 0 h 6858000"/>
              <a:gd name="connsiteX7" fmla="*/ 0 w 12185300"/>
              <a:gd name="connsiteY7" fmla="*/ 6858000 h 6858000"/>
              <a:gd name="connsiteX8" fmla="*/ 0 w 12185300"/>
              <a:gd name="connsiteY8" fmla="*/ 0 h 6858000"/>
              <a:gd name="connsiteX9" fmla="*/ 0 w 12185300"/>
              <a:gd name="connsiteY9" fmla="*/ 6858000 h 6858000"/>
              <a:gd name="connsiteX0" fmla="*/ 6010592 w 6873692"/>
              <a:gd name="connsiteY0" fmla="*/ 0 h 6858000"/>
              <a:gd name="connsiteX1" fmla="*/ 6873692 w 6873692"/>
              <a:gd name="connsiteY1" fmla="*/ 0 h 6858000"/>
              <a:gd name="connsiteX2" fmla="*/ 6873692 w 6873692"/>
              <a:gd name="connsiteY2" fmla="*/ 6858000 h 6858000"/>
              <a:gd name="connsiteX3" fmla="*/ 0 w 6873692"/>
              <a:gd name="connsiteY3" fmla="*/ 6858000 h 6858000"/>
              <a:gd name="connsiteX4" fmla="*/ 6010589 w 6873692"/>
              <a:gd name="connsiteY4" fmla="*/ 4 h 6858000"/>
              <a:gd name="connsiteX5" fmla="*/ 6010590 w 6873692"/>
              <a:gd name="connsiteY5" fmla="*/ 2 h 6858000"/>
              <a:gd name="connsiteX6" fmla="*/ 6010592 w 687369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FCBBA-905A-4FD1-BFBA-F3EE6DA26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81098"/>
            <a:ext cx="8986580" cy="283240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8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D287E-F1C8-463F-8429-D1B5B1582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63522"/>
            <a:ext cx="8986580" cy="65031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F44ED-7973-4A99-B2CA-A8962BCE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F96F2-D6BE-49AC-A605-5AE87C3F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7FC50-B13C-4B63-AE64-F71A6EDE6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75A547-BCD1-42BE-966E-53CA0AB93165}"/>
              </a:ext>
            </a:extLst>
          </p:cNvPr>
          <p:cNvCxnSpPr>
            <a:cxnSpLocks/>
          </p:cNvCxnSpPr>
          <p:nvPr/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606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D6F3-88F1-4195-8395-57AA096B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8D06C-EB08-40B3-AFB3-A62F44112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3962F-B413-4C4C-A490-724DDB9E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71813-4E87-4C04-835D-76246010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22BA3-033C-491E-A045-F0052AC1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033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19AD-2EDD-4B4F-9F9E-46A44418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709738"/>
            <a:ext cx="8520952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E5927-21D5-4EBA-A112-CAD1BD38B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589466"/>
            <a:ext cx="8520952" cy="8132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F0D16-9D87-4D76-A5A5-534E24B7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5F387-5AAC-45D0-ABCE-B1CF4BC7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AF6FE-0006-4F40-A7FB-E0FDBADF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468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8AADE-587E-4574-B21B-7ABDE5A2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9DA5-4DFB-4211-A58A-FFD842C27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339501"/>
            <a:ext cx="4798979" cy="3550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99F26-66AF-4614-91CE-C93A24BAC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0020" y="2339501"/>
            <a:ext cx="4798980" cy="35505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F678E-59B5-4DF9-ABCB-506B9CB70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50A53-317B-444A-9BA2-F69CDBF5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269A1-B0FB-4C8F-B6AA-0718C92D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5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7"/>
          <p:cNvSpPr txBox="1">
            <a:spLocks noGrp="1"/>
          </p:cNvSpPr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body" idx="1"/>
          </p:nvPr>
        </p:nvSpPr>
        <p:spPr>
          <a:xfrm>
            <a:off x="1143000" y="2332026"/>
            <a:ext cx="9905999" cy="356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dt" idx="10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27"/>
          <p:cNvSpPr txBox="1">
            <a:spLocks noGrp="1"/>
          </p:cNvSpPr>
          <p:nvPr>
            <p:ph type="ftr" idx="11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27"/>
          <p:cNvSpPr txBox="1">
            <a:spLocks noGrp="1"/>
          </p:cNvSpPr>
          <p:nvPr>
            <p:ph type="sldNum" idx="12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2BBBF-42B2-4A5D-B145-46983A53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33272"/>
            <a:ext cx="9905999" cy="8463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4BE44-5271-4B5D-B649-35E3AF20B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2999" y="2067127"/>
            <a:ext cx="4798980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7891E-0C0A-4688-97DD-C0715E322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1" y="2864795"/>
            <a:ext cx="4798978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EAF30-3412-49B0-93D1-596CC2695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018" y="2067127"/>
            <a:ext cx="4798981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7B9B7-F41C-4314-9F0C-BB84547FB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019" y="2864795"/>
            <a:ext cx="4798982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21587F-6AFC-4906-86EB-6B0A86EE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4BE2C5-583B-49BC-9864-B01EEF79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9B236-45F5-4CC6-8D53-A6903A1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402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B206-0678-4577-B79F-760526A5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1322615"/>
            <a:ext cx="8175171" cy="421277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D5FCB8-AFD3-4801-BBD6-9548F4CF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DACF8-CBC0-416B-B28E-EE18C423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C7421-FF49-4CE9-87D0-2B4FFE0E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313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9CBFE-15AA-4447-9F9C-D8B0BEB2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B48227-EC1E-4063-9682-891A2DB1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C6A63-C3F4-4563-A542-9A41AC94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715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00C1-FE18-461C-801C-8626C775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0"/>
            <a:ext cx="3932237" cy="19649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FF3-3406-49E3-9D5A-1BE90FFA5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451" y="987425"/>
            <a:ext cx="542154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D14FF-9082-4BBA-BC7A-F4C5B7859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62464"/>
            <a:ext cx="3932237" cy="2206523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A2726-EB8E-4DF7-9A1B-F03BD8C71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929BE-611C-4FE6-B0A5-E0FF9DF9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90B32-1D0E-4BCD-8850-59EA235F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030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A1460E-1069-4FCA-B04E-28F77C861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3614" y="987425"/>
            <a:ext cx="55353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38C1E-867B-4FE9-8783-9B1246AEB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57601"/>
            <a:ext cx="3932236" cy="2211388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21568-4870-46F2-9F7E-F4107020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3CC65-0E73-45A1-9D4F-3F4559B3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C58CD-9BC3-431E-A7B4-D596A7F0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8F756-D171-474C-8B1A-C818032F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1"/>
            <a:ext cx="3932236" cy="1959428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3327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3BF2-BCE9-47D7-B1C0-1F0E4936B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722E9-C3E4-48AF-996A-495AE659F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9E516-382B-4845-93BF-20C16EE0D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6E16-F168-442A-843C-5D490D54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61BEA-A969-437A-BD8B-CB1B709A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4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28449-3E11-45FF-BF3A-651867603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72500" y="870625"/>
            <a:ext cx="2476499" cy="50292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0EAB0-2DFA-4CBA-86B1-1826EF52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43000" y="870625"/>
            <a:ext cx="7324928" cy="50292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22F89-E1F5-45D7-945A-8A2886C4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7E82-5FB8-4289-AD0C-0BA788E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A4046-1A2C-41F5-A177-1C3919C2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88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8A2DC-71D3-4035-822E-9BA327733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FE074-8CFD-4F48-979F-696A8A0E9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8F170-8194-4354-81F9-64FBB045E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E05C-FB24-45AB-84CB-273158613637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71788-D1B3-4D6F-8C5B-3959AFFD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17B23-9CF4-424F-8AA1-24132A30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DDF8-3737-4789-A13F-1955E99C0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050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DE1A7-FC7D-4D17-AB32-8F06C7109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3362A-908B-4E6B-896F-57CEB58FE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40795-FC4B-4C62-94B5-F08CFDE78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E05C-FB24-45AB-84CB-273158613637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52E55-7759-464D-8CA9-0CE75FDDF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3A686-64ED-4DF6-978E-6CB0711E9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DDF8-3737-4789-A13F-1955E99C01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Google Shape;206;p4">
            <a:extLst>
              <a:ext uri="{FF2B5EF4-FFF2-40B4-BE49-F238E27FC236}">
                <a16:creationId xmlns:a16="http://schemas.microsoft.com/office/drawing/2014/main" id="{06B60F2B-686E-422C-B34D-04FB6F223AE5}"/>
              </a:ext>
            </a:extLst>
          </p:cNvPr>
          <p:cNvSpPr/>
          <p:nvPr userDrawn="1"/>
        </p:nvSpPr>
        <p:spPr>
          <a:xfrm rot="-2922022">
            <a:off x="-1328609" y="-131647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rgbClr val="1A3E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8" name="Google Shape;211;p4" descr="Logo, company name&#10;&#10;Description automatically generated">
            <a:extLst>
              <a:ext uri="{FF2B5EF4-FFF2-40B4-BE49-F238E27FC236}">
                <a16:creationId xmlns:a16="http://schemas.microsoft.com/office/drawing/2014/main" id="{8184E4AB-CE8C-4F7A-ABD0-78364C7F60F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8;p4">
            <a:extLst>
              <a:ext uri="{FF2B5EF4-FFF2-40B4-BE49-F238E27FC236}">
                <a16:creationId xmlns:a16="http://schemas.microsoft.com/office/drawing/2014/main" id="{79EB52BA-B935-4922-94B8-98F6C00D8B58}"/>
              </a:ext>
            </a:extLst>
          </p:cNvPr>
          <p:cNvSpPr/>
          <p:nvPr userDrawn="1"/>
        </p:nvSpPr>
        <p:spPr>
          <a:xfrm rot="7873948">
            <a:off x="9801250" y="5155580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rgbClr val="1A3E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10" name="Google Shape;210;p4">
            <a:extLst>
              <a:ext uri="{FF2B5EF4-FFF2-40B4-BE49-F238E27FC236}">
                <a16:creationId xmlns:a16="http://schemas.microsoft.com/office/drawing/2014/main" id="{D51724A2-C3E3-4A48-839E-F571AFF20D3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52365" y="5552301"/>
            <a:ext cx="2427577" cy="1305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163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D5E7-CC72-49E1-8A0E-9DE948FC2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BA260-59E1-4C9E-A64C-EF3EA2E58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A0286-7AEF-4731-A3AB-92026206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E05C-FB24-45AB-84CB-273158613637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49079-41C7-4FDA-8AF9-863B75AEC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2A7B4-A8F0-437B-8C94-E4921E831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DDF8-3737-4789-A13F-1955E99C0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96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 txBox="1">
            <a:spLocks noGrp="1"/>
          </p:cNvSpPr>
          <p:nvPr>
            <p:ph type="title"/>
          </p:nvPr>
        </p:nvSpPr>
        <p:spPr>
          <a:xfrm>
            <a:off x="1143000" y="1709738"/>
            <a:ext cx="8520952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body" idx="1"/>
          </p:nvPr>
        </p:nvSpPr>
        <p:spPr>
          <a:xfrm>
            <a:off x="1143000" y="4589466"/>
            <a:ext cx="8520952" cy="813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lay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dt" idx="10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30"/>
          <p:cNvSpPr txBox="1">
            <a:spLocks noGrp="1"/>
          </p:cNvSpPr>
          <p:nvPr>
            <p:ph type="ftr" idx="11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" name="Google Shape;37;p30"/>
          <p:cNvSpPr txBox="1">
            <a:spLocks noGrp="1"/>
          </p:cNvSpPr>
          <p:nvPr>
            <p:ph type="sldNum" idx="12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B4CCC-44FD-4DCA-A3F4-19DADE370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9E3DA-BD0D-4768-AC21-3494CF4C1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C6D8FB-891E-4A48-A379-111E6AB0A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0ACD-2EF0-4340-A9F8-B69EBCAE6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E05C-FB24-45AB-84CB-273158613637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253CF-3FF9-4207-BE07-26B7510E6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96CE7-82D4-4117-A54E-FB386482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DDF8-3737-4789-A13F-1955E99C0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339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429AC-025E-46CF-AF29-6E200B738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ECC30-F95B-47AA-BD96-6EDBBAD54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10D2F-B9F6-4600-B767-3C3E370BB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907D4-869C-4B72-814B-5E649AB25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FAE93-DE5B-4FB5-9958-CB90EEDAED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6C5D0-EE01-470D-A4AF-7AF6E2A6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E05C-FB24-45AB-84CB-273158613637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5F9A56-AA95-4BE6-A68D-01D42A1A9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301370-68D8-46CB-99B9-10E28E020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DDF8-3737-4789-A13F-1955E99C0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65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3C08B-EC3F-44F3-B5F1-0971790C8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F11E02-480F-432A-9265-2E2F987F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E05C-FB24-45AB-84CB-273158613637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3F380-54FF-42AD-B482-96D874D10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5E220-B65E-4AD3-ABE9-E3A40557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DDF8-3737-4789-A13F-1955E99C0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176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AA97C9-1BBB-445F-A50D-32973FBEB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E05C-FB24-45AB-84CB-273158613637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2C301-0170-4B12-B63E-411CEDB77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B86FA-A9AC-4082-9CE0-0DE682526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DDF8-3737-4789-A13F-1955E99C0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17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6474D-E1F9-4253-8C2E-FF2CD7360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7F95C-A4CD-458E-9B03-7151734ED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DEAFF4-DBFE-41AA-B0E2-4C706C4EE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F42C63-3ED6-4D10-9410-43C0A156C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E05C-FB24-45AB-84CB-273158613637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233A8-537F-4B89-BC9F-4C74DE36E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8636C-54E4-42EA-A998-CF9F68997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DDF8-3737-4789-A13F-1955E99C0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52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C42A-3A74-43ED-9563-BA76942D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AE723A-5310-49B5-8803-6143A16441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8DAE2-2A39-4809-B4EF-4E1FC8AC3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18BC0-616D-4C6F-8446-24A45531C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E05C-FB24-45AB-84CB-273158613637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EDA8B-3316-41D4-A89C-816BE4E7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A18F1-A518-4E18-B496-4E5E95AB6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DDF8-3737-4789-A13F-1955E99C0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859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A52-6A35-476A-8A30-42F8C7A80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25562-DD0E-4355-85B1-2D0B2C827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70D6D-FA40-4049-A816-FFAD07AAE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E05C-FB24-45AB-84CB-273158613637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45827-41E1-4A7B-8E73-7DE1FE02C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E7DFB-D6FE-4C7C-97EB-8C31C35F2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DDF8-3737-4789-A13F-1955E99C0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609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224CD6-758D-44A9-8FFD-5808ABD3F5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2638F6-2E12-4BF3-BEAB-A1F034A07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0A1FD-BE1F-4D16-B6A6-D4B48C5E0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E05C-FB24-45AB-84CB-273158613637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FE338-06C3-4319-BA66-FA2D364E3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3BC2B-2631-4D0B-BBBB-96633483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DDF8-3737-4789-A13F-1955E99C0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193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CE1D4-675F-4910-BC06-41DA00C7C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940787-B261-4F9D-8AA4-34D5D52EB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C5436-4AD1-4748-8288-6DE222B8B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7004-4762-4F64-B315-155A2385EC34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48EFF-0DDD-493D-8A3B-3B064AD3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2D805-B63A-4EB2-BE6A-D893ECF5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E7843-13B5-4F6E-8BED-92F0BA2F9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0015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0FDD-6A02-4B55-905A-216901BC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A2EA-67C0-4CDC-9E98-FB1E9F324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91ADA-56F4-44F0-94C4-B4FB5C88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7004-4762-4F64-B315-155A2385EC34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57650-D928-4912-8C69-FF42C67A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D0E1D-8652-45E2-A269-B7F16FA1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E7843-13B5-4F6E-8BED-92F0BA2F9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>
            <a:spLocks noGrp="1"/>
          </p:cNvSpPr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1"/>
          </p:nvPr>
        </p:nvSpPr>
        <p:spPr>
          <a:xfrm>
            <a:off x="1143000" y="2339501"/>
            <a:ext cx="4798979" cy="3550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2"/>
          </p:nvPr>
        </p:nvSpPr>
        <p:spPr>
          <a:xfrm>
            <a:off x="6250020" y="2339501"/>
            <a:ext cx="4798980" cy="3550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dt" idx="10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31"/>
          <p:cNvSpPr txBox="1">
            <a:spLocks noGrp="1"/>
          </p:cNvSpPr>
          <p:nvPr>
            <p:ph type="ftr" idx="11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31"/>
          <p:cNvSpPr txBox="1">
            <a:spLocks noGrp="1"/>
          </p:cNvSpPr>
          <p:nvPr>
            <p:ph type="sldNum" idx="12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C34D-0937-4A39-8C93-8D1E573DB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0E64B-EB0A-4523-9FE6-DBA21F6F0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3BD5F-9846-4F86-9EEC-1878C00A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7004-4762-4F64-B315-155A2385EC34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5EA06-1F19-4F11-9820-EC48444D8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8A794-FE14-4201-8381-2920A2D46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E7843-13B5-4F6E-8BED-92F0BA2F9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644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0A60-97C7-485C-A9C4-35805434E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B87CE-5435-40FF-A115-43138AF9D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2570F-6728-45EB-A5A1-F7CCF5A6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2B09B-9413-41DE-A993-A9B3C1110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7004-4762-4F64-B315-155A2385EC34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FCD83-12CD-4E8B-ACBD-277754211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2D50D-3684-4D92-8E58-E2C3C4ED3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E7843-13B5-4F6E-8BED-92F0BA2F9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474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E0D5-9A5B-43A9-B8A2-E32448062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3202C-5EFF-4766-BDD5-D5D9AA6F2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3D61BC-FF84-492E-A93E-7AF721C0D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7B0F14-839A-4955-B8A0-432343568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4AF60-F1D7-4C8E-ADC4-324B41CE66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6D39F6-3104-4A29-8E1F-AA82A8405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7004-4762-4F64-B315-155A2385EC34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44E13B-477B-45EB-A2D1-EBC37264A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C7A36-8CAC-4355-8B26-C0B055E20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E7843-13B5-4F6E-8BED-92F0BA2F9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6882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2116C-7E61-40E8-9081-EDC89CAB0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C054F3-26D5-4DB0-B80D-405179E06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7004-4762-4F64-B315-155A2385EC34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8FCD95-1B23-4586-BE29-C0196239E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A9950-99F4-457D-B16F-42178D328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E7843-13B5-4F6E-8BED-92F0BA2F9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397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5EAB00-A31E-4612-B985-793DD9F38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7004-4762-4F64-B315-155A2385EC34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E3B0D-A403-48B4-B712-BADE1ED67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1A2EE-E39A-4814-BD6F-48AF8DC6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E7843-13B5-4F6E-8BED-92F0BA2F9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0833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BD6B-384A-456E-BCA1-6E37F13B8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296FC-7E8E-411F-9419-9942B747C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9C391-B0E2-44CD-A8FF-C091686D7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4CD5B-5E63-4C40-904A-2498CE405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7004-4762-4F64-B315-155A2385EC34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386D6-4DEC-4375-A15B-4F2FF2C58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35840-6FEA-43DF-A195-EFF83B315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E7843-13B5-4F6E-8BED-92F0BA2F9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7437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AD119-1E12-4AE7-99A6-8154D4ABB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11DD5D-2838-4E93-A0E3-58ED4E6971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822E5-8CBD-41BD-9143-AC4E27842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EF353-F393-475E-94B1-E46EB10E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7004-4762-4F64-B315-155A2385EC34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B3BE3-5861-478A-B4A8-8C6B13D40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D722B-A0D1-4C55-A4F6-16BFB7A1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E7843-13B5-4F6E-8BED-92F0BA2F9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588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843F7-D5A1-4447-B18D-3D09A08F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5DD190-B0F6-4E17-BA82-8198B722AE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FD3C-5F7F-4478-A673-72A27116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7004-4762-4F64-B315-155A2385EC34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EFEEB-E830-413A-8FCD-3493AD079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70E44-A585-4174-9F47-3549C9177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E7843-13B5-4F6E-8BED-92F0BA2F9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6018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71771-F9EE-4F7C-8775-FB64D7153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896AD-6039-40E8-A7E7-13EA487C5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B1997-704A-4218-B63F-E41002276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7004-4762-4F64-B315-155A2385EC34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61508-A53F-4408-A78F-09EADBCAD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DE7BF-829E-442F-977F-BF7F2D04F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E7843-13B5-4F6E-8BED-92F0BA2F9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32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2"/>
          <p:cNvSpPr txBox="1">
            <a:spLocks noGrp="1"/>
          </p:cNvSpPr>
          <p:nvPr>
            <p:ph type="title"/>
          </p:nvPr>
        </p:nvSpPr>
        <p:spPr>
          <a:xfrm>
            <a:off x="1143000" y="1133272"/>
            <a:ext cx="9905999" cy="846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1"/>
          </p:nvPr>
        </p:nvSpPr>
        <p:spPr>
          <a:xfrm>
            <a:off x="1142999" y="2067127"/>
            <a:ext cx="4798980" cy="71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cap="none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lay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2"/>
          </p:nvPr>
        </p:nvSpPr>
        <p:spPr>
          <a:xfrm>
            <a:off x="1143001" y="2864795"/>
            <a:ext cx="4798978" cy="3025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3"/>
          </p:nvPr>
        </p:nvSpPr>
        <p:spPr>
          <a:xfrm>
            <a:off x="6250018" y="2067127"/>
            <a:ext cx="4798981" cy="71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cap="none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lay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body" idx="4"/>
          </p:nvPr>
        </p:nvSpPr>
        <p:spPr>
          <a:xfrm>
            <a:off x="6250019" y="2864795"/>
            <a:ext cx="4798982" cy="3025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2019300" y="1322615"/>
            <a:ext cx="8175171" cy="421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dt" idx="10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33"/>
          <p:cNvSpPr txBox="1">
            <a:spLocks noGrp="1"/>
          </p:cNvSpPr>
          <p:nvPr>
            <p:ph type="ftr" idx="11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33"/>
          <p:cNvSpPr txBox="1">
            <a:spLocks noGrp="1"/>
          </p:cNvSpPr>
          <p:nvPr>
            <p:ph type="sldNum" idx="12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4"/>
          <p:cNvSpPr txBox="1">
            <a:spLocks noGrp="1"/>
          </p:cNvSpPr>
          <p:nvPr>
            <p:ph type="dt" idx="10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34"/>
          <p:cNvSpPr txBox="1">
            <a:spLocks noGrp="1"/>
          </p:cNvSpPr>
          <p:nvPr>
            <p:ph type="ftr" idx="11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" name="Google Shape;62;p34"/>
          <p:cNvSpPr txBox="1">
            <a:spLocks noGrp="1"/>
          </p:cNvSpPr>
          <p:nvPr>
            <p:ph type="sldNum" idx="12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5"/>
          <p:cNvSpPr txBox="1">
            <a:spLocks noGrp="1"/>
          </p:cNvSpPr>
          <p:nvPr>
            <p:ph type="title"/>
          </p:nvPr>
        </p:nvSpPr>
        <p:spPr>
          <a:xfrm>
            <a:off x="1143000" y="1600200"/>
            <a:ext cx="3932237" cy="1964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"/>
              <a:buNone/>
              <a:defRPr sz="2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body" idx="1"/>
          </p:nvPr>
        </p:nvSpPr>
        <p:spPr>
          <a:xfrm>
            <a:off x="5627451" y="987425"/>
            <a:ext cx="5421548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lay"/>
              <a:buNone/>
              <a:defRPr sz="2800"/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None/>
              <a:defRPr sz="2000"/>
            </a:lvl4pPr>
            <a:lvl5pPr marL="2286000" lvl="4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body" idx="2"/>
          </p:nvPr>
        </p:nvSpPr>
        <p:spPr>
          <a:xfrm>
            <a:off x="1143000" y="3662464"/>
            <a:ext cx="3932237" cy="2206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i="1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dt" idx="10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" name="Google Shape;68;p35"/>
          <p:cNvSpPr txBox="1">
            <a:spLocks noGrp="1"/>
          </p:cNvSpPr>
          <p:nvPr>
            <p:ph type="ftr" idx="11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" name="Google Shape;69;p35"/>
          <p:cNvSpPr txBox="1">
            <a:spLocks noGrp="1"/>
          </p:cNvSpPr>
          <p:nvPr>
            <p:ph type="sldNum" idx="12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6"/>
          <p:cNvSpPr>
            <a:spLocks noGrp="1"/>
          </p:cNvSpPr>
          <p:nvPr>
            <p:ph type="pic" idx="2"/>
          </p:nvPr>
        </p:nvSpPr>
        <p:spPr>
          <a:xfrm>
            <a:off x="5513614" y="987425"/>
            <a:ext cx="5535386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36"/>
          <p:cNvSpPr txBox="1">
            <a:spLocks noGrp="1"/>
          </p:cNvSpPr>
          <p:nvPr>
            <p:ph type="body" idx="1"/>
          </p:nvPr>
        </p:nvSpPr>
        <p:spPr>
          <a:xfrm>
            <a:off x="1143000" y="3657601"/>
            <a:ext cx="3932236" cy="2211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i="1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dt" idx="10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36"/>
          <p:cNvSpPr txBox="1">
            <a:spLocks noGrp="1"/>
          </p:cNvSpPr>
          <p:nvPr>
            <p:ph type="ftr" idx="11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" name="Google Shape;75;p36"/>
          <p:cNvSpPr txBox="1">
            <a:spLocks noGrp="1"/>
          </p:cNvSpPr>
          <p:nvPr>
            <p:ph type="sldNum" idx="12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76" name="Google Shape;76;p36"/>
          <p:cNvSpPr txBox="1">
            <a:spLocks noGrp="1"/>
          </p:cNvSpPr>
          <p:nvPr>
            <p:ph type="title"/>
          </p:nvPr>
        </p:nvSpPr>
        <p:spPr>
          <a:xfrm>
            <a:off x="1143000" y="1600201"/>
            <a:ext cx="3932236" cy="1959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"/>
              <a:buNone/>
              <a:defRPr sz="2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/>
          <p:nvPr/>
        </p:nvSpPr>
        <p:spPr>
          <a:xfrm>
            <a:off x="9749268" y="4070878"/>
            <a:ext cx="2442733" cy="2787123"/>
          </a:xfrm>
          <a:custGeom>
            <a:avLst/>
            <a:gdLst/>
            <a:ahLst/>
            <a:cxnLst/>
            <a:rect l="l" t="t" r="r" b="b"/>
            <a:pathLst>
              <a:path w="2442733" h="2787123" extrusionOk="0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1" name="Google Shape;11;p25"/>
          <p:cNvSpPr/>
          <p:nvPr/>
        </p:nvSpPr>
        <p:spPr>
          <a:xfrm rot="10800000">
            <a:off x="0" y="0"/>
            <a:ext cx="2442733" cy="2787123"/>
          </a:xfrm>
          <a:custGeom>
            <a:avLst/>
            <a:gdLst/>
            <a:ahLst/>
            <a:cxnLst/>
            <a:rect l="l" t="t" r="r" b="b"/>
            <a:pathLst>
              <a:path w="2442733" h="2787123" extrusionOk="0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12" name="Google Shape;12;p25"/>
          <p:cNvCxnSpPr/>
          <p:nvPr/>
        </p:nvCxnSpPr>
        <p:spPr>
          <a:xfrm>
            <a:off x="1233837" y="6172200"/>
            <a:ext cx="976063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Google Shape;13;p25"/>
          <p:cNvSpPr txBox="1">
            <a:spLocks noGrp="1"/>
          </p:cNvSpPr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sz="4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body" idx="1"/>
          </p:nvPr>
        </p:nvSpPr>
        <p:spPr>
          <a:xfrm>
            <a:off x="1143000" y="2332026"/>
            <a:ext cx="9905999" cy="356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None/>
              <a:defRPr sz="1800" b="0" i="1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"/>
              <a:buNone/>
              <a:defRPr sz="1400" b="0" i="1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dt" idx="10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 dirty="0"/>
          </a:p>
        </p:txBody>
      </p:sp>
      <p:sp>
        <p:nvSpPr>
          <p:cNvPr id="16" name="Google Shape;16;p25"/>
          <p:cNvSpPr txBox="1">
            <a:spLocks noGrp="1"/>
          </p:cNvSpPr>
          <p:nvPr>
            <p:ph type="ftr" idx="11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 dirty="0"/>
          </a:p>
        </p:txBody>
      </p:sp>
      <p:sp>
        <p:nvSpPr>
          <p:cNvPr id="17" name="Google Shape;17;p25"/>
          <p:cNvSpPr txBox="1">
            <a:spLocks noGrp="1"/>
          </p:cNvSpPr>
          <p:nvPr>
            <p:ph type="sldNum" idx="12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4BA779-23C3-3CC5-EF09-74B95C29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7E14A-A62B-5988-66DD-2395D1E71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C1896-5EF8-A838-1878-73EEA4E5A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C5E64-A9F8-C883-B1BB-268C1812A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44FE2-6FB1-499A-CE02-468DE60FD5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78FED-F287-49E6-8488-61CC75E90D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62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C2F78B-DEE8-4195-A196-DFC51BDADFF9}"/>
              </a:ext>
            </a:extLst>
          </p:cNvPr>
          <p:cNvSpPr/>
          <p:nvPr/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D79D08-4BE8-4799-BE09-5078DFEE2256}"/>
              </a:ext>
            </a:extLst>
          </p:cNvPr>
          <p:cNvSpPr/>
          <p:nvPr/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5D65A1-16CB-407F-993F-2A6D59BCC0C8}"/>
              </a:ext>
            </a:extLst>
          </p:cNvPr>
          <p:cNvCxnSpPr>
            <a:cxnSpLocks/>
          </p:cNvCxnSpPr>
          <p:nvPr/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018A2-815D-41B0-A189-FDF7A5E8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FAE63-1276-4C7C-BFF5-F5DF1CDB2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332026"/>
            <a:ext cx="9905999" cy="3567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80268-2D73-487C-843B-51648AE18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3CADBD16-5BFB-4D9F-9646-C75D1B53BBB6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61E6D-D51F-4BD7-B59D-19AF17917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701B1-1C93-41C2-AEE1-815DEA51B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C0722274-0FAA-4649-AA4E-4210F4F32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830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029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D55061-82FB-40FE-B073-6891F2A3D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B26FF-8ABC-4CAD-B367-A38370C89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AE859-B8CB-4205-8457-FA9B468B28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8E05C-FB24-45AB-84CB-273158613637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373A2-AFB7-4F6C-A8EF-614C734B6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C95D2-5D6F-4366-95B4-2B7F0C0E9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FDDF8-3737-4789-A13F-1955E99C0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4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212D35-8FD1-4758-B68A-620A84A14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1C573-3F5B-4BC7-8279-922768E76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13DBE-8515-4A51-A839-17011A2FA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7004-4762-4F64-B315-155A2385EC34}" type="datetimeFigureOut">
              <a:rPr lang="en-US" smtClean="0"/>
              <a:t>8/13/2025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23D26-71D9-41EB-8B30-F5A6F28B5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D9119-D96C-4288-BE05-3B5421178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E7843-13B5-4F6E-8BED-92F0BA2F9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56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cott@ncmbc.u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hyperlink" Target="https://home.army.mil/bragg/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hyperlink" Target="https://installations.militaryonesource.mil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hyperlink" Target="https://www.army.mil/" TargetMode="External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hyperlink" Target="https://www.lejeune.marines.mil/" TargetMode="External"/><Relationship Id="rId10" Type="http://schemas.openxmlformats.org/officeDocument/2006/relationships/hyperlink" Target="https://installations.militaryonesource.mil/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installations.militaryonesource.mil/" TargetMode="External"/><Relationship Id="rId5" Type="http://schemas.openxmlformats.org/officeDocument/2006/relationships/hyperlink" Target="https://www.newriver.marines.mil/" TargetMode="External"/><Relationship Id="rId4" Type="http://schemas.openxmlformats.org/officeDocument/2006/relationships/image" Target="../media/image31.emf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4.tmp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6.png"/><Relationship Id="rId9" Type="http://schemas.openxmlformats.org/officeDocument/2006/relationships/hyperlink" Target="https://installations.militaryonesource.mil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installations.militaryonesource.mil/" TargetMode="External"/><Relationship Id="rId7" Type="http://schemas.openxmlformats.org/officeDocument/2006/relationships/hyperlink" Target="https://www.seymourjohnson.af.mil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www.seymourjohnson.af.mil/About-Us/Newcomers/" TargetMode="External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dcms.uscg.mil/Our-Organization/Director-of-Operational-Logistics-DOL/Bases/Base-Elizabeth-City/" TargetMode="External"/><Relationship Id="rId5" Type="http://schemas.openxmlformats.org/officeDocument/2006/relationships/hyperlink" Target="https://installations.militaryonesource.mil/" TargetMode="External"/><Relationship Id="rId10" Type="http://schemas.openxmlformats.org/officeDocument/2006/relationships/image" Target="../media/image46.jpeg"/><Relationship Id="rId4" Type="http://schemas.openxmlformats.org/officeDocument/2006/relationships/image" Target="../media/image42.png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9.jpeg"/><Relationship Id="rId5" Type="http://schemas.openxmlformats.org/officeDocument/2006/relationships/hyperlink" Target="https://aec.army.mil/PFAS/NC/MOTSU/" TargetMode="External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em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Relationship Id="rId9" Type="http://schemas.openxmlformats.org/officeDocument/2006/relationships/hyperlink" Target="https://ng.nc.gov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lewisd@ncmbc.us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burtonr@ncmbc.us" TargetMode="Externa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ourtney@ncmbc.us" TargetMode="External"/><Relationship Id="rId11" Type="http://schemas.openxmlformats.org/officeDocument/2006/relationships/image" Target="../media/image15.png"/><Relationship Id="rId5" Type="http://schemas.openxmlformats.org/officeDocument/2006/relationships/hyperlink" Target="mailto:scott@ncmbc.us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70" name="Google Shape;170;p1"/>
          <p:cNvSpPr/>
          <p:nvPr/>
        </p:nvSpPr>
        <p:spPr>
          <a:xfrm rot="5400000">
            <a:off x="1127553" y="-1127553"/>
            <a:ext cx="6858000" cy="9113106"/>
          </a:xfrm>
          <a:custGeom>
            <a:avLst/>
            <a:gdLst/>
            <a:ahLst/>
            <a:cxnLst/>
            <a:rect l="l" t="t" r="r" b="b"/>
            <a:pathLst>
              <a:path w="6858000" h="9113106" extrusionOk="0">
                <a:moveTo>
                  <a:pt x="0" y="7143270"/>
                </a:moveTo>
                <a:lnTo>
                  <a:pt x="0" y="6878623"/>
                </a:lnTo>
                <a:lnTo>
                  <a:pt x="1" y="6878623"/>
                </a:lnTo>
                <a:lnTo>
                  <a:pt x="0" y="4319945"/>
                </a:lnTo>
                <a:lnTo>
                  <a:pt x="1" y="4319945"/>
                </a:lnTo>
                <a:lnTo>
                  <a:pt x="1" y="13542"/>
                </a:lnTo>
                <a:lnTo>
                  <a:pt x="0" y="13540"/>
                </a:lnTo>
                <a:lnTo>
                  <a:pt x="0" y="0"/>
                </a:lnTo>
                <a:lnTo>
                  <a:pt x="6858000" y="6010591"/>
                </a:lnTo>
                <a:lnTo>
                  <a:pt x="6858000" y="3794798"/>
                </a:lnTo>
                <a:lnTo>
                  <a:pt x="6858000" y="3794798"/>
                </a:lnTo>
                <a:lnTo>
                  <a:pt x="6858000" y="3837120"/>
                </a:lnTo>
                <a:lnTo>
                  <a:pt x="6858000" y="6838049"/>
                </a:lnTo>
                <a:lnTo>
                  <a:pt x="6858000" y="9113106"/>
                </a:lnTo>
                <a:lnTo>
                  <a:pt x="1" y="9113106"/>
                </a:lnTo>
                <a:lnTo>
                  <a:pt x="1" y="714327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71" name="Google Shape;171;p1"/>
          <p:cNvSpPr/>
          <p:nvPr/>
        </p:nvSpPr>
        <p:spPr>
          <a:xfrm>
            <a:off x="2023066" y="0"/>
            <a:ext cx="9957519" cy="6858002"/>
          </a:xfrm>
          <a:custGeom>
            <a:avLst/>
            <a:gdLst/>
            <a:ahLst/>
            <a:cxnLst/>
            <a:rect l="l" t="t" r="r" b="b"/>
            <a:pathLst>
              <a:path w="9957519" h="6858000" extrusionOk="0">
                <a:moveTo>
                  <a:pt x="6878624" y="0"/>
                </a:moveTo>
                <a:lnTo>
                  <a:pt x="9957519" y="0"/>
                </a:lnTo>
                <a:lnTo>
                  <a:pt x="9957519" y="1557082"/>
                </a:lnTo>
                <a:lnTo>
                  <a:pt x="9957518" y="1557083"/>
                </a:lnTo>
                <a:lnTo>
                  <a:pt x="9957518" y="6858000"/>
                </a:lnTo>
                <a:lnTo>
                  <a:pt x="8318421" y="6858000"/>
                </a:lnTo>
                <a:lnTo>
                  <a:pt x="6213394" y="6858000"/>
                </a:lnTo>
                <a:lnTo>
                  <a:pt x="5311608" y="6858000"/>
                </a:lnTo>
                <a:lnTo>
                  <a:pt x="4574297" y="6858000"/>
                </a:lnTo>
                <a:lnTo>
                  <a:pt x="868032" y="6858000"/>
                </a:lnTo>
                <a:close/>
                <a:moveTo>
                  <a:pt x="0" y="0"/>
                </a:moveTo>
                <a:lnTo>
                  <a:pt x="6878624" y="0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72" name="Google Shape;172;p1"/>
          <p:cNvSpPr txBox="1">
            <a:spLocks noGrp="1"/>
          </p:cNvSpPr>
          <p:nvPr>
            <p:ph type="subTitle" idx="1"/>
          </p:nvPr>
        </p:nvSpPr>
        <p:spPr>
          <a:xfrm>
            <a:off x="321927" y="566056"/>
            <a:ext cx="6071245" cy="43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/>
          <a:p>
            <a:pPr marL="0" lvl="0" indent="0">
              <a:spcBef>
                <a:spcPts val="0"/>
              </a:spcBef>
              <a:buSzPct val="100000"/>
            </a:pPr>
            <a:r>
              <a:rPr lang="en-US" sz="3500" b="1" dirty="0">
                <a:latin typeface="Calibri"/>
                <a:ea typeface="Calibri"/>
                <a:cs typeface="Calibri"/>
                <a:sym typeface="Calibri"/>
              </a:rPr>
              <a:t>North Carolina Military Business Center:  Military Impact and Defense Economy</a:t>
            </a: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lang="en-US" sz="2100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lang="en-US" sz="2100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Presented by: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US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Scott Dorney</a:t>
            </a:r>
            <a:br>
              <a:rPr lang="en-US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Executive Director, NCMBC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US" sz="2100" u="sng" dirty="0">
                <a:solidFill>
                  <a:schemeClr val="hlin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3"/>
              </a:rPr>
              <a:t>scott@ncmbc.us</a:t>
            </a:r>
            <a:endParaRPr lang="en-US" sz="2100" u="sng" dirty="0">
              <a:solidFill>
                <a:schemeClr val="hlink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lang="en-US" sz="21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US" sz="21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14 AUG 2025 </a:t>
            </a:r>
          </a:p>
        </p:txBody>
      </p:sp>
      <p:pic>
        <p:nvPicPr>
          <p:cNvPr id="173" name="Google Shape;173;p1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1826" y="3719983"/>
            <a:ext cx="4164872" cy="226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927" y="5235029"/>
            <a:ext cx="2782609" cy="149665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"/>
          <p:cNvSpPr txBox="1"/>
          <p:nvPr/>
        </p:nvSpPr>
        <p:spPr>
          <a:xfrm>
            <a:off x="6034875" y="6270382"/>
            <a:ext cx="56910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ncmbc.us     DEFTECH.nc.gov    MatchForce.org 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>
          <a:extLst>
            <a:ext uri="{FF2B5EF4-FFF2-40B4-BE49-F238E27FC236}">
              <a16:creationId xmlns:a16="http://schemas.microsoft.com/office/drawing/2014/main" id="{79C5C8FD-7070-9FC4-ACB7-E81891462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>
            <a:extLst>
              <a:ext uri="{FF2B5EF4-FFF2-40B4-BE49-F238E27FC236}">
                <a16:creationId xmlns:a16="http://schemas.microsoft.com/office/drawing/2014/main" id="{0F9CB178-DA98-A343-2646-D86F082CCA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55" name="Google Shape;455;p23">
            <a:extLst>
              <a:ext uri="{FF2B5EF4-FFF2-40B4-BE49-F238E27FC236}">
                <a16:creationId xmlns:a16="http://schemas.microsoft.com/office/drawing/2014/main" id="{FE5D3DC4-FFC4-27BD-4679-7D194387036A}"/>
              </a:ext>
            </a:extLst>
          </p:cNvPr>
          <p:cNvSpPr/>
          <p:nvPr/>
        </p:nvSpPr>
        <p:spPr>
          <a:xfrm rot="-2922022">
            <a:off x="-1328609" y="-131647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56" name="Google Shape;456;p23">
            <a:extLst>
              <a:ext uri="{FF2B5EF4-FFF2-40B4-BE49-F238E27FC236}">
                <a16:creationId xmlns:a16="http://schemas.microsoft.com/office/drawing/2014/main" id="{440D749D-CA54-297A-5472-6000CA12C6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9943" y="669269"/>
            <a:ext cx="10074532" cy="10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Backup Slides</a:t>
            </a:r>
            <a:endParaRPr dirty="0"/>
          </a:p>
        </p:txBody>
      </p:sp>
      <p:sp>
        <p:nvSpPr>
          <p:cNvPr id="457" name="Google Shape;457;p23">
            <a:extLst>
              <a:ext uri="{FF2B5EF4-FFF2-40B4-BE49-F238E27FC236}">
                <a16:creationId xmlns:a16="http://schemas.microsoft.com/office/drawing/2014/main" id="{4A110922-5D78-C648-B045-2BCE93B81919}"/>
              </a:ext>
            </a:extLst>
          </p:cNvPr>
          <p:cNvSpPr/>
          <p:nvPr/>
        </p:nvSpPr>
        <p:spPr>
          <a:xfrm rot="7873948">
            <a:off x="9801250" y="5155580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458" name="Google Shape;458;p23">
            <a:extLst>
              <a:ext uri="{FF2B5EF4-FFF2-40B4-BE49-F238E27FC236}">
                <a16:creationId xmlns:a16="http://schemas.microsoft.com/office/drawing/2014/main" id="{412A8A8B-EB31-57D9-7B20-8CFE36C8C14F}"/>
              </a:ext>
            </a:extLst>
          </p:cNvPr>
          <p:cNvCxnSpPr/>
          <p:nvPr/>
        </p:nvCxnSpPr>
        <p:spPr>
          <a:xfrm>
            <a:off x="1233837" y="6172200"/>
            <a:ext cx="976063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9" name="Google Shape;459;p23">
            <a:extLst>
              <a:ext uri="{FF2B5EF4-FFF2-40B4-BE49-F238E27FC236}">
                <a16:creationId xmlns:a16="http://schemas.microsoft.com/office/drawing/2014/main" id="{B4911130-7980-E28A-93CF-094026E921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2365" y="5552301"/>
            <a:ext cx="2427577" cy="130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3" descr="Logo, company name&#10;&#10;Description automatically generated">
            <a:extLst>
              <a:ext uri="{FF2B5EF4-FFF2-40B4-BE49-F238E27FC236}">
                <a16:creationId xmlns:a16="http://schemas.microsoft.com/office/drawing/2014/main" id="{7F301ADB-7F35-5178-74DF-6CC9DE2A8E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23">
            <a:extLst>
              <a:ext uri="{FF2B5EF4-FFF2-40B4-BE49-F238E27FC236}">
                <a16:creationId xmlns:a16="http://schemas.microsoft.com/office/drawing/2014/main" id="{3630DEB0-59F9-E8DF-10F6-FDC593525A9C}"/>
              </a:ext>
            </a:extLst>
          </p:cNvPr>
          <p:cNvSpPr txBox="1"/>
          <p:nvPr/>
        </p:nvSpPr>
        <p:spPr>
          <a:xfrm>
            <a:off x="912867" y="2042416"/>
            <a:ext cx="9638693" cy="396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8019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6FD0AC-ECE9-1BFA-60CB-1DDCFA020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0A220A6-FD8E-20B8-318A-B0E613FAB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9D76BD5-4EE8-EC2F-3259-8B1E1EFA9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677978">
            <a:off x="-1328609" y="-131647"/>
            <a:ext cx="3715688" cy="1836942"/>
          </a:xfrm>
          <a:custGeom>
            <a:avLst/>
            <a:gdLst>
              <a:gd name="connsiteX0" fmla="*/ 0 w 5069810"/>
              <a:gd name="connsiteY0" fmla="*/ 2506385 h 2506385"/>
              <a:gd name="connsiteX1" fmla="*/ 2859749 w 5069810"/>
              <a:gd name="connsiteY1" fmla="*/ 1 h 2506385"/>
              <a:gd name="connsiteX2" fmla="*/ 2873126 w 5069810"/>
              <a:gd name="connsiteY2" fmla="*/ 0 h 2506385"/>
              <a:gd name="connsiteX3" fmla="*/ 5069810 w 5069810"/>
              <a:gd name="connsiteY3" fmla="*/ 2506385 h 25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810" h="2506385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007047-D8CD-C7BE-0A73-66A6DEC57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238" y="941537"/>
            <a:ext cx="10074532" cy="721043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0D27582-AD52-54C2-F230-E26B9C52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873948">
            <a:off x="9801250" y="5155580"/>
            <a:ext cx="3715688" cy="1836942"/>
          </a:xfrm>
          <a:custGeom>
            <a:avLst/>
            <a:gdLst>
              <a:gd name="connsiteX0" fmla="*/ 0 w 5069810"/>
              <a:gd name="connsiteY0" fmla="*/ 2506385 h 2506385"/>
              <a:gd name="connsiteX1" fmla="*/ 2859749 w 5069810"/>
              <a:gd name="connsiteY1" fmla="*/ 1 h 2506385"/>
              <a:gd name="connsiteX2" fmla="*/ 2873126 w 5069810"/>
              <a:gd name="connsiteY2" fmla="*/ 0 h 2506385"/>
              <a:gd name="connsiteX3" fmla="*/ 5069810 w 5069810"/>
              <a:gd name="connsiteY3" fmla="*/ 2506385 h 25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810" h="2506385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C84C012-925A-229F-F135-2AEEAA4CF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EB7C302-9D27-33DF-01A6-21830C867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65" y="5552301"/>
            <a:ext cx="2427577" cy="13056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789D7C-AD1B-0734-C944-7221FF04891E}"/>
              </a:ext>
            </a:extLst>
          </p:cNvPr>
          <p:cNvSpPr txBox="1">
            <a:spLocks/>
          </p:cNvSpPr>
          <p:nvPr/>
        </p:nvSpPr>
        <p:spPr>
          <a:xfrm>
            <a:off x="1021779" y="2012599"/>
            <a:ext cx="9118477" cy="47101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29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ct val="50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D7A9898-F8F4-71EE-7438-E718922D97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73941577-39BB-C1F8-A562-FC7876488C90}"/>
              </a:ext>
            </a:extLst>
          </p:cNvPr>
          <p:cNvSpPr txBox="1">
            <a:spLocks/>
          </p:cNvSpPr>
          <p:nvPr/>
        </p:nvSpPr>
        <p:spPr bwMode="auto">
          <a:xfrm>
            <a:off x="666095" y="2282479"/>
            <a:ext cx="10244407" cy="232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19080" indent="-31908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39747" indent="-273044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378" indent="-228594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566" indent="-228594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F8011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754" indent="-228594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D0066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103068" indent="-228594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381" indent="-228594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694" indent="-228594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07" indent="-228594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94345" marR="0" lvl="0" indent="-274313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3777A"/>
              </a:buClr>
              <a:buSzPct val="60000"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sym typeface="Arial"/>
              </a:rPr>
              <a:t>Introduction</a:t>
            </a:r>
          </a:p>
          <a:p>
            <a:pPr marL="594345" marR="0" lvl="0" indent="-274313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3777A"/>
              </a:buClr>
              <a:buSzPct val="60000"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0AFE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sym typeface="Arial"/>
              </a:rPr>
              <a:t>Military Presence and Impact</a:t>
            </a:r>
          </a:p>
          <a:p>
            <a:pPr marL="594345" marR="0" lvl="0" indent="-274313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3777A"/>
              </a:buClr>
              <a:buSzPct val="60000"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sym typeface="Arial"/>
              </a:rPr>
              <a:t>NCMBC: Growing the Defense Economy</a:t>
            </a:r>
          </a:p>
          <a:p>
            <a:pPr marL="594345" marR="0" lvl="0" indent="-274313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3777A"/>
              </a:buClr>
              <a:buSzPct val="60000"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sym typeface="Arial"/>
              </a:rPr>
              <a:t>Lunch / Discussion</a:t>
            </a:r>
          </a:p>
        </p:txBody>
      </p:sp>
    </p:spTree>
    <p:extLst>
      <p:ext uri="{BB962C8B-B14F-4D97-AF65-F5344CB8AC3E}">
        <p14:creationId xmlns:p14="http://schemas.microsoft.com/office/powerpoint/2010/main" val="734410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5BAF1-0256-5E7D-4267-CDB84FDC3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EA28348-A1FA-CB4B-A2A9-45D05294038F}"/>
              </a:ext>
            </a:extLst>
          </p:cNvPr>
          <p:cNvGrpSpPr/>
          <p:nvPr/>
        </p:nvGrpSpPr>
        <p:grpSpPr>
          <a:xfrm>
            <a:off x="255550" y="240349"/>
            <a:ext cx="11498696" cy="6377302"/>
            <a:chOff x="313423" y="213653"/>
            <a:chExt cx="11498696" cy="6377302"/>
          </a:xfrm>
        </p:grpSpPr>
        <p:pic>
          <p:nvPicPr>
            <p:cNvPr id="2" name="Picture 1" descr="A map of the state of north carolina&#10;&#10;AI-generated content may be incorrect.">
              <a:extLst>
                <a:ext uri="{FF2B5EF4-FFF2-40B4-BE49-F238E27FC236}">
                  <a16:creationId xmlns:a16="http://schemas.microsoft.com/office/drawing/2014/main" id="{DCB7B2C8-C9B2-3415-0E6A-0831B6C7344F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273" y="947259"/>
              <a:ext cx="8730789" cy="49125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A45B52F-B4C9-9914-428A-C520C6686B27}"/>
                </a:ext>
              </a:extLst>
            </p:cNvPr>
            <p:cNvGrpSpPr/>
            <p:nvPr/>
          </p:nvGrpSpPr>
          <p:grpSpPr>
            <a:xfrm>
              <a:off x="379881" y="354639"/>
              <a:ext cx="3214586" cy="1728807"/>
              <a:chOff x="379881" y="354639"/>
              <a:chExt cx="3214586" cy="1728807"/>
            </a:xfrm>
          </p:grpSpPr>
          <p:sp>
            <p:nvSpPr>
              <p:cNvPr id="4" name="Rectangle: Rounded Corners 10">
                <a:extLst>
                  <a:ext uri="{FF2B5EF4-FFF2-40B4-BE49-F238E27FC236}">
                    <a16:creationId xmlns:a16="http://schemas.microsoft.com/office/drawing/2014/main" id="{149223D1-6740-053F-C79D-DE11193D395A}"/>
                  </a:ext>
                </a:extLst>
              </p:cNvPr>
              <p:cNvSpPr/>
              <p:nvPr/>
            </p:nvSpPr>
            <p:spPr>
              <a:xfrm>
                <a:off x="379881" y="354639"/>
                <a:ext cx="3214586" cy="1728807"/>
              </a:xfrm>
              <a:prstGeom prst="roundRect">
                <a:avLst/>
              </a:prstGeom>
              <a:ln w="38100">
                <a:solidFill>
                  <a:srgbClr val="183D6E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5" name="Picture 4" descr="XVIII Airborne Corps">
                <a:extLst>
                  <a:ext uri="{FF2B5EF4-FFF2-40B4-BE49-F238E27FC236}">
                    <a16:creationId xmlns:a16="http://schemas.microsoft.com/office/drawing/2014/main" id="{1C0360AB-72F4-F792-0783-1A3A93D80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8165" y="443503"/>
                <a:ext cx="742950" cy="742950"/>
              </a:xfrm>
              <a:prstGeom prst="rect">
                <a:avLst/>
              </a:prstGeom>
            </p:spPr>
          </p:pic>
          <p:pic>
            <p:nvPicPr>
              <p:cNvPr id="6" name="Picture 5" descr="A red white and blue flag&#10;&#10;AI-generated content may be incorrect.">
                <a:extLst>
                  <a:ext uri="{FF2B5EF4-FFF2-40B4-BE49-F238E27FC236}">
                    <a16:creationId xmlns:a16="http://schemas.microsoft.com/office/drawing/2014/main" id="{4731B511-361A-3A03-8E5E-D105286BF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4545" y="462553"/>
                <a:ext cx="742950" cy="723900"/>
              </a:xfrm>
              <a:prstGeom prst="rect">
                <a:avLst/>
              </a:prstGeom>
            </p:spPr>
          </p:pic>
          <p:pic>
            <p:nvPicPr>
              <p:cNvPr id="7" name="Picture 2" descr="US Army Reserve Command Logo">
                <a:extLst>
                  <a:ext uri="{FF2B5EF4-FFF2-40B4-BE49-F238E27FC236}">
                    <a16:creationId xmlns:a16="http://schemas.microsoft.com/office/drawing/2014/main" id="{759BE421-51D0-C046-89E8-97004245D1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7495" y="414629"/>
                <a:ext cx="1066670" cy="8006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4">
                <a:extLst>
                  <a:ext uri="{FF2B5EF4-FFF2-40B4-BE49-F238E27FC236}">
                    <a16:creationId xmlns:a16="http://schemas.microsoft.com/office/drawing/2014/main" id="{C549C908-8B93-4817-F583-5792DD5378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8056" y="1216231"/>
                <a:ext cx="655928" cy="742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AFF3991-964C-E8D2-55CF-CF5182B67D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3648" y="1216156"/>
                <a:ext cx="527018" cy="703903"/>
              </a:xfrm>
              <a:prstGeom prst="rect">
                <a:avLst/>
              </a:prstGeom>
            </p:spPr>
          </p:pic>
          <p:pic>
            <p:nvPicPr>
              <p:cNvPr id="10" name="Picture 9" descr="A logo of a company&#10;&#10;AI-generated content may be incorrect.">
                <a:extLst>
                  <a:ext uri="{FF2B5EF4-FFF2-40B4-BE49-F238E27FC236}">
                    <a16:creationId xmlns:a16="http://schemas.microsoft.com/office/drawing/2014/main" id="{04F65EC8-17CD-4461-697E-EC9175977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69232" y="1201869"/>
                <a:ext cx="742950" cy="742950"/>
              </a:xfrm>
              <a:prstGeom prst="rect">
                <a:avLst/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D7E201-FCF3-3ECB-D6F4-0A6762C341A2}"/>
                </a:ext>
              </a:extLst>
            </p:cNvPr>
            <p:cNvSpPr/>
            <p:nvPr/>
          </p:nvSpPr>
          <p:spPr>
            <a:xfrm>
              <a:off x="3960816" y="213653"/>
              <a:ext cx="4009536" cy="1125010"/>
            </a:xfrm>
            <a:prstGeom prst="rect">
              <a:avLst/>
            </a:prstGeom>
            <a:solidFill>
              <a:srgbClr val="DBDBD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rPr>
                <a:t>Fort Bragg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rPr>
                <a:t>Pope Army Airfield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436C58-679D-A551-D5A2-BBECD6704681}"/>
                </a:ext>
              </a:extLst>
            </p:cNvPr>
            <p:cNvSpPr txBox="1"/>
            <p:nvPr/>
          </p:nvSpPr>
          <p:spPr>
            <a:xfrm>
              <a:off x="8289393" y="447679"/>
              <a:ext cx="3522726" cy="1524389"/>
            </a:xfrm>
            <a:prstGeom prst="roundRect">
              <a:avLst/>
            </a:prstGeom>
            <a:solidFill>
              <a:srgbClr val="306E2D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Federal Procurement</a:t>
              </a: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Cumberland: $2,372,173,657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Arial"/>
                </a:rPr>
                <a:t>Moore: $24,102,845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Arial"/>
                </a:rPr>
                <a:t>Hoke: $21,163,904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Harnett: $14,732,986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923CDF-CFA7-0286-2A12-7510F6E06E3A}"/>
                </a:ext>
              </a:extLst>
            </p:cNvPr>
            <p:cNvSpPr txBox="1"/>
            <p:nvPr/>
          </p:nvSpPr>
          <p:spPr>
            <a:xfrm>
              <a:off x="313423" y="4405814"/>
              <a:ext cx="5797519" cy="2185141"/>
            </a:xfrm>
            <a:prstGeom prst="roundRect">
              <a:avLst/>
            </a:prstGeom>
            <a:solidFill>
              <a:srgbClr val="183D6E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Fort Bragg/Pope Army Airfield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County(ies) located: Cumberland, Harnett, Moore, Hoke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Major commands: XVIII Airborne Corps, US Army Forces Command, US Army Reserve Command, US Army Special Operations Command, US Joint Special Operations Command, 82nd Airborne Division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Supporting Community Colleges: FTCC, Central Carolina, Sandhills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Arial"/>
                </a:rPr>
                <a:t>Installation Commander: LTG Gregory K. Anderson 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F6CEC6-945C-53F6-D431-1FBDD8FEE669}"/>
                </a:ext>
              </a:extLst>
            </p:cNvPr>
            <p:cNvSpPr txBox="1"/>
            <p:nvPr/>
          </p:nvSpPr>
          <p:spPr>
            <a:xfrm>
              <a:off x="7447693" y="4525332"/>
              <a:ext cx="4351961" cy="166910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Population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3210" marR="0" lvl="0" indent="-28321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Active-duty: 43,414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endParaRPr>
            </a:p>
            <a:p>
              <a:pPr marL="283210" marR="0" lvl="0" indent="-28321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Reserve Components: 1,648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endParaRPr>
            </a:p>
            <a:p>
              <a:pPr marL="283210" marR="0" lvl="0" indent="-28321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DOD Civilians: 10,999</a:t>
              </a:r>
            </a:p>
            <a:p>
              <a:pPr marL="283210" marR="0" lvl="0" indent="-28321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Contractors: 5,418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endParaRPr>
            </a:p>
            <a:p>
              <a:pPr marL="283210" marR="0" lvl="0" indent="-28321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F</a:t>
              </a:r>
              <a:r>
                <a:rPr kumimoji="0" lang="en-US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amily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 members: 62,962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endParaRPr>
            </a:p>
          </p:txBody>
        </p:sp>
        <p:pic>
          <p:nvPicPr>
            <p:cNvPr id="15" name="Picture 6" descr="New Army 2023 Logo (Tall) Decal - Military Graphics">
              <a:extLst>
                <a:ext uri="{FF2B5EF4-FFF2-40B4-BE49-F238E27FC236}">
                  <a16:creationId xmlns:a16="http://schemas.microsoft.com/office/drawing/2014/main" id="{7D844046-00C8-EE61-9A34-9BEC5EC52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5584" y="3235646"/>
              <a:ext cx="539836" cy="659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6">
            <a:extLst>
              <a:ext uri="{FF2B5EF4-FFF2-40B4-BE49-F238E27FC236}">
                <a16:creationId xmlns:a16="http://schemas.microsoft.com/office/drawing/2014/main" id="{1241604B-CCF4-C3CB-7E0B-CF1665F6B3E5}"/>
              </a:ext>
            </a:extLst>
          </p:cNvPr>
          <p:cNvSpPr txBox="1"/>
          <p:nvPr/>
        </p:nvSpPr>
        <p:spPr>
          <a:xfrm>
            <a:off x="7189373" y="6452456"/>
            <a:ext cx="5177693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  <a:hlinkClick r:id="rId12"/>
              </a:rPr>
              <a:t>https://installations.militaryonesource.mil/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  <a:hlinkClick r:id="rId13"/>
              </a:rPr>
              <a:t>https://home.army.mil/bragg/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5482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19D13-2EDB-CE56-0B9C-DDD744AB7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1CF431F-CEFE-35A0-5E27-E57D7988DA75}"/>
              </a:ext>
            </a:extLst>
          </p:cNvPr>
          <p:cNvGrpSpPr/>
          <p:nvPr/>
        </p:nvGrpSpPr>
        <p:grpSpPr>
          <a:xfrm>
            <a:off x="470062" y="244629"/>
            <a:ext cx="11420290" cy="6499820"/>
            <a:chOff x="470062" y="244629"/>
            <a:chExt cx="11420290" cy="64998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0581492-5C44-341A-8DD6-D22C1A749C5F}"/>
                </a:ext>
              </a:extLst>
            </p:cNvPr>
            <p:cNvGrpSpPr/>
            <p:nvPr/>
          </p:nvGrpSpPr>
          <p:grpSpPr>
            <a:xfrm>
              <a:off x="779960" y="718550"/>
              <a:ext cx="10000991" cy="5356696"/>
              <a:chOff x="779960" y="718550"/>
              <a:chExt cx="10000991" cy="5356696"/>
            </a:xfrm>
          </p:grpSpPr>
          <p:pic>
            <p:nvPicPr>
              <p:cNvPr id="2" name="Picture 1" descr="A map of the state of north carolina&#10;&#10;AI-generated content may be incorrect.">
                <a:extLst>
                  <a:ext uri="{FF2B5EF4-FFF2-40B4-BE49-F238E27FC236}">
                    <a16:creationId xmlns:a16="http://schemas.microsoft.com/office/drawing/2014/main" id="{B487DE1C-B4E0-0987-087E-83EFD622F36C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60" y="718550"/>
                <a:ext cx="10000991" cy="535669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9" name="Picture 8" descr="Marine Corps Png Logo Pictures - Free Transparent PNG Logos">
                <a:extLst>
                  <a:ext uri="{FF2B5EF4-FFF2-40B4-BE49-F238E27FC236}">
                    <a16:creationId xmlns:a16="http://schemas.microsoft.com/office/drawing/2014/main" id="{EA37C596-B13F-B0E0-67EF-3B7BB07348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0102" y="3921123"/>
                <a:ext cx="356513" cy="3565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Rectangle: Rounded Corners 10">
              <a:extLst>
                <a:ext uri="{FF2B5EF4-FFF2-40B4-BE49-F238E27FC236}">
                  <a16:creationId xmlns:a16="http://schemas.microsoft.com/office/drawing/2014/main" id="{755F2728-C6BD-26A5-F97A-A4ECCD7C8A33}"/>
                </a:ext>
              </a:extLst>
            </p:cNvPr>
            <p:cNvSpPr/>
            <p:nvPr/>
          </p:nvSpPr>
          <p:spPr>
            <a:xfrm>
              <a:off x="470062" y="317732"/>
              <a:ext cx="3214586" cy="1728807"/>
            </a:xfrm>
            <a:prstGeom prst="roundRect">
              <a:avLst/>
            </a:prstGeom>
            <a:ln w="38100">
              <a:solidFill>
                <a:srgbClr val="183D6E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3083EEF-8C5C-3FA3-E16E-B75F0BA13C19}"/>
                </a:ext>
              </a:extLst>
            </p:cNvPr>
            <p:cNvSpPr txBox="1"/>
            <p:nvPr/>
          </p:nvSpPr>
          <p:spPr>
            <a:xfrm>
              <a:off x="7710102" y="4845973"/>
              <a:ext cx="4180250" cy="122927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Population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Active Duty: 38,778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DoD Civilian: 3,349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rPr>
                <a:t>Family Members: 38,769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46F6AD-7A62-9293-9C12-8EF4B69F2807}"/>
                </a:ext>
              </a:extLst>
            </p:cNvPr>
            <p:cNvSpPr txBox="1"/>
            <p:nvPr/>
          </p:nvSpPr>
          <p:spPr>
            <a:xfrm>
              <a:off x="8367625" y="537036"/>
              <a:ext cx="3522726" cy="664579"/>
            </a:xfrm>
            <a:prstGeom prst="roundRect">
              <a:avLst/>
            </a:prstGeom>
            <a:solidFill>
              <a:srgbClr val="306E2D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Federal Procurement</a:t>
              </a: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Onslow: $861,224,558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</p:txBody>
        </p:sp>
        <p:sp>
          <p:nvSpPr>
            <p:cNvPr id="6" name="TextBox 41">
              <a:extLst>
                <a:ext uri="{FF2B5EF4-FFF2-40B4-BE49-F238E27FC236}">
                  <a16:creationId xmlns:a16="http://schemas.microsoft.com/office/drawing/2014/main" id="{67DFD93A-9888-88F7-4056-47BEC0095DCC}"/>
                </a:ext>
              </a:extLst>
            </p:cNvPr>
            <p:cNvSpPr txBox="1"/>
            <p:nvPr/>
          </p:nvSpPr>
          <p:spPr>
            <a:xfrm>
              <a:off x="1317300" y="4726230"/>
              <a:ext cx="5145163" cy="1685568"/>
            </a:xfrm>
            <a:prstGeom prst="roundRect">
              <a:avLst/>
            </a:prstGeom>
            <a:solidFill>
              <a:srgbClr val="183D6E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Marine Corps </a:t>
              </a: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Base Camp Lejeune 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County(ies) located: Onslow 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Major commands: II Marine Expeditionary Force, 2d Marine Division, Marine Corps Installations East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Supporting Community Colleges: Coastal Carolina CC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Installation Commander: Brigadier General Ralph J. Rizzo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5B4FD2-A761-1BA8-848B-BD3AE5536DCC}"/>
                </a:ext>
              </a:extLst>
            </p:cNvPr>
            <p:cNvSpPr/>
            <p:nvPr/>
          </p:nvSpPr>
          <p:spPr>
            <a:xfrm>
              <a:off x="4033714" y="244629"/>
              <a:ext cx="4119631" cy="1226728"/>
            </a:xfrm>
            <a:prstGeom prst="rect">
              <a:avLst/>
            </a:prstGeom>
            <a:solidFill>
              <a:srgbClr val="DBDBD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rPr>
                <a:t>Marine Corps Base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rPr>
                <a:t>Camp Lejeune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</p:txBody>
        </p:sp>
        <p:pic>
          <p:nvPicPr>
            <p:cNvPr id="10" name="Picture 9" descr="A logo of a military force&#10;&#10;AI-generated content may be incorrect.">
              <a:extLst>
                <a:ext uri="{FF2B5EF4-FFF2-40B4-BE49-F238E27FC236}">
                  <a16:creationId xmlns:a16="http://schemas.microsoft.com/office/drawing/2014/main" id="{D2F9767F-64DD-C82F-6D84-5618E4D35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722" y="460009"/>
              <a:ext cx="876300" cy="914400"/>
            </a:xfrm>
            <a:prstGeom prst="rect">
              <a:avLst/>
            </a:prstGeom>
          </p:spPr>
        </p:pic>
        <p:pic>
          <p:nvPicPr>
            <p:cNvPr id="11" name="Picture 10" descr="A red and gold plaque with a hand holding a candle and stars&#10;&#10;AI-generated content may be incorrect.">
              <a:extLst>
                <a:ext uri="{FF2B5EF4-FFF2-40B4-BE49-F238E27FC236}">
                  <a16:creationId xmlns:a16="http://schemas.microsoft.com/office/drawing/2014/main" id="{624D1AE9-970F-B2A5-C5FD-A4142D0F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049" y="915377"/>
              <a:ext cx="685800" cy="1000125"/>
            </a:xfrm>
            <a:prstGeom prst="rect">
              <a:avLst/>
            </a:prstGeom>
          </p:spPr>
        </p:pic>
        <p:pic>
          <p:nvPicPr>
            <p:cNvPr id="12" name="Picture 11" descr="About">
              <a:extLst>
                <a:ext uri="{FF2B5EF4-FFF2-40B4-BE49-F238E27FC236}">
                  <a16:creationId xmlns:a16="http://schemas.microsoft.com/office/drawing/2014/main" id="{11FC03B2-F265-015A-FF0C-C2CFC3574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17474" y="397363"/>
              <a:ext cx="742950" cy="981075"/>
            </a:xfrm>
            <a:prstGeom prst="rect">
              <a:avLst/>
            </a:prstGeom>
          </p:spPr>
        </p:pic>
        <p:pic>
          <p:nvPicPr>
            <p:cNvPr id="13" name="Picture 12" descr="A circular emblem with a banner and swords&#10;&#10;AI-generated content may be incorrect.">
              <a:extLst>
                <a:ext uri="{FF2B5EF4-FFF2-40B4-BE49-F238E27FC236}">
                  <a16:creationId xmlns:a16="http://schemas.microsoft.com/office/drawing/2014/main" id="{C7BA5B57-CC7F-9ACD-6307-034B61AFB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7983" y="1196242"/>
              <a:ext cx="809625" cy="809625"/>
            </a:xfrm>
            <a:prstGeom prst="rect">
              <a:avLst/>
            </a:prstGeom>
          </p:spPr>
        </p:pic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29B19ADE-F741-5F62-6FD5-7CCB084528D8}"/>
                </a:ext>
              </a:extLst>
            </p:cNvPr>
            <p:cNvSpPr txBox="1"/>
            <p:nvPr/>
          </p:nvSpPr>
          <p:spPr>
            <a:xfrm>
              <a:off x="7446829" y="6282784"/>
              <a:ext cx="3109128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  <a:hlinkClick r:id="rId10"/>
                </a:rPr>
                <a:t>https://installations.militaryonesource.mil/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	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  <a:hlinkClick r:id="rId5"/>
                </a:rPr>
                <a:t>https://www.lejeune.marines.mil/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	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172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1899F-05DE-1B18-2AA3-F800ACDE0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7D02020-DDDB-079F-D1E1-317AFCF6ED6C}"/>
              </a:ext>
            </a:extLst>
          </p:cNvPr>
          <p:cNvGrpSpPr/>
          <p:nvPr/>
        </p:nvGrpSpPr>
        <p:grpSpPr>
          <a:xfrm>
            <a:off x="530293" y="1147906"/>
            <a:ext cx="9742616" cy="5082369"/>
            <a:chOff x="530293" y="1099294"/>
            <a:chExt cx="9742616" cy="508236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191DD27-3EE7-4E2E-53D0-13EC4A50A403}"/>
                </a:ext>
              </a:extLst>
            </p:cNvPr>
            <p:cNvGrpSpPr/>
            <p:nvPr/>
          </p:nvGrpSpPr>
          <p:grpSpPr>
            <a:xfrm>
              <a:off x="996327" y="1099294"/>
              <a:ext cx="9276582" cy="4764619"/>
              <a:chOff x="944420" y="1141102"/>
              <a:chExt cx="9276582" cy="4764619"/>
            </a:xfrm>
          </p:grpSpPr>
          <p:pic>
            <p:nvPicPr>
              <p:cNvPr id="2" name="Picture 1" descr="A map of the state of north carolina&#10;&#10;AI-generated content may be incorrect.">
                <a:extLst>
                  <a:ext uri="{FF2B5EF4-FFF2-40B4-BE49-F238E27FC236}">
                    <a16:creationId xmlns:a16="http://schemas.microsoft.com/office/drawing/2014/main" id="{2F5A624F-503B-145F-72E5-33A3B24A02AB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4420" y="1141102"/>
                <a:ext cx="9276582" cy="476461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B1E83AE-4B06-DB28-FE81-6C9FF454E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66020" y="3992899"/>
                <a:ext cx="355600" cy="355600"/>
              </a:xfrm>
              <a:prstGeom prst="rect">
                <a:avLst/>
              </a:prstGeom>
            </p:spPr>
          </p:pic>
        </p:grp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22FFE861-5455-3E56-24B2-F925840942C3}"/>
                </a:ext>
              </a:extLst>
            </p:cNvPr>
            <p:cNvSpPr txBox="1"/>
            <p:nvPr/>
          </p:nvSpPr>
          <p:spPr>
            <a:xfrm>
              <a:off x="530293" y="4751484"/>
              <a:ext cx="5306296" cy="1430179"/>
            </a:xfrm>
            <a:prstGeom prst="roundRect">
              <a:avLst/>
            </a:prstGeom>
            <a:solidFill>
              <a:srgbClr val="183D6E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Marine Corps Air Station New River  </a:t>
              </a: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County(ies) located: Onslow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Major commands: 2nd Marine Aircraft Wing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Supporting Community Colleges: Coastal Carolina CC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Installation Commander: Colonel Garth W. Burnett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DF09D24-078C-EB3B-06E0-FD2B4F41B9E4}"/>
              </a:ext>
            </a:extLst>
          </p:cNvPr>
          <p:cNvGrpSpPr/>
          <p:nvPr/>
        </p:nvGrpSpPr>
        <p:grpSpPr>
          <a:xfrm>
            <a:off x="530293" y="423327"/>
            <a:ext cx="11665032" cy="6334267"/>
            <a:chOff x="347785" y="356278"/>
            <a:chExt cx="11665032" cy="633426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C9013E-3A2D-E853-B66C-11793D3FB8E5}"/>
                </a:ext>
              </a:extLst>
            </p:cNvPr>
            <p:cNvSpPr txBox="1"/>
            <p:nvPr/>
          </p:nvSpPr>
          <p:spPr>
            <a:xfrm>
              <a:off x="7543820" y="4740911"/>
              <a:ext cx="4351961" cy="122927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Population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Arial"/>
                </a:rPr>
                <a:t>Active Duty: 6,301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Arial"/>
                </a:rPr>
                <a:t>DoD Civilians: 3,349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Arial"/>
                </a:rPr>
                <a:t>Family Members: 2,491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2F699A-5C2F-5DBC-F81D-CFFB8755AA18}"/>
                </a:ext>
              </a:extLst>
            </p:cNvPr>
            <p:cNvSpPr txBox="1"/>
            <p:nvPr/>
          </p:nvSpPr>
          <p:spPr>
            <a:xfrm>
              <a:off x="8490091" y="808813"/>
              <a:ext cx="3522726" cy="664579"/>
            </a:xfrm>
            <a:prstGeom prst="roundRect">
              <a:avLst/>
            </a:prstGeom>
            <a:solidFill>
              <a:srgbClr val="306E2D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Federal Procurement</a:t>
              </a: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Onslow: $861,224,558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B266DC1-1BE1-12F4-9EDC-F85ACE07EBC1}"/>
                </a:ext>
              </a:extLst>
            </p:cNvPr>
            <p:cNvSpPr/>
            <p:nvPr/>
          </p:nvSpPr>
          <p:spPr>
            <a:xfrm>
              <a:off x="3984231" y="356278"/>
              <a:ext cx="4228722" cy="1116824"/>
            </a:xfrm>
            <a:prstGeom prst="rect">
              <a:avLst/>
            </a:prstGeom>
            <a:solidFill>
              <a:srgbClr val="DBDBD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rPr>
                <a:t>Marine Corps Air Station New River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6BE2DA-8D69-1588-A97C-6195919B4581}"/>
                </a:ext>
              </a:extLst>
            </p:cNvPr>
            <p:cNvSpPr txBox="1"/>
            <p:nvPr/>
          </p:nvSpPr>
          <p:spPr>
            <a:xfrm>
              <a:off x="7585095" y="6203232"/>
              <a:ext cx="3055815" cy="48731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Segoe UI"/>
                  <a:sym typeface="Arial"/>
                  <a:hlinkClick r:id="rId6"/>
                </a:rPr>
                <a:t>https://installations.militaryonesource.mil/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Segoe UI"/>
                  <a:sym typeface="Arial"/>
                </a:rPr>
                <a:t>​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Segoe UI"/>
                  <a:sym typeface="Arial"/>
                  <a:hlinkClick r:id="rId5"/>
                </a:rPr>
                <a:t>https://www.newriver.marines.mil/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Segoe UI"/>
                  <a:sym typeface="Arial"/>
                </a:rPr>
                <a:t>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Segoe UI"/>
                <a:sym typeface="Arial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94F49BB-F24D-B604-4D5A-EFFB8243B89A}"/>
                </a:ext>
              </a:extLst>
            </p:cNvPr>
            <p:cNvGrpSpPr/>
            <p:nvPr/>
          </p:nvGrpSpPr>
          <p:grpSpPr>
            <a:xfrm>
              <a:off x="347785" y="507622"/>
              <a:ext cx="3214586" cy="1728807"/>
              <a:chOff x="347785" y="507622"/>
              <a:chExt cx="3214586" cy="1728807"/>
            </a:xfrm>
          </p:grpSpPr>
          <p:sp>
            <p:nvSpPr>
              <p:cNvPr id="3" name="Rectangle: Rounded Corners 10">
                <a:extLst>
                  <a:ext uri="{FF2B5EF4-FFF2-40B4-BE49-F238E27FC236}">
                    <a16:creationId xmlns:a16="http://schemas.microsoft.com/office/drawing/2014/main" id="{ED7B35EF-417F-B5DF-2617-0B660408890F}"/>
                  </a:ext>
                </a:extLst>
              </p:cNvPr>
              <p:cNvSpPr/>
              <p:nvPr/>
            </p:nvSpPr>
            <p:spPr>
              <a:xfrm>
                <a:off x="347785" y="507622"/>
                <a:ext cx="3214586" cy="1728807"/>
              </a:xfrm>
              <a:prstGeom prst="roundRect">
                <a:avLst/>
              </a:prstGeom>
              <a:ln w="38100">
                <a:solidFill>
                  <a:srgbClr val="183D6E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7" name="Picture 6" descr="DVIDS - Graphics">
                <a:extLst>
                  <a:ext uri="{FF2B5EF4-FFF2-40B4-BE49-F238E27FC236}">
                    <a16:creationId xmlns:a16="http://schemas.microsoft.com/office/drawing/2014/main" id="{5FB990F2-9F42-297F-D98C-A7ECF704A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74875" y="665451"/>
                <a:ext cx="1228725" cy="809625"/>
              </a:xfrm>
              <a:prstGeom prst="rect">
                <a:avLst/>
              </a:prstGeom>
            </p:spPr>
          </p:pic>
          <p:pic>
            <p:nvPicPr>
              <p:cNvPr id="8" name="Picture 7" descr="Marine Corps Air Station New River">
                <a:extLst>
                  <a:ext uri="{FF2B5EF4-FFF2-40B4-BE49-F238E27FC236}">
                    <a16:creationId xmlns:a16="http://schemas.microsoft.com/office/drawing/2014/main" id="{D590FA5A-2DA0-0FE9-9C75-3D892B4BED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3185" y="560676"/>
                <a:ext cx="895350" cy="914400"/>
              </a:xfrm>
              <a:prstGeom prst="rect">
                <a:avLst/>
              </a:prstGeom>
            </p:spPr>
          </p:pic>
          <p:pic>
            <p:nvPicPr>
              <p:cNvPr id="11" name="Picture 10" descr="A circular emblem with a banner and swords&#10;&#10;AI-generated content may be incorrect.">
                <a:extLst>
                  <a:ext uri="{FF2B5EF4-FFF2-40B4-BE49-F238E27FC236}">
                    <a16:creationId xmlns:a16="http://schemas.microsoft.com/office/drawing/2014/main" id="{91A32988-2BBC-CC30-7D9E-8418D6826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37937" y="1315046"/>
                <a:ext cx="809625" cy="8096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30213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710BE-E572-C7D8-031D-1E9DA9699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435570A9-E0E7-7903-8A69-279359E1B029}"/>
              </a:ext>
            </a:extLst>
          </p:cNvPr>
          <p:cNvSpPr/>
          <p:nvPr/>
        </p:nvSpPr>
        <p:spPr>
          <a:xfrm>
            <a:off x="-3437973" y="-2182536"/>
            <a:ext cx="1953681" cy="960142"/>
          </a:xfrm>
          <a:prstGeom prst="roundRect">
            <a:avLst/>
          </a:prstGeom>
          <a:ln w="38100">
            <a:solidFill>
              <a:srgbClr val="183D6E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066E80-C7DA-F9F1-90CC-8FC6508F0C50}"/>
              </a:ext>
            </a:extLst>
          </p:cNvPr>
          <p:cNvGrpSpPr/>
          <p:nvPr/>
        </p:nvGrpSpPr>
        <p:grpSpPr>
          <a:xfrm>
            <a:off x="504412" y="502385"/>
            <a:ext cx="11511706" cy="6052905"/>
            <a:chOff x="504412" y="502385"/>
            <a:chExt cx="11511706" cy="605290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D95BEC-EBF8-8008-91E0-D19BD4D98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4705" y="836106"/>
              <a:ext cx="9814740" cy="55397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FC1EB28-9CA2-944C-766A-DB58957A1ADD}"/>
                </a:ext>
              </a:extLst>
            </p:cNvPr>
            <p:cNvSpPr txBox="1"/>
            <p:nvPr/>
          </p:nvSpPr>
          <p:spPr>
            <a:xfrm>
              <a:off x="7664157" y="4758486"/>
              <a:ext cx="4351961" cy="179680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Population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Arial"/>
                </a:rPr>
                <a:t>Active Duty: 5,973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Arial"/>
                </a:rPr>
                <a:t>Reserve Components: 1,746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Arial"/>
                </a:rPr>
                <a:t>DoD Civilians: 5,422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Arial"/>
                </a:rPr>
                <a:t>Contractors: 3,700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Arial"/>
                </a:rPr>
                <a:t>Family Members: 6,547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0211F4-DC27-DC0B-89C0-D10323FD26EA}"/>
                </a:ext>
              </a:extLst>
            </p:cNvPr>
            <p:cNvSpPr txBox="1"/>
            <p:nvPr/>
          </p:nvSpPr>
          <p:spPr>
            <a:xfrm>
              <a:off x="8493392" y="884344"/>
              <a:ext cx="3522726" cy="951182"/>
            </a:xfrm>
            <a:prstGeom prst="roundRect">
              <a:avLst/>
            </a:prstGeom>
            <a:solidFill>
              <a:srgbClr val="306E2D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Federal Procurement</a:t>
              </a: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Craven: $529,353,887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Arial"/>
                </a:rPr>
                <a:t>Carteret: $32,054,982</a:t>
              </a:r>
            </a:p>
          </p:txBody>
        </p:sp>
        <p:sp>
          <p:nvSpPr>
            <p:cNvPr id="6" name="TextBox 31">
              <a:extLst>
                <a:ext uri="{FF2B5EF4-FFF2-40B4-BE49-F238E27FC236}">
                  <a16:creationId xmlns:a16="http://schemas.microsoft.com/office/drawing/2014/main" id="{30852572-E491-4811-DFDF-AFD4925D3EE1}"/>
                </a:ext>
              </a:extLst>
            </p:cNvPr>
            <p:cNvSpPr txBox="1"/>
            <p:nvPr/>
          </p:nvSpPr>
          <p:spPr>
            <a:xfrm>
              <a:off x="504412" y="4758486"/>
              <a:ext cx="5902219" cy="1685568"/>
            </a:xfrm>
            <a:prstGeom prst="roundRect">
              <a:avLst/>
            </a:prstGeom>
            <a:solidFill>
              <a:srgbClr val="183D6E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Marine Corps Air Station Cherry Point  </a:t>
              </a: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County(ies) located: Craven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Major commands: 2</a:t>
              </a:r>
              <a:r>
                <a:rPr kumimoji="0" lang="en-US" sz="15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nd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 Marine Aircraft Wing, Fleet Readiness Center East (US Navy)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Supporting Community Colleges: Craven Community College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Installation Commander: Colonel Brendan Burks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698707-64F9-4A56-76CE-0B54E78A04B6}"/>
                </a:ext>
              </a:extLst>
            </p:cNvPr>
            <p:cNvSpPr/>
            <p:nvPr/>
          </p:nvSpPr>
          <p:spPr>
            <a:xfrm>
              <a:off x="4126886" y="502385"/>
              <a:ext cx="4009993" cy="1080189"/>
            </a:xfrm>
            <a:prstGeom prst="rect">
              <a:avLst/>
            </a:prstGeom>
            <a:solidFill>
              <a:srgbClr val="DBDBD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rPr>
                <a:t>Marine Corps Air Station Cherry Point</a:t>
              </a:r>
            </a:p>
          </p:txBody>
        </p:sp>
        <p:pic>
          <p:nvPicPr>
            <p:cNvPr id="11" name="Picture 8" descr="Marine Corps Png Logo Pictures - Free Transparent PNG Logos">
              <a:extLst>
                <a:ext uri="{FF2B5EF4-FFF2-40B4-BE49-F238E27FC236}">
                  <a16:creationId xmlns:a16="http://schemas.microsoft.com/office/drawing/2014/main" id="{8B5C9577-0AE1-EC93-27B1-516A81D6F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491" y="3673494"/>
              <a:ext cx="356513" cy="35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AF7DB46-19BF-E148-3731-F08869BBBB10}"/>
                </a:ext>
              </a:extLst>
            </p:cNvPr>
            <p:cNvGrpSpPr/>
            <p:nvPr/>
          </p:nvGrpSpPr>
          <p:grpSpPr>
            <a:xfrm>
              <a:off x="636171" y="760765"/>
              <a:ext cx="3214586" cy="1728807"/>
              <a:chOff x="439964" y="100896"/>
              <a:chExt cx="3214586" cy="1728807"/>
            </a:xfrm>
          </p:grpSpPr>
          <p:sp>
            <p:nvSpPr>
              <p:cNvPr id="13" name="Rectangle: Rounded Corners 10">
                <a:extLst>
                  <a:ext uri="{FF2B5EF4-FFF2-40B4-BE49-F238E27FC236}">
                    <a16:creationId xmlns:a16="http://schemas.microsoft.com/office/drawing/2014/main" id="{4E213234-F950-5D7A-92E7-FC3FD3E403D3}"/>
                  </a:ext>
                </a:extLst>
              </p:cNvPr>
              <p:cNvSpPr/>
              <p:nvPr/>
            </p:nvSpPr>
            <p:spPr>
              <a:xfrm>
                <a:off x="439964" y="100896"/>
                <a:ext cx="3214586" cy="1728807"/>
              </a:xfrm>
              <a:prstGeom prst="roundRect">
                <a:avLst/>
              </a:prstGeom>
              <a:ln w="38100">
                <a:solidFill>
                  <a:srgbClr val="183D6E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3074" name="Picture 2">
                <a:extLst>
                  <a:ext uri="{FF2B5EF4-FFF2-40B4-BE49-F238E27FC236}">
                    <a16:creationId xmlns:a16="http://schemas.microsoft.com/office/drawing/2014/main" id="{BBA1C815-C52E-DA06-75B6-80E45F677B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652" y="118261"/>
                <a:ext cx="1057396" cy="10573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 descr="About Us | FRCE">
                <a:extLst>
                  <a:ext uri="{FF2B5EF4-FFF2-40B4-BE49-F238E27FC236}">
                    <a16:creationId xmlns:a16="http://schemas.microsoft.com/office/drawing/2014/main" id="{5AB0D66D-1CE7-CE93-3F3C-131528CD5D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2886" y="965300"/>
                <a:ext cx="847725" cy="742950"/>
              </a:xfrm>
              <a:prstGeom prst="rect">
                <a:avLst/>
              </a:prstGeom>
            </p:spPr>
          </p:pic>
          <p:pic>
            <p:nvPicPr>
              <p:cNvPr id="10" name="Picture 9" descr="DVIDS - Graphics">
                <a:extLst>
                  <a:ext uri="{FF2B5EF4-FFF2-40B4-BE49-F238E27FC236}">
                    <a16:creationId xmlns:a16="http://schemas.microsoft.com/office/drawing/2014/main" id="{6D298E2D-4765-7507-C469-C0A8BF719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9728" y="176237"/>
                <a:ext cx="1143000" cy="752475"/>
              </a:xfrm>
              <a:prstGeom prst="rect">
                <a:avLst/>
              </a:prstGeom>
            </p:spPr>
          </p:pic>
          <p:pic>
            <p:nvPicPr>
              <p:cNvPr id="12" name="Picture 11" descr="A circular emblem with a banner and swords&#10;&#10;AI-generated content may be incorrect.">
                <a:extLst>
                  <a:ext uri="{FF2B5EF4-FFF2-40B4-BE49-F238E27FC236}">
                    <a16:creationId xmlns:a16="http://schemas.microsoft.com/office/drawing/2014/main" id="{92E6BF0B-487C-AFBA-1B84-F9F3D4F20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85938" y="919890"/>
                <a:ext cx="769597" cy="76959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A73230A-9B1B-21D0-AC60-E5A64A5E7D12}"/>
              </a:ext>
            </a:extLst>
          </p:cNvPr>
          <p:cNvSpPr txBox="1"/>
          <p:nvPr/>
        </p:nvSpPr>
        <p:spPr>
          <a:xfrm>
            <a:off x="6064239" y="6581001"/>
            <a:ext cx="7942217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  <a:hlinkClick r:id="rId9"/>
              </a:rPr>
              <a:t>https://installations.militaryonesource.mil/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  <a:hlinkClick r:id="rId9"/>
              </a:rPr>
              <a:t>https://www.cherrypoint.marines.mil/About/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	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238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FBFAC-F3D0-7397-F986-EE890440C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49766091-0CB2-FAE8-2D3C-4F88016541FA}"/>
              </a:ext>
            </a:extLst>
          </p:cNvPr>
          <p:cNvSpPr txBox="1"/>
          <p:nvPr/>
        </p:nvSpPr>
        <p:spPr>
          <a:xfrm>
            <a:off x="6248400" y="6343042"/>
            <a:ext cx="649051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  <a:hlinkClick r:id="rId3"/>
              </a:rPr>
              <a:t>https://installations.militaryonesource.mil/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  <a:hlinkClick r:id="rId4"/>
              </a:rPr>
              <a:t>https://www.seymourjohnson.af.mil/About-Us/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	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BBEBEB-0604-1C94-DB55-250E52586C57}"/>
              </a:ext>
            </a:extLst>
          </p:cNvPr>
          <p:cNvGrpSpPr/>
          <p:nvPr/>
        </p:nvGrpSpPr>
        <p:grpSpPr>
          <a:xfrm>
            <a:off x="388132" y="285433"/>
            <a:ext cx="11659653" cy="5999544"/>
            <a:chOff x="388132" y="285433"/>
            <a:chExt cx="11659653" cy="599954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8C9AD9A-6412-FE8A-282A-7D032CA4B687}"/>
                </a:ext>
              </a:extLst>
            </p:cNvPr>
            <p:cNvGrpSpPr/>
            <p:nvPr/>
          </p:nvGrpSpPr>
          <p:grpSpPr>
            <a:xfrm>
              <a:off x="867568" y="963536"/>
              <a:ext cx="9779247" cy="5264194"/>
              <a:chOff x="867568" y="963536"/>
              <a:chExt cx="9779247" cy="5264194"/>
            </a:xfrm>
          </p:grpSpPr>
          <p:pic>
            <p:nvPicPr>
              <p:cNvPr id="13" name="Picture 12" descr="A map of the state of north carolina&#10;&#10;AI-generated content may be incorrect.">
                <a:extLst>
                  <a:ext uri="{FF2B5EF4-FFF2-40B4-BE49-F238E27FC236}">
                    <a16:creationId xmlns:a16="http://schemas.microsoft.com/office/drawing/2014/main" id="{D71E2CD6-4FE1-90E6-29F6-C1F2B122AE6A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568" y="963536"/>
                <a:ext cx="9779247" cy="526419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02426CA9-21F8-2F83-FB3C-F1F1C3DCB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08260" y="3313902"/>
                <a:ext cx="747558" cy="420501"/>
              </a:xfrm>
              <a:prstGeom prst="rect">
                <a:avLst/>
              </a:prstGeom>
            </p:spPr>
          </p:pic>
        </p:grpSp>
        <p:sp>
          <p:nvSpPr>
            <p:cNvPr id="14" name="AutoShape 4" descr="916th Air Refueling Wing">
              <a:extLst>
                <a:ext uri="{FF2B5EF4-FFF2-40B4-BE49-F238E27FC236}">
                  <a16:creationId xmlns:a16="http://schemas.microsoft.com/office/drawing/2014/main" id="{F8283A5A-DE42-F2D4-1F8F-D7B2F8CC50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801752" y="321935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6708E3-128E-16CF-BD24-6589B671157A}"/>
                </a:ext>
              </a:extLst>
            </p:cNvPr>
            <p:cNvSpPr txBox="1"/>
            <p:nvPr/>
          </p:nvSpPr>
          <p:spPr>
            <a:xfrm>
              <a:off x="8110442" y="940353"/>
              <a:ext cx="3522726" cy="664579"/>
            </a:xfrm>
            <a:prstGeom prst="roundRect">
              <a:avLst/>
            </a:prstGeom>
            <a:solidFill>
              <a:srgbClr val="306E2D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Federal Procurement</a:t>
              </a: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Wayne: $83,632,377.26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</p:txBody>
        </p:sp>
        <p:sp>
          <p:nvSpPr>
            <p:cNvPr id="6" name="TextBox 63">
              <a:extLst>
                <a:ext uri="{FF2B5EF4-FFF2-40B4-BE49-F238E27FC236}">
                  <a16:creationId xmlns:a16="http://schemas.microsoft.com/office/drawing/2014/main" id="{5BA15A52-39A3-E7C9-0D4C-ACF071FDDC88}"/>
                </a:ext>
              </a:extLst>
            </p:cNvPr>
            <p:cNvSpPr txBox="1"/>
            <p:nvPr/>
          </p:nvSpPr>
          <p:spPr>
            <a:xfrm>
              <a:off x="388132" y="4854798"/>
              <a:ext cx="6009681" cy="1430179"/>
            </a:xfrm>
            <a:prstGeom prst="roundRect">
              <a:avLst/>
            </a:prstGeom>
            <a:solidFill>
              <a:srgbClr val="183D6E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Seymour Johnson Air Force Base</a:t>
              </a: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County(ies) located: Wayne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Major commands: 4th Fighter Wing,  916</a:t>
              </a:r>
              <a:r>
                <a:rPr kumimoji="0" lang="en-US" sz="15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th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 Air Refueling Wing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Supporting Community Colleges: Wayne Community College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Installation Commander: Colonel Morgan P. Lohse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557CBA-BFE4-446C-5EBA-2FECB75BF1DA}"/>
                </a:ext>
              </a:extLst>
            </p:cNvPr>
            <p:cNvSpPr/>
            <p:nvPr/>
          </p:nvSpPr>
          <p:spPr>
            <a:xfrm>
              <a:off x="3821187" y="285433"/>
              <a:ext cx="4070786" cy="1207189"/>
            </a:xfrm>
            <a:prstGeom prst="rect">
              <a:avLst/>
            </a:prstGeom>
            <a:solidFill>
              <a:srgbClr val="DBDBD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rPr>
                <a:t>Seymour Johnson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rPr>
                <a:t>Air Force Base</a:t>
              </a:r>
            </a:p>
          </p:txBody>
        </p:sp>
        <p:sp>
          <p:nvSpPr>
            <p:cNvPr id="12" name="AutoShape 2">
              <a:extLst>
                <a:ext uri="{FF2B5EF4-FFF2-40B4-BE49-F238E27FC236}">
                  <a16:creationId xmlns:a16="http://schemas.microsoft.com/office/drawing/2014/main" id="{E59C353E-075A-DAEA-8390-384BB4618F3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AutoShape 6" descr="916th Air Refueling Wing">
              <a:extLst>
                <a:ext uri="{FF2B5EF4-FFF2-40B4-BE49-F238E27FC236}">
                  <a16:creationId xmlns:a16="http://schemas.microsoft.com/office/drawing/2014/main" id="{346FE5FC-2360-151B-1AB2-CEB840F2280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3A0063B-D87D-7D97-C857-6D3FB6214E9C}"/>
                </a:ext>
              </a:extLst>
            </p:cNvPr>
            <p:cNvGrpSpPr/>
            <p:nvPr/>
          </p:nvGrpSpPr>
          <p:grpSpPr>
            <a:xfrm>
              <a:off x="388132" y="711460"/>
              <a:ext cx="3214586" cy="1323302"/>
              <a:chOff x="165205" y="421395"/>
              <a:chExt cx="3214586" cy="1323302"/>
            </a:xfrm>
          </p:grpSpPr>
          <p:sp>
            <p:nvSpPr>
              <p:cNvPr id="3" name="Rectangle: Rounded Corners 10">
                <a:extLst>
                  <a:ext uri="{FF2B5EF4-FFF2-40B4-BE49-F238E27FC236}">
                    <a16:creationId xmlns:a16="http://schemas.microsoft.com/office/drawing/2014/main" id="{DC1E53F8-5B7D-75C8-6ACE-9A3F2AD2D227}"/>
                  </a:ext>
                </a:extLst>
              </p:cNvPr>
              <p:cNvSpPr/>
              <p:nvPr/>
            </p:nvSpPr>
            <p:spPr>
              <a:xfrm>
                <a:off x="165205" y="421395"/>
                <a:ext cx="3214586" cy="1323302"/>
              </a:xfrm>
              <a:prstGeom prst="roundRect">
                <a:avLst/>
              </a:prstGeom>
              <a:ln w="38100">
                <a:solidFill>
                  <a:srgbClr val="183D6E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7" name="Picture 6" descr="A blue and yellow shield with a arrow and a white banner&#10;&#10;AI-generated content may be incorrect.">
                <a:extLst>
                  <a:ext uri="{FF2B5EF4-FFF2-40B4-BE49-F238E27FC236}">
                    <a16:creationId xmlns:a16="http://schemas.microsoft.com/office/drawing/2014/main" id="{BFFED926-E6B9-B00A-45F7-AED06414B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4641" y="673471"/>
                <a:ext cx="955675" cy="819151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D03AC32-CC4E-9286-80CE-F2FCAA164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99718" y="666015"/>
                <a:ext cx="854368" cy="840090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B51E33E-4E0B-BAF4-BDB4-4FF76879FE87}"/>
                </a:ext>
              </a:extLst>
            </p:cNvPr>
            <p:cNvSpPr txBox="1"/>
            <p:nvPr/>
          </p:nvSpPr>
          <p:spPr>
            <a:xfrm>
              <a:off x="7695824" y="4828239"/>
              <a:ext cx="4351961" cy="141088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rPr>
                <a:t>Population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Arial"/>
                </a:rPr>
                <a:t>Active Duty: 5,259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Arial"/>
                </a:rPr>
                <a:t>Family Members: 5,025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Arial"/>
                </a:rPr>
                <a:t>Civilian: 611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Arial"/>
                </a:rPr>
                <a:t>Reservists: 1,166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1126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A0FD2-CC2D-31EE-DEE9-24B2A88A3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A3F16B3-B312-B664-4232-245ED01955DC}"/>
              </a:ext>
            </a:extLst>
          </p:cNvPr>
          <p:cNvGrpSpPr/>
          <p:nvPr/>
        </p:nvGrpSpPr>
        <p:grpSpPr>
          <a:xfrm>
            <a:off x="315951" y="359579"/>
            <a:ext cx="11560098" cy="6461597"/>
            <a:chOff x="315951" y="359579"/>
            <a:chExt cx="11560098" cy="646159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95ABA92-6D97-38CE-C1AA-AA9564F8AB71}"/>
                </a:ext>
              </a:extLst>
            </p:cNvPr>
            <p:cNvGrpSpPr/>
            <p:nvPr/>
          </p:nvGrpSpPr>
          <p:grpSpPr>
            <a:xfrm>
              <a:off x="315951" y="872050"/>
              <a:ext cx="10480984" cy="5573486"/>
              <a:chOff x="858775" y="849275"/>
              <a:chExt cx="9938160" cy="5573486"/>
            </a:xfrm>
          </p:grpSpPr>
          <p:pic>
            <p:nvPicPr>
              <p:cNvPr id="2" name="Picture 1" descr="A map of the state of north carolina&#10;&#10;AI-generated content may be incorrect.">
                <a:extLst>
                  <a:ext uri="{FF2B5EF4-FFF2-40B4-BE49-F238E27FC236}">
                    <a16:creationId xmlns:a16="http://schemas.microsoft.com/office/drawing/2014/main" id="{6559E36F-4283-A3B7-3B50-96178E9454A0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8775" y="849275"/>
                <a:ext cx="9938160" cy="557348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9" name="Picture 6" descr="Home Logo: United States Coast Guard">
                <a:extLst>
                  <a:ext uri="{FF2B5EF4-FFF2-40B4-BE49-F238E27FC236}">
                    <a16:creationId xmlns:a16="http://schemas.microsoft.com/office/drawing/2014/main" id="{5C6A5801-7200-FF55-3913-CCB22241BD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5177" y="2348742"/>
                <a:ext cx="406917" cy="4069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5FD7DD-39DC-FB36-76C2-330970DEFB93}"/>
                </a:ext>
              </a:extLst>
            </p:cNvPr>
            <p:cNvSpPr txBox="1"/>
            <p:nvPr/>
          </p:nvSpPr>
          <p:spPr>
            <a:xfrm>
              <a:off x="7524088" y="4964202"/>
              <a:ext cx="4351961" cy="115265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Population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Arial"/>
                </a:rPr>
                <a:t>Active Duty: 700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Arial"/>
                </a:rPr>
                <a:t>Reserve Components: 200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Arial"/>
                </a:rPr>
                <a:t>Civilian/Contract Employees: 1600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7CE867B-0DCD-68BA-D9C3-2A21FC9B0DA9}"/>
                </a:ext>
              </a:extLst>
            </p:cNvPr>
            <p:cNvSpPr txBox="1"/>
            <p:nvPr/>
          </p:nvSpPr>
          <p:spPr>
            <a:xfrm>
              <a:off x="8353323" y="741142"/>
              <a:ext cx="3522726" cy="664579"/>
            </a:xfrm>
            <a:prstGeom prst="roundRect">
              <a:avLst/>
            </a:prstGeom>
            <a:solidFill>
              <a:srgbClr val="306E2D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Federal Procurement</a:t>
              </a: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Pasquotank: $180,390,547.57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6B0E27C3-4C29-DCE3-7D75-5C0A4EC64FA8}"/>
                </a:ext>
              </a:extLst>
            </p:cNvPr>
            <p:cNvSpPr txBox="1"/>
            <p:nvPr/>
          </p:nvSpPr>
          <p:spPr>
            <a:xfrm>
              <a:off x="7524088" y="6544177"/>
              <a:ext cx="42691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  <a:hlinkClick r:id="rId5"/>
                </a:rPr>
                <a:t>https://installations.militaryonesource.mil/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31">
              <a:extLst>
                <a:ext uri="{FF2B5EF4-FFF2-40B4-BE49-F238E27FC236}">
                  <a16:creationId xmlns:a16="http://schemas.microsoft.com/office/drawing/2014/main" id="{E1EF7D1A-0EA1-1709-E895-76B06C474765}"/>
                </a:ext>
              </a:extLst>
            </p:cNvPr>
            <p:cNvSpPr txBox="1"/>
            <p:nvPr/>
          </p:nvSpPr>
          <p:spPr>
            <a:xfrm>
              <a:off x="903143" y="4658418"/>
              <a:ext cx="5110912" cy="1685568"/>
            </a:xfrm>
            <a:prstGeom prst="roundRect">
              <a:avLst/>
            </a:prstGeom>
            <a:solidFill>
              <a:srgbClr val="183D6E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US Coast Guard Base Elizabeth City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County(ies) located: Pasquotank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Major commands: Aviation Logistics Center, Air Station Elizabeth City, Rescue Swimmer Training Program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Supporting Community College: College of the Albemarle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Installation Commander: Commander Heidi L. Koski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E9B1AB-079C-E9DC-A34E-B0F494683CCE}"/>
                </a:ext>
              </a:extLst>
            </p:cNvPr>
            <p:cNvSpPr/>
            <p:nvPr/>
          </p:nvSpPr>
          <p:spPr>
            <a:xfrm>
              <a:off x="4090845" y="359579"/>
              <a:ext cx="4017869" cy="1186022"/>
            </a:xfrm>
            <a:prstGeom prst="rect">
              <a:avLst/>
            </a:prstGeom>
            <a:solidFill>
              <a:srgbClr val="DBDBD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rPr>
                <a:t>US Coast Guard Base Elizabeth City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14E4227-7D62-D75C-EE15-9E56BC62C004}"/>
                </a:ext>
              </a:extLst>
            </p:cNvPr>
            <p:cNvGrpSpPr/>
            <p:nvPr/>
          </p:nvGrpSpPr>
          <p:grpSpPr>
            <a:xfrm>
              <a:off x="482063" y="514014"/>
              <a:ext cx="3214586" cy="1728807"/>
              <a:chOff x="318777" y="52074"/>
              <a:chExt cx="3214586" cy="1728807"/>
            </a:xfrm>
          </p:grpSpPr>
          <p:sp>
            <p:nvSpPr>
              <p:cNvPr id="10" name="Rectangle: Rounded Corners 10">
                <a:extLst>
                  <a:ext uri="{FF2B5EF4-FFF2-40B4-BE49-F238E27FC236}">
                    <a16:creationId xmlns:a16="http://schemas.microsoft.com/office/drawing/2014/main" id="{08635F5F-74FA-1982-644C-19CCE7376A6C}"/>
                  </a:ext>
                </a:extLst>
              </p:cNvPr>
              <p:cNvSpPr/>
              <p:nvPr/>
            </p:nvSpPr>
            <p:spPr>
              <a:xfrm>
                <a:off x="318777" y="52074"/>
                <a:ext cx="3214586" cy="1728807"/>
              </a:xfrm>
              <a:prstGeom prst="roundRect">
                <a:avLst/>
              </a:prstGeom>
              <a:ln w="38100">
                <a:solidFill>
                  <a:srgbClr val="183D6E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15" name="Picture 14" descr="U. S. Coast Guard Base, Elizabeth City, N. C.">
                <a:extLst>
                  <a:ext uri="{FF2B5EF4-FFF2-40B4-BE49-F238E27FC236}">
                    <a16:creationId xmlns:a16="http://schemas.microsoft.com/office/drawing/2014/main" id="{73475F37-9675-8737-9B47-E85EBA77E9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5903" y="216727"/>
                <a:ext cx="761810" cy="761810"/>
              </a:xfrm>
              <a:prstGeom prst="rect">
                <a:avLst/>
              </a:prstGeom>
            </p:spPr>
          </p:pic>
          <p:pic>
            <p:nvPicPr>
              <p:cNvPr id="16" name="Picture 15" descr="Coast Guard Air Station Elizabeth City - Wikipedia">
                <a:extLst>
                  <a:ext uri="{FF2B5EF4-FFF2-40B4-BE49-F238E27FC236}">
                    <a16:creationId xmlns:a16="http://schemas.microsoft.com/office/drawing/2014/main" id="{4A86701A-05F0-A631-8020-72BBDEA28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3908" y="973791"/>
                <a:ext cx="681405" cy="664580"/>
              </a:xfrm>
              <a:prstGeom prst="rect">
                <a:avLst/>
              </a:prstGeom>
            </p:spPr>
          </p:pic>
          <p:pic>
            <p:nvPicPr>
              <p:cNvPr id="17" name="Picture 16" descr="ALC Fact Sheet">
                <a:extLst>
                  <a:ext uri="{FF2B5EF4-FFF2-40B4-BE49-F238E27FC236}">
                    <a16:creationId xmlns:a16="http://schemas.microsoft.com/office/drawing/2014/main" id="{E18AE468-F04F-CC6F-1AC6-FB56829F3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89003" y="219347"/>
                <a:ext cx="1350058" cy="754444"/>
              </a:xfrm>
              <a:prstGeom prst="rect">
                <a:avLst/>
              </a:prstGeom>
            </p:spPr>
          </p:pic>
          <p:pic>
            <p:nvPicPr>
              <p:cNvPr id="18" name="Picture 17" descr="Surface Rescue Swimmer Program- So Others May Live – CIVMAR.com">
                <a:extLst>
                  <a:ext uri="{FF2B5EF4-FFF2-40B4-BE49-F238E27FC236}">
                    <a16:creationId xmlns:a16="http://schemas.microsoft.com/office/drawing/2014/main" id="{390DAC04-390C-F72A-EE50-A1D0EC175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0017" y="916478"/>
                <a:ext cx="783327" cy="7737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33137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1C2BD-BBD4-C751-2894-6E91F16CA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BA9637B-2287-19AA-FDF4-F70F49946549}"/>
              </a:ext>
            </a:extLst>
          </p:cNvPr>
          <p:cNvGrpSpPr/>
          <p:nvPr/>
        </p:nvGrpSpPr>
        <p:grpSpPr>
          <a:xfrm>
            <a:off x="561317" y="447934"/>
            <a:ext cx="11495312" cy="6072609"/>
            <a:chOff x="561317" y="447934"/>
            <a:chExt cx="11495312" cy="607260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354A6BF-955B-6532-2A34-EB2BD4E7E007}"/>
                </a:ext>
              </a:extLst>
            </p:cNvPr>
            <p:cNvGrpSpPr/>
            <p:nvPr/>
          </p:nvGrpSpPr>
          <p:grpSpPr>
            <a:xfrm>
              <a:off x="892629" y="1183738"/>
              <a:ext cx="9716948" cy="5336805"/>
              <a:chOff x="892629" y="1183738"/>
              <a:chExt cx="9716948" cy="533680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2CCAD38-66CA-3263-C2CF-B63332022C93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2629" y="1183738"/>
                <a:ext cx="9716948" cy="533680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0B6E1C1-AC0C-7252-EC7D-0D8CA2717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19231" y="4799078"/>
                <a:ext cx="419100" cy="533400"/>
              </a:xfrm>
              <a:prstGeom prst="rect">
                <a:avLst/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18D026-337A-30B3-9197-7C2F988AAC5A}"/>
                </a:ext>
              </a:extLst>
            </p:cNvPr>
            <p:cNvSpPr/>
            <p:nvPr/>
          </p:nvSpPr>
          <p:spPr>
            <a:xfrm>
              <a:off x="3658098" y="447934"/>
              <a:ext cx="4441043" cy="1175439"/>
            </a:xfrm>
            <a:prstGeom prst="rect">
              <a:avLst/>
            </a:prstGeom>
            <a:solidFill>
              <a:srgbClr val="DBDBD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rPr>
                <a:t>Military Ocean Terminal Sunny Point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8BFAAD-74ED-8D92-0810-D6C2BBAE1DFA}"/>
                </a:ext>
              </a:extLst>
            </p:cNvPr>
            <p:cNvSpPr txBox="1"/>
            <p:nvPr/>
          </p:nvSpPr>
          <p:spPr>
            <a:xfrm>
              <a:off x="8533903" y="1208839"/>
              <a:ext cx="3522726" cy="664579"/>
            </a:xfrm>
            <a:prstGeom prst="roundRect">
              <a:avLst/>
            </a:prstGeom>
            <a:solidFill>
              <a:srgbClr val="306E2D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Federal Procurement</a:t>
              </a: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Arial"/>
                </a:rPr>
                <a:t>Brunswick: $131,543,443</a:t>
              </a:r>
            </a:p>
          </p:txBody>
        </p:sp>
        <p:sp>
          <p:nvSpPr>
            <p:cNvPr id="13" name="TextBox 64">
              <a:extLst>
                <a:ext uri="{FF2B5EF4-FFF2-40B4-BE49-F238E27FC236}">
                  <a16:creationId xmlns:a16="http://schemas.microsoft.com/office/drawing/2014/main" id="{EB736DBB-6DF5-AC74-10C0-700F9CEA994D}"/>
                </a:ext>
              </a:extLst>
            </p:cNvPr>
            <p:cNvSpPr txBox="1"/>
            <p:nvPr/>
          </p:nvSpPr>
          <p:spPr>
            <a:xfrm>
              <a:off x="561317" y="4959172"/>
              <a:ext cx="5969790" cy="1430179"/>
            </a:xfrm>
            <a:prstGeom prst="roundRect">
              <a:avLst/>
            </a:prstGeom>
            <a:solidFill>
              <a:srgbClr val="183D6E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Military Ocean Terminal Sunny Point (MOTSU)</a:t>
              </a:r>
              <a:endPara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County(ies) located: Brunswick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Major commands: 596 Transportation Brigade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Supporting Community Colleges: Brunswick Community College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Installation Commander: Colonel Russell Henry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10F32D-A4CE-DB89-F8E7-08B2A7A0A88F}"/>
                </a:ext>
              </a:extLst>
            </p:cNvPr>
            <p:cNvSpPr txBox="1"/>
            <p:nvPr/>
          </p:nvSpPr>
          <p:spPr>
            <a:xfrm>
              <a:off x="7803987" y="5332478"/>
              <a:ext cx="3973791" cy="63336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Population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Arial"/>
                </a:rPr>
                <a:t>Active duty/Civilians: 250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7EB1776-A5D2-7C5A-4E70-4148AED513A3}"/>
                </a:ext>
              </a:extLst>
            </p:cNvPr>
            <p:cNvGrpSpPr/>
            <p:nvPr/>
          </p:nvGrpSpPr>
          <p:grpSpPr>
            <a:xfrm>
              <a:off x="1096478" y="1164876"/>
              <a:ext cx="2340211" cy="1042785"/>
              <a:chOff x="1348532" y="1362616"/>
              <a:chExt cx="2340211" cy="1042785"/>
            </a:xfrm>
          </p:grpSpPr>
          <p:sp>
            <p:nvSpPr>
              <p:cNvPr id="6" name="Rectangle: Rounded Corners 17">
                <a:extLst>
                  <a:ext uri="{FF2B5EF4-FFF2-40B4-BE49-F238E27FC236}">
                    <a16:creationId xmlns:a16="http://schemas.microsoft.com/office/drawing/2014/main" id="{A60FF2F1-9C98-FB9C-DEC6-5416E7B7B01C}"/>
                  </a:ext>
                </a:extLst>
              </p:cNvPr>
              <p:cNvSpPr/>
              <p:nvPr/>
            </p:nvSpPr>
            <p:spPr>
              <a:xfrm>
                <a:off x="1348532" y="1362616"/>
                <a:ext cx="2340211" cy="1042785"/>
              </a:xfrm>
              <a:prstGeom prst="roundRect">
                <a:avLst/>
              </a:prstGeom>
              <a:ln w="38100">
                <a:solidFill>
                  <a:srgbClr val="183D6E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7" name="Picture 6" descr="Army Military Ocean Terminal Sunny Point Seal Wooden Plaque">
                <a:extLst>
                  <a:ext uri="{FF2B5EF4-FFF2-40B4-BE49-F238E27FC236}">
                    <a16:creationId xmlns:a16="http://schemas.microsoft.com/office/drawing/2014/main" id="{BADA63A4-2AF7-8232-886C-4FC7A71CF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29345" y="1551398"/>
                <a:ext cx="731997" cy="69222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159A848-8B80-9BF5-FEE1-EBB52AFB50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15773" y="1551398"/>
                <a:ext cx="692226" cy="6922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74731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8B72A-EAE1-A80A-B6AC-319ECBB12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3F9228-C69A-2A76-3D7F-B254FFB47CAE}"/>
              </a:ext>
            </a:extLst>
          </p:cNvPr>
          <p:cNvGrpSpPr/>
          <p:nvPr/>
        </p:nvGrpSpPr>
        <p:grpSpPr>
          <a:xfrm>
            <a:off x="398369" y="370162"/>
            <a:ext cx="11545041" cy="6003170"/>
            <a:chOff x="398369" y="370162"/>
            <a:chExt cx="11545041" cy="600317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B0C7854-C447-99CA-CF90-60AFDAEFAA33}"/>
                </a:ext>
              </a:extLst>
            </p:cNvPr>
            <p:cNvGrpSpPr/>
            <p:nvPr/>
          </p:nvGrpSpPr>
          <p:grpSpPr>
            <a:xfrm>
              <a:off x="1562100" y="1264000"/>
              <a:ext cx="9067800" cy="5109332"/>
              <a:chOff x="1562100" y="1264000"/>
              <a:chExt cx="9067800" cy="510933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E34DE61-32EF-7328-AFCE-2428890E3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62100" y="1264000"/>
                <a:ext cx="9067800" cy="5109332"/>
              </a:xfrm>
              <a:prstGeom prst="rect">
                <a:avLst/>
              </a:prstGeom>
            </p:spPr>
          </p:pic>
          <p:pic>
            <p:nvPicPr>
              <p:cNvPr id="14" name="Picture 14" descr="GoLocalProv | NEW: RI Air National Guardsmen Volunteer for Mobilization to  Assist Afghan Evacuees">
                <a:extLst>
                  <a:ext uri="{FF2B5EF4-FFF2-40B4-BE49-F238E27FC236}">
                    <a16:creationId xmlns:a16="http://schemas.microsoft.com/office/drawing/2014/main" id="{D83AC744-DFE4-D69F-D06E-0859F7B444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97" t="10065" r="10338" b="6008"/>
              <a:stretch/>
            </p:blipFill>
            <p:spPr bwMode="auto">
              <a:xfrm>
                <a:off x="5650140" y="3481586"/>
                <a:ext cx="444348" cy="399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 descr="GoLocalProv | NEW: RI Air National Guardsmen Volunteer for Mobilization to  Assist Afghan Evacuees">
                <a:extLst>
                  <a:ext uri="{FF2B5EF4-FFF2-40B4-BE49-F238E27FC236}">
                    <a16:creationId xmlns:a16="http://schemas.microsoft.com/office/drawing/2014/main" id="{951C0470-B8E4-ED90-4179-4A3CC12B30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97" t="10065" r="10338" b="6008"/>
              <a:stretch/>
            </p:blipFill>
            <p:spPr bwMode="auto">
              <a:xfrm>
                <a:off x="5051697" y="3706655"/>
                <a:ext cx="444348" cy="399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6" descr="North Carolina Army National Guard">
                <a:extLst>
                  <a:ext uri="{FF2B5EF4-FFF2-40B4-BE49-F238E27FC236}">
                    <a16:creationId xmlns:a16="http://schemas.microsoft.com/office/drawing/2014/main" id="{3D10E7FA-45D8-8423-95E5-860E04294D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49" t="19544" r="18965" b="12839"/>
              <a:stretch/>
            </p:blipFill>
            <p:spPr bwMode="auto">
              <a:xfrm>
                <a:off x="6908926" y="3151344"/>
                <a:ext cx="505758" cy="555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06E2FD-D600-702B-F934-715FC0F70118}"/>
                </a:ext>
              </a:extLst>
            </p:cNvPr>
            <p:cNvSpPr txBox="1"/>
            <p:nvPr/>
          </p:nvSpPr>
          <p:spPr>
            <a:xfrm>
              <a:off x="8270905" y="736589"/>
              <a:ext cx="3522726" cy="1229273"/>
            </a:xfrm>
            <a:prstGeom prst="roundRect">
              <a:avLst/>
            </a:prstGeom>
            <a:solidFill>
              <a:srgbClr val="306E2D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Federal Procurement</a:t>
              </a: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Arial"/>
                </a:rPr>
                <a:t>Wake: $362,102,624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Arial"/>
                </a:rPr>
                <a:t>Mecklenburg: $301,688,798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Arial"/>
                </a:rPr>
                <a:t>Stanly: $7,106,411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0F035F-7DE5-9B7D-BBE1-E1C37ED14CF0}"/>
                </a:ext>
              </a:extLst>
            </p:cNvPr>
            <p:cNvSpPr/>
            <p:nvPr/>
          </p:nvSpPr>
          <p:spPr>
            <a:xfrm>
              <a:off x="4186095" y="370162"/>
              <a:ext cx="3816786" cy="1080189"/>
            </a:xfrm>
            <a:prstGeom prst="rect">
              <a:avLst/>
            </a:prstGeom>
            <a:solidFill>
              <a:srgbClr val="DBDBD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rPr>
                <a:t>North Carolina National Guard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1DAC64C-7C6D-A198-CBC8-C70CD0A53107}"/>
                </a:ext>
              </a:extLst>
            </p:cNvPr>
            <p:cNvGrpSpPr/>
            <p:nvPr/>
          </p:nvGrpSpPr>
          <p:grpSpPr>
            <a:xfrm>
              <a:off x="792410" y="732897"/>
              <a:ext cx="3214586" cy="1728807"/>
              <a:chOff x="792410" y="732897"/>
              <a:chExt cx="3214586" cy="1728807"/>
            </a:xfrm>
          </p:grpSpPr>
          <p:sp>
            <p:nvSpPr>
              <p:cNvPr id="7" name="Rectangle: Rounded Corners 10">
                <a:extLst>
                  <a:ext uri="{FF2B5EF4-FFF2-40B4-BE49-F238E27FC236}">
                    <a16:creationId xmlns:a16="http://schemas.microsoft.com/office/drawing/2014/main" id="{FC28485C-CF86-C346-91A4-9AC094C5ACAF}"/>
                  </a:ext>
                </a:extLst>
              </p:cNvPr>
              <p:cNvSpPr/>
              <p:nvPr/>
            </p:nvSpPr>
            <p:spPr>
              <a:xfrm>
                <a:off x="792410" y="732897"/>
                <a:ext cx="3214586" cy="1728807"/>
              </a:xfrm>
              <a:prstGeom prst="roundRect">
                <a:avLst/>
              </a:prstGeom>
              <a:ln w="38100">
                <a:solidFill>
                  <a:srgbClr val="183D6E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8" name="Picture 7" descr="Home of the 145th Airlift Wing">
                <a:extLst>
                  <a:ext uri="{FF2B5EF4-FFF2-40B4-BE49-F238E27FC236}">
                    <a16:creationId xmlns:a16="http://schemas.microsoft.com/office/drawing/2014/main" id="{47414647-B8D0-62AA-1B0D-F28E5E361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39416" y="1579948"/>
                <a:ext cx="891891" cy="881756"/>
              </a:xfrm>
              <a:prstGeom prst="rect">
                <a:avLst/>
              </a:prstGeom>
            </p:spPr>
          </p:pic>
          <p:pic>
            <p:nvPicPr>
              <p:cNvPr id="9" name="Picture 4" descr="North Carolina National Guard | NCNG">
                <a:extLst>
                  <a:ext uri="{FF2B5EF4-FFF2-40B4-BE49-F238E27FC236}">
                    <a16:creationId xmlns:a16="http://schemas.microsoft.com/office/drawing/2014/main" id="{FF9C14F7-3EF1-D419-470B-CCBFD3E1B5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9250" y="811462"/>
                <a:ext cx="782678" cy="7826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6" descr="North Carolina Army National Guard">
                <a:extLst>
                  <a:ext uri="{FF2B5EF4-FFF2-40B4-BE49-F238E27FC236}">
                    <a16:creationId xmlns:a16="http://schemas.microsoft.com/office/drawing/2014/main" id="{A9FE77EE-9AD9-9FDF-A9BC-C99FFA20C7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49" t="19544" r="18965" b="12839"/>
              <a:stretch/>
            </p:blipFill>
            <p:spPr bwMode="auto">
              <a:xfrm>
                <a:off x="2440003" y="897176"/>
                <a:ext cx="634771" cy="6969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C6D797EF-E1AF-947E-E45F-45F15D29AE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1473" y="1519501"/>
                <a:ext cx="559915" cy="8817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9636D-911A-76AE-0B62-B8EC3C5CA89A}"/>
                </a:ext>
              </a:extLst>
            </p:cNvPr>
            <p:cNvSpPr txBox="1"/>
            <p:nvPr/>
          </p:nvSpPr>
          <p:spPr>
            <a:xfrm>
              <a:off x="398369" y="4901141"/>
              <a:ext cx="6122175" cy="1430179"/>
            </a:xfrm>
            <a:prstGeom prst="roundRect">
              <a:avLst/>
            </a:prstGeom>
            <a:solidFill>
              <a:srgbClr val="183D6E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North Carolina National Guard</a:t>
              </a: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Counties located: Numerous; Wake (JFHQ); Mecklenburg, Stanly (Air)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Major Commands: JFHQ; 30</a:t>
              </a:r>
              <a:r>
                <a:rPr kumimoji="0" lang="en-US" sz="15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th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 Armored BCT; 145</a:t>
              </a:r>
              <a:r>
                <a:rPr kumimoji="0" lang="en-US" sz="15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th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 Airlift Wing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Supporting Community Colleges: All; Wake Tech, CPCC, Stanley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Installation Commander: AG, Major General Todd Hunt;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575878-4DD0-F33B-ACFF-E179ACE5D21A}"/>
                </a:ext>
              </a:extLst>
            </p:cNvPr>
            <p:cNvSpPr txBox="1"/>
            <p:nvPr/>
          </p:nvSpPr>
          <p:spPr>
            <a:xfrm>
              <a:off x="7969619" y="5171853"/>
              <a:ext cx="3973791" cy="88875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Population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Arial"/>
                </a:rPr>
                <a:t>Army National Guard: 8,882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Arial"/>
                </a:rPr>
                <a:t>Air National Guard: 1,474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569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"/>
          <p:cNvSpPr/>
          <p:nvPr/>
        </p:nvSpPr>
        <p:spPr>
          <a:xfrm rot="-2922022">
            <a:off x="-1328609" y="-131647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2445425" y="445325"/>
            <a:ext cx="10074532" cy="10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Military Presence in North Carolina</a:t>
            </a:r>
            <a:endParaRPr dirty="0"/>
          </a:p>
        </p:txBody>
      </p:sp>
      <p:sp>
        <p:nvSpPr>
          <p:cNvPr id="208" name="Google Shape;208;p4"/>
          <p:cNvSpPr/>
          <p:nvPr/>
        </p:nvSpPr>
        <p:spPr>
          <a:xfrm rot="7873948">
            <a:off x="9801250" y="5155580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209" name="Google Shape;209;p4"/>
          <p:cNvCxnSpPr/>
          <p:nvPr/>
        </p:nvCxnSpPr>
        <p:spPr>
          <a:xfrm>
            <a:off x="1233837" y="6172200"/>
            <a:ext cx="976063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0" name="Google Shape;21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2365" y="5552301"/>
            <a:ext cx="2427577" cy="130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"/>
          <p:cNvSpPr txBox="1"/>
          <p:nvPr/>
        </p:nvSpPr>
        <p:spPr>
          <a:xfrm>
            <a:off x="844477" y="1751046"/>
            <a:ext cx="4425476" cy="1612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Play"/>
              </a:rPr>
              <a:t> 4th highest active-duty military  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Tx/>
              <a:buSzPts val="2000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Play"/>
              </a:rPr>
              <a:t>  presence in US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  <a:t> 6 major installations 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  <a:t>  (5 DoD, 1 DHS)</a:t>
            </a:r>
          </a:p>
          <a:p>
            <a:pPr marR="0" lvl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  <a:t> Over 100 National Guard &amp; 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  <a:t>  Reserve facilities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  <a:t> Over 100,000 active, Guard 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  <a:t>   and Reserve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Play"/>
                <a:cs typeface="Calibri" panose="020F0502020204030204" pitchFamily="34" charset="0"/>
                <a:sym typeface="Play"/>
              </a:rPr>
              <a:t> 18,000 annual transitions</a:t>
            </a:r>
            <a:endParaRPr lang="en-US" sz="2400" dirty="0"/>
          </a:p>
          <a:p>
            <a:pPr marR="0" lvl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map of the united states of america&#10;&#10;Description automatically generated">
            <a:extLst>
              <a:ext uri="{FF2B5EF4-FFF2-40B4-BE49-F238E27FC236}">
                <a16:creationId xmlns:a16="http://schemas.microsoft.com/office/drawing/2014/main" id="{6D97FABF-833F-E234-211C-BC331B328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807" y="1871902"/>
            <a:ext cx="6677135" cy="367462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BD6FCB-E266-D08D-2D28-9007F5D06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571ECCC8-B049-63B6-288D-7947A4DCA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F1E74A7-E493-6B49-B70D-064C71B5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677978">
            <a:off x="-1328609" y="-131647"/>
            <a:ext cx="3715688" cy="1836942"/>
          </a:xfrm>
          <a:custGeom>
            <a:avLst/>
            <a:gdLst>
              <a:gd name="connsiteX0" fmla="*/ 0 w 5069810"/>
              <a:gd name="connsiteY0" fmla="*/ 2506385 h 2506385"/>
              <a:gd name="connsiteX1" fmla="*/ 2859749 w 5069810"/>
              <a:gd name="connsiteY1" fmla="*/ 1 h 2506385"/>
              <a:gd name="connsiteX2" fmla="*/ 2873126 w 5069810"/>
              <a:gd name="connsiteY2" fmla="*/ 0 h 2506385"/>
              <a:gd name="connsiteX3" fmla="*/ 5069810 w 5069810"/>
              <a:gd name="connsiteY3" fmla="*/ 2506385 h 25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810" h="2506385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A9351-C681-813A-7B0D-40E6AD844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238" y="941537"/>
            <a:ext cx="10074532" cy="721043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40165D5-A414-AA3C-6E60-0E32849F0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873948">
            <a:off x="9801250" y="5155580"/>
            <a:ext cx="3715688" cy="1836942"/>
          </a:xfrm>
          <a:custGeom>
            <a:avLst/>
            <a:gdLst>
              <a:gd name="connsiteX0" fmla="*/ 0 w 5069810"/>
              <a:gd name="connsiteY0" fmla="*/ 2506385 h 2506385"/>
              <a:gd name="connsiteX1" fmla="*/ 2859749 w 5069810"/>
              <a:gd name="connsiteY1" fmla="*/ 1 h 2506385"/>
              <a:gd name="connsiteX2" fmla="*/ 2873126 w 5069810"/>
              <a:gd name="connsiteY2" fmla="*/ 0 h 2506385"/>
              <a:gd name="connsiteX3" fmla="*/ 5069810 w 5069810"/>
              <a:gd name="connsiteY3" fmla="*/ 2506385 h 25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810" h="2506385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85D6058-FCB4-8F4A-CCD7-189CD2655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7AE73F0-06A7-34B8-09A3-D2EE1F371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65" y="5552301"/>
            <a:ext cx="2427577" cy="13056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96924B-043D-62A6-DA74-81FE301A3C60}"/>
              </a:ext>
            </a:extLst>
          </p:cNvPr>
          <p:cNvSpPr txBox="1">
            <a:spLocks/>
          </p:cNvSpPr>
          <p:nvPr/>
        </p:nvSpPr>
        <p:spPr>
          <a:xfrm>
            <a:off x="1021779" y="2012599"/>
            <a:ext cx="9118477" cy="47101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29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ct val="50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133F982-E330-AF18-56E9-97A0CB9C3D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65E141F6-6614-1648-BD38-6EB5FA1E6000}"/>
              </a:ext>
            </a:extLst>
          </p:cNvPr>
          <p:cNvSpPr txBox="1">
            <a:spLocks/>
          </p:cNvSpPr>
          <p:nvPr/>
        </p:nvSpPr>
        <p:spPr bwMode="auto">
          <a:xfrm>
            <a:off x="631371" y="2107547"/>
            <a:ext cx="10244407" cy="232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19080" indent="-31908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39747" indent="-273044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378" indent="-228594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566" indent="-228594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F8011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754" indent="-228594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D0066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103068" indent="-228594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381" indent="-228594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694" indent="-228594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07" indent="-228594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94345" marR="0" lvl="0" indent="-274313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3777A"/>
              </a:buClr>
              <a:buSzPct val="60000"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sym typeface="Arial"/>
              </a:rPr>
              <a:t>Introduction</a:t>
            </a:r>
          </a:p>
          <a:p>
            <a:pPr marL="594345" marR="0" lvl="0" indent="-274313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3777A"/>
              </a:buClr>
              <a:buSzPct val="60000"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sym typeface="Arial"/>
              </a:rPr>
              <a:t>Military Presence and Impact</a:t>
            </a:r>
          </a:p>
          <a:p>
            <a:pPr marL="594345" marR="0" lvl="0" indent="-274313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3777A"/>
              </a:buClr>
              <a:buSzPct val="60000"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0AFE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sym typeface="Arial"/>
              </a:rPr>
              <a:t>NCMBC: Growing the Defense Economy</a:t>
            </a:r>
          </a:p>
          <a:p>
            <a:pPr marL="594345" marR="0" lvl="0" indent="-274313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3777A"/>
              </a:buClr>
              <a:buSzPct val="60000"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sym typeface="Arial"/>
              </a:rPr>
              <a:t>Lunch / Discussion</a:t>
            </a:r>
          </a:p>
        </p:txBody>
      </p:sp>
    </p:spTree>
    <p:extLst>
      <p:ext uri="{BB962C8B-B14F-4D97-AF65-F5344CB8AC3E}">
        <p14:creationId xmlns:p14="http://schemas.microsoft.com/office/powerpoint/2010/main" val="4178022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9F3873-DD58-6244-CFDC-0B767064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90539F7-3186-2838-9C80-F0B0A12AD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8490094-F782-1A15-9E8C-6DB9598B9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677978">
            <a:off x="-1328609" y="-131647"/>
            <a:ext cx="3715688" cy="1836942"/>
          </a:xfrm>
          <a:custGeom>
            <a:avLst/>
            <a:gdLst>
              <a:gd name="connsiteX0" fmla="*/ 0 w 5069810"/>
              <a:gd name="connsiteY0" fmla="*/ 2506385 h 2506385"/>
              <a:gd name="connsiteX1" fmla="*/ 2859749 w 5069810"/>
              <a:gd name="connsiteY1" fmla="*/ 1 h 2506385"/>
              <a:gd name="connsiteX2" fmla="*/ 2873126 w 5069810"/>
              <a:gd name="connsiteY2" fmla="*/ 0 h 2506385"/>
              <a:gd name="connsiteX3" fmla="*/ 5069810 w 5069810"/>
              <a:gd name="connsiteY3" fmla="*/ 2506385 h 25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810" h="2506385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574452-BB88-573D-B3B6-5AC66AF4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238" y="941537"/>
            <a:ext cx="10074532" cy="721043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Situation: NC Assets for Defense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363D020-B711-7D25-8A75-04A3CE7CA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873948">
            <a:off x="9801250" y="5155580"/>
            <a:ext cx="3715688" cy="1836942"/>
          </a:xfrm>
          <a:custGeom>
            <a:avLst/>
            <a:gdLst>
              <a:gd name="connsiteX0" fmla="*/ 0 w 5069810"/>
              <a:gd name="connsiteY0" fmla="*/ 2506385 h 2506385"/>
              <a:gd name="connsiteX1" fmla="*/ 2859749 w 5069810"/>
              <a:gd name="connsiteY1" fmla="*/ 1 h 2506385"/>
              <a:gd name="connsiteX2" fmla="*/ 2873126 w 5069810"/>
              <a:gd name="connsiteY2" fmla="*/ 0 h 2506385"/>
              <a:gd name="connsiteX3" fmla="*/ 5069810 w 5069810"/>
              <a:gd name="connsiteY3" fmla="*/ 2506385 h 25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810" h="2506385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C41927A-7991-5ACA-54DB-93134C578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B3122A5-CC33-0DA9-2AF8-A42EE2934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65" y="5552301"/>
            <a:ext cx="2427577" cy="13056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5675BC-4D42-B188-8581-1E3B0FC161D9}"/>
              </a:ext>
            </a:extLst>
          </p:cNvPr>
          <p:cNvSpPr txBox="1">
            <a:spLocks/>
          </p:cNvSpPr>
          <p:nvPr/>
        </p:nvSpPr>
        <p:spPr>
          <a:xfrm>
            <a:off x="1021779" y="2012599"/>
            <a:ext cx="9118477" cy="47101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29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ct val="50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C263ADB-B246-14B0-D336-98682270CD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C1E796F1-A3E9-E5B1-1A2E-59C96A323192}"/>
              </a:ext>
            </a:extLst>
          </p:cNvPr>
          <p:cNvSpPr txBox="1">
            <a:spLocks/>
          </p:cNvSpPr>
          <p:nvPr/>
        </p:nvSpPr>
        <p:spPr bwMode="auto">
          <a:xfrm>
            <a:off x="631371" y="2107547"/>
            <a:ext cx="10244407" cy="232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19080" indent="-31908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39747" indent="-273044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378" indent="-228594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566" indent="-228594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F8011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754" indent="-228594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D0066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103068" indent="-228594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381" indent="-228594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694" indent="-228594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07" indent="-228594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94345" marR="0" lvl="0" indent="-274313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3777A"/>
              </a:buClr>
              <a:buSzPct val="6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60AFE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sym typeface="Arial"/>
              </a:rPr>
              <a:t>State goal: sustain installations/warfighters, grow defense economy</a:t>
            </a:r>
          </a:p>
          <a:p>
            <a:pPr marL="594345" marR="0" lvl="0" indent="-274313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3777A"/>
              </a:buClr>
              <a:buSzPct val="6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sym typeface="Arial"/>
              </a:rPr>
              <a:t>Business infrastructure: best in US, Community Colleges, NCMBC</a:t>
            </a:r>
          </a:p>
          <a:p>
            <a:pPr marL="594345" marR="0" lvl="0" indent="-274313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3777A"/>
              </a:buClr>
              <a:buSzPct val="6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sym typeface="Arial"/>
              </a:rPr>
              <a:t>Business capacity: manufacturing, services, infrastructure, research</a:t>
            </a:r>
          </a:p>
          <a:p>
            <a:pPr marL="594345" marR="0" lvl="0" indent="-274313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3777A"/>
              </a:buClr>
              <a:buSzPct val="6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sym typeface="Arial"/>
              </a:rPr>
              <a:t>Workforce capacity: diverse, growing, adaptable – civilian/military</a:t>
            </a:r>
          </a:p>
          <a:p>
            <a:pPr marL="594345" marR="0" lvl="0" indent="-274313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3777A"/>
              </a:buClr>
              <a:buSzPct val="6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sym typeface="Arial"/>
              </a:rPr>
              <a:t>Innovation ecosystem: diverse, applicable to defense, nurtured</a:t>
            </a:r>
          </a:p>
        </p:txBody>
      </p:sp>
      <p:pic>
        <p:nvPicPr>
          <p:cNvPr id="5" name="Picture 4" descr="A map of the state of north carolina&#10;&#10;Description automatically generated">
            <a:extLst>
              <a:ext uri="{FF2B5EF4-FFF2-40B4-BE49-F238E27FC236}">
                <a16:creationId xmlns:a16="http://schemas.microsoft.com/office/drawing/2014/main" id="{EBE451E8-8F8B-0431-F5B9-8AD9AF4A7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988" y="4926993"/>
            <a:ext cx="4183288" cy="1595227"/>
          </a:xfrm>
          <a:prstGeom prst="rect">
            <a:avLst/>
          </a:prstGeom>
        </p:spPr>
      </p:pic>
      <p:pic>
        <p:nvPicPr>
          <p:cNvPr id="6" name="Picture 5" descr="A map of the united states of america&#10;&#10;Description automatically generated">
            <a:extLst>
              <a:ext uri="{FF2B5EF4-FFF2-40B4-BE49-F238E27FC236}">
                <a16:creationId xmlns:a16="http://schemas.microsoft.com/office/drawing/2014/main" id="{A3339D42-26DB-AC2D-EAED-CA4E4A0EF0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100" y="4926993"/>
            <a:ext cx="3135155" cy="172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9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9">
          <a:extLst>
            <a:ext uri="{FF2B5EF4-FFF2-40B4-BE49-F238E27FC236}">
              <a16:creationId xmlns:a16="http://schemas.microsoft.com/office/drawing/2014/main" id="{D9C7BD16-C0EF-C179-9194-2B420A674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9">
            <a:extLst>
              <a:ext uri="{FF2B5EF4-FFF2-40B4-BE49-F238E27FC236}">
                <a16:creationId xmlns:a16="http://schemas.microsoft.com/office/drawing/2014/main" id="{1F9F0B31-20E0-9793-DA7F-663D47AA48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71" name="Google Shape;271;p9">
            <a:extLst>
              <a:ext uri="{FF2B5EF4-FFF2-40B4-BE49-F238E27FC236}">
                <a16:creationId xmlns:a16="http://schemas.microsoft.com/office/drawing/2014/main" id="{24E4CDE4-B07F-3225-EBF3-51FAD798D234}"/>
              </a:ext>
            </a:extLst>
          </p:cNvPr>
          <p:cNvSpPr/>
          <p:nvPr/>
        </p:nvSpPr>
        <p:spPr>
          <a:xfrm rot="-2922022">
            <a:off x="-1328609" y="-131647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72" name="Google Shape;272;p9">
            <a:extLst>
              <a:ext uri="{FF2B5EF4-FFF2-40B4-BE49-F238E27FC236}">
                <a16:creationId xmlns:a16="http://schemas.microsoft.com/office/drawing/2014/main" id="{5EDBF3B6-A829-9506-C0CE-E37DF2C6DD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0402" y="759266"/>
            <a:ext cx="9837683" cy="60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NCMBC: Who We Are</a:t>
            </a:r>
            <a:endParaRPr dirty="0"/>
          </a:p>
        </p:txBody>
      </p:sp>
      <p:sp>
        <p:nvSpPr>
          <p:cNvPr id="273" name="Google Shape;273;p9">
            <a:extLst>
              <a:ext uri="{FF2B5EF4-FFF2-40B4-BE49-F238E27FC236}">
                <a16:creationId xmlns:a16="http://schemas.microsoft.com/office/drawing/2014/main" id="{C66044AF-F330-41A5-9DCA-5742EF374507}"/>
              </a:ext>
            </a:extLst>
          </p:cNvPr>
          <p:cNvSpPr/>
          <p:nvPr/>
        </p:nvSpPr>
        <p:spPr>
          <a:xfrm rot="7873948">
            <a:off x="9801250" y="5155580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274" name="Google Shape;274;p9">
            <a:extLst>
              <a:ext uri="{FF2B5EF4-FFF2-40B4-BE49-F238E27FC236}">
                <a16:creationId xmlns:a16="http://schemas.microsoft.com/office/drawing/2014/main" id="{F6E9456B-93BB-D86A-AB64-ADB11D5B62E0}"/>
              </a:ext>
            </a:extLst>
          </p:cNvPr>
          <p:cNvCxnSpPr/>
          <p:nvPr/>
        </p:nvCxnSpPr>
        <p:spPr>
          <a:xfrm>
            <a:off x="1233837" y="6172200"/>
            <a:ext cx="976063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5" name="Google Shape;275;p9">
            <a:extLst>
              <a:ext uri="{FF2B5EF4-FFF2-40B4-BE49-F238E27FC236}">
                <a16:creationId xmlns:a16="http://schemas.microsoft.com/office/drawing/2014/main" id="{D73C66AD-67A1-D206-DE64-31D8A36A12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2365" y="5552301"/>
            <a:ext cx="2427577" cy="130569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9">
            <a:extLst>
              <a:ext uri="{FF2B5EF4-FFF2-40B4-BE49-F238E27FC236}">
                <a16:creationId xmlns:a16="http://schemas.microsoft.com/office/drawing/2014/main" id="{B2BB61E5-C621-C241-BE0D-0FE33690513C}"/>
              </a:ext>
            </a:extLst>
          </p:cNvPr>
          <p:cNvSpPr txBox="1"/>
          <p:nvPr/>
        </p:nvSpPr>
        <p:spPr>
          <a:xfrm>
            <a:off x="1373426" y="1834782"/>
            <a:ext cx="9390527" cy="3843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NCMBC is a statewide,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60AF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business development and technology transition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60AF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60AF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entity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of the State of North Carolina, embedded in the state’s community colleges and headquartered at Fayetteville Technical Community College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60AF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Totally State-funded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the NCMBC is the only statewide, military-focused economic development entity in the US, and 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60AF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only NC entity solely focused on growing the defense economy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through existing industry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77" name="Google Shape;277;p9" descr="Logo, company name&#10;&#10;Description automatically generated">
            <a:extLst>
              <a:ext uri="{FF2B5EF4-FFF2-40B4-BE49-F238E27FC236}">
                <a16:creationId xmlns:a16="http://schemas.microsoft.com/office/drawing/2014/main" id="{49E19793-468B-425D-2635-08143D72A1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https://usc-powerpoint.officeapps.live.com/pods/GetClipboardImage.ashx?Id=833914b4-2fca-4ef0-8b0e-c88028a3ea9a&amp;DC=PUS8&amp;pkey=9e9056cd-d286-4ef4-8ffd-1ed3779ff0b7&amp;wdwaccluster=PUS8">
            <a:extLst>
              <a:ext uri="{FF2B5EF4-FFF2-40B4-BE49-F238E27FC236}">
                <a16:creationId xmlns:a16="http://schemas.microsoft.com/office/drawing/2014/main" id="{DE17236E-B9DA-9693-E30E-FE14F8898E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755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1E03F-7E24-3B99-3064-19DBF5623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405D9B-B21D-1105-F27D-473252C3D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65" y="5552301"/>
            <a:ext cx="2427577" cy="1305699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365657D1-B311-FCA5-2767-D955BFCAF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7635"/>
            <a:ext cx="1825734" cy="1410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7C9D9-BFFC-D848-731D-42F6D7112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95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>
          <a:extLst>
            <a:ext uri="{FF2B5EF4-FFF2-40B4-BE49-F238E27FC236}">
              <a16:creationId xmlns:a16="http://schemas.microsoft.com/office/drawing/2014/main" id="{CCA0C27B-D165-9E12-CFEF-A77B035F5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">
            <a:extLst>
              <a:ext uri="{FF2B5EF4-FFF2-40B4-BE49-F238E27FC236}">
                <a16:creationId xmlns:a16="http://schemas.microsoft.com/office/drawing/2014/main" id="{4458A0CD-060E-A500-8970-AF5F33428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lay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99" name="Google Shape;299;p9">
            <a:extLst>
              <a:ext uri="{FF2B5EF4-FFF2-40B4-BE49-F238E27FC236}">
                <a16:creationId xmlns:a16="http://schemas.microsoft.com/office/drawing/2014/main" id="{3D3B3EBB-159B-9BD0-4C84-45B61B3FB0CE}"/>
              </a:ext>
            </a:extLst>
          </p:cNvPr>
          <p:cNvSpPr/>
          <p:nvPr/>
        </p:nvSpPr>
        <p:spPr>
          <a:xfrm rot="-2922022">
            <a:off x="-1328609" y="-131647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lay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00" name="Google Shape;300;p9">
            <a:extLst>
              <a:ext uri="{FF2B5EF4-FFF2-40B4-BE49-F238E27FC236}">
                <a16:creationId xmlns:a16="http://schemas.microsoft.com/office/drawing/2014/main" id="{373B4923-481E-F372-4610-16E20E624C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45425" y="462484"/>
            <a:ext cx="9746575" cy="606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 Infrastructure for Defense Economy</a:t>
            </a:r>
            <a:endParaRPr dirty="0"/>
          </a:p>
        </p:txBody>
      </p:sp>
      <p:sp>
        <p:nvSpPr>
          <p:cNvPr id="301" name="Google Shape;301;p9">
            <a:extLst>
              <a:ext uri="{FF2B5EF4-FFF2-40B4-BE49-F238E27FC236}">
                <a16:creationId xmlns:a16="http://schemas.microsoft.com/office/drawing/2014/main" id="{7DD34DC1-9B74-6F4D-D1ED-BF9800104482}"/>
              </a:ext>
            </a:extLst>
          </p:cNvPr>
          <p:cNvSpPr/>
          <p:nvPr/>
        </p:nvSpPr>
        <p:spPr>
          <a:xfrm rot="7873948">
            <a:off x="9801250" y="5155580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lay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302" name="Google Shape;302;p9">
            <a:extLst>
              <a:ext uri="{FF2B5EF4-FFF2-40B4-BE49-F238E27FC236}">
                <a16:creationId xmlns:a16="http://schemas.microsoft.com/office/drawing/2014/main" id="{03FB0653-73D6-EE1C-F90A-38DAECBC5FC9}"/>
              </a:ext>
            </a:extLst>
          </p:cNvPr>
          <p:cNvCxnSpPr/>
          <p:nvPr/>
        </p:nvCxnSpPr>
        <p:spPr>
          <a:xfrm>
            <a:off x="1233837" y="6172200"/>
            <a:ext cx="976063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3" name="Google Shape;303;p9">
            <a:extLst>
              <a:ext uri="{FF2B5EF4-FFF2-40B4-BE49-F238E27FC236}">
                <a16:creationId xmlns:a16="http://schemas.microsoft.com/office/drawing/2014/main" id="{964E9406-B785-4E42-EF37-50904C5DE8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2365" y="5552301"/>
            <a:ext cx="2427577" cy="1305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BF1D5E8-4B2A-4860-6211-F58203979431}"/>
              </a:ext>
            </a:extLst>
          </p:cNvPr>
          <p:cNvGrpSpPr/>
          <p:nvPr/>
        </p:nvGrpSpPr>
        <p:grpSpPr>
          <a:xfrm>
            <a:off x="1422963" y="1469474"/>
            <a:ext cx="8519949" cy="4358339"/>
            <a:chOff x="1825734" y="1276604"/>
            <a:chExt cx="8519949" cy="4358339"/>
          </a:xfrm>
        </p:grpSpPr>
        <p:sp>
          <p:nvSpPr>
            <p:cNvPr id="304" name="Google Shape;304;p9">
              <a:extLst>
                <a:ext uri="{FF2B5EF4-FFF2-40B4-BE49-F238E27FC236}">
                  <a16:creationId xmlns:a16="http://schemas.microsoft.com/office/drawing/2014/main" id="{FD5DE52F-F63B-445E-2491-F94303791795}"/>
                </a:ext>
              </a:extLst>
            </p:cNvPr>
            <p:cNvSpPr/>
            <p:nvPr/>
          </p:nvSpPr>
          <p:spPr>
            <a:xfrm>
              <a:off x="3591987" y="2959972"/>
              <a:ext cx="5748320" cy="904561"/>
            </a:xfrm>
            <a:prstGeom prst="ellipse">
              <a:avLst/>
            </a:prstGeom>
            <a:solidFill>
              <a:srgbClr val="252C4D"/>
            </a:solidFill>
            <a:ln w="12700" cap="flat" cmpd="sng">
              <a:solidFill>
                <a:srgbClr val="185B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400"/>
                <a:buFont typeface="Calibri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Operational, Business Development: NCMBC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9">
              <a:extLst>
                <a:ext uri="{FF2B5EF4-FFF2-40B4-BE49-F238E27FC236}">
                  <a16:creationId xmlns:a16="http://schemas.microsoft.com/office/drawing/2014/main" id="{9C788D93-6CAA-5675-929F-C3975482DB83}"/>
                </a:ext>
              </a:extLst>
            </p:cNvPr>
            <p:cNvSpPr/>
            <p:nvPr/>
          </p:nvSpPr>
          <p:spPr>
            <a:xfrm>
              <a:off x="3591987" y="4009354"/>
              <a:ext cx="5748320" cy="986794"/>
            </a:xfrm>
            <a:prstGeom prst="ellipse">
              <a:avLst/>
            </a:prstGeom>
            <a:solidFill>
              <a:srgbClr val="252C4D"/>
            </a:solidFill>
            <a:ln w="12700" cap="flat" cmpd="sng">
              <a:solidFill>
                <a:srgbClr val="185B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Tactical, Develop Businesses: 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SBA, SBCs, SBTDC, GCAP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9">
              <a:extLst>
                <a:ext uri="{FF2B5EF4-FFF2-40B4-BE49-F238E27FC236}">
                  <a16:creationId xmlns:a16="http://schemas.microsoft.com/office/drawing/2014/main" id="{D86E3DCF-BEF8-393C-2139-03D3618DE3F9}"/>
                </a:ext>
              </a:extLst>
            </p:cNvPr>
            <p:cNvSpPr/>
            <p:nvPr/>
          </p:nvSpPr>
          <p:spPr>
            <a:xfrm>
              <a:off x="3591987" y="1871615"/>
              <a:ext cx="5748320" cy="904561"/>
            </a:xfrm>
            <a:prstGeom prst="ellipse">
              <a:avLst/>
            </a:prstGeom>
            <a:solidFill>
              <a:srgbClr val="252C4D"/>
            </a:solidFill>
            <a:ln w="12700" cap="flat" cmpd="sng">
              <a:solidFill>
                <a:srgbClr val="185B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Strategic, Recruitment: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EDPNC/NCDoC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7" name="Google Shape;307;p9">
              <a:extLst>
                <a:ext uri="{FF2B5EF4-FFF2-40B4-BE49-F238E27FC236}">
                  <a16:creationId xmlns:a16="http://schemas.microsoft.com/office/drawing/2014/main" id="{DBA5613C-1494-804D-D5B7-23F2AA88066F}"/>
                </a:ext>
              </a:extLst>
            </p:cNvPr>
            <p:cNvGrpSpPr/>
            <p:nvPr/>
          </p:nvGrpSpPr>
          <p:grpSpPr>
            <a:xfrm>
              <a:off x="1825734" y="1276604"/>
              <a:ext cx="8519949" cy="4358339"/>
              <a:chOff x="997830" y="2712551"/>
              <a:chExt cx="6857562" cy="3917648"/>
            </a:xfrm>
          </p:grpSpPr>
          <p:sp>
            <p:nvSpPr>
              <p:cNvPr id="308" name="Google Shape;308;p9">
                <a:extLst>
                  <a:ext uri="{FF2B5EF4-FFF2-40B4-BE49-F238E27FC236}">
                    <a16:creationId xmlns:a16="http://schemas.microsoft.com/office/drawing/2014/main" id="{95B480B8-40BE-12A3-2FC9-C5F977603F88}"/>
                  </a:ext>
                </a:extLst>
              </p:cNvPr>
              <p:cNvSpPr/>
              <p:nvPr/>
            </p:nvSpPr>
            <p:spPr>
              <a:xfrm>
                <a:off x="997830" y="2712551"/>
                <a:ext cx="6857562" cy="3917648"/>
              </a:xfrm>
              <a:prstGeom prst="frame">
                <a:avLst>
                  <a:gd name="adj1" fmla="val 12500"/>
                </a:avLst>
              </a:prstGeom>
              <a:solidFill>
                <a:srgbClr val="252C4D"/>
              </a:solidFill>
              <a:ln w="12700" cap="flat" cmpd="sng">
                <a:solidFill>
                  <a:srgbClr val="185B9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Play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9">
                <a:extLst>
                  <a:ext uri="{FF2B5EF4-FFF2-40B4-BE49-F238E27FC236}">
                    <a16:creationId xmlns:a16="http://schemas.microsoft.com/office/drawing/2014/main" id="{9BA60029-6A9E-D35D-363B-60344B0AB502}"/>
                  </a:ext>
                </a:extLst>
              </p:cNvPr>
              <p:cNvSpPr txBox="1"/>
              <p:nvPr/>
            </p:nvSpPr>
            <p:spPr>
              <a:xfrm>
                <a:off x="1139108" y="6148640"/>
                <a:ext cx="6325143" cy="414984"/>
              </a:xfrm>
              <a:prstGeom prst="rect">
                <a:avLst/>
              </a:prstGeom>
              <a:solidFill>
                <a:srgbClr val="252C4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libri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	    NCVetBiz, Defense Alliance, Chambers, etc.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9">
                <a:extLst>
                  <a:ext uri="{FF2B5EF4-FFF2-40B4-BE49-F238E27FC236}">
                    <a16:creationId xmlns:a16="http://schemas.microsoft.com/office/drawing/2014/main" id="{F7927EF6-8388-893E-937B-1F3BAF6666A4}"/>
                  </a:ext>
                </a:extLst>
              </p:cNvPr>
              <p:cNvSpPr txBox="1"/>
              <p:nvPr/>
            </p:nvSpPr>
            <p:spPr>
              <a:xfrm>
                <a:off x="3321841" y="2746430"/>
                <a:ext cx="2209541" cy="414984"/>
              </a:xfrm>
              <a:prstGeom prst="rect">
                <a:avLst/>
              </a:prstGeom>
              <a:solidFill>
                <a:srgbClr val="252C4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libri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Networking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9">
                <a:extLst>
                  <a:ext uri="{FF2B5EF4-FFF2-40B4-BE49-F238E27FC236}">
                    <a16:creationId xmlns:a16="http://schemas.microsoft.com/office/drawing/2014/main" id="{060304E0-4320-7E81-9E7E-AB1EF1E220D7}"/>
                  </a:ext>
                </a:extLst>
              </p:cNvPr>
              <p:cNvSpPr txBox="1"/>
              <p:nvPr/>
            </p:nvSpPr>
            <p:spPr>
              <a:xfrm rot="-5400000">
                <a:off x="-408534" y="4412434"/>
                <a:ext cx="3327844" cy="371586"/>
              </a:xfrm>
              <a:prstGeom prst="rect">
                <a:avLst/>
              </a:prstGeom>
              <a:solidFill>
                <a:srgbClr val="252C4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libri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Advocacy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9">
                <a:extLst>
                  <a:ext uri="{FF2B5EF4-FFF2-40B4-BE49-F238E27FC236}">
                    <a16:creationId xmlns:a16="http://schemas.microsoft.com/office/drawing/2014/main" id="{55FC4162-7BED-7B60-CC15-6E733D5CC1E6}"/>
                  </a:ext>
                </a:extLst>
              </p:cNvPr>
              <p:cNvSpPr txBox="1"/>
              <p:nvPr/>
            </p:nvSpPr>
            <p:spPr>
              <a:xfrm rot="-5400000" flipH="1">
                <a:off x="5815724" y="4483272"/>
                <a:ext cx="3657396" cy="371586"/>
              </a:xfrm>
              <a:prstGeom prst="rect">
                <a:avLst/>
              </a:prstGeom>
              <a:solidFill>
                <a:srgbClr val="252C4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libri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Teaming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3" name="Google Shape;313;p9" descr="Logo, company name&#10;&#10;Description automatically generated">
            <a:extLst>
              <a:ext uri="{FF2B5EF4-FFF2-40B4-BE49-F238E27FC236}">
                <a16:creationId xmlns:a16="http://schemas.microsoft.com/office/drawing/2014/main" id="{6F71F223-32D2-6326-A1F8-1A97B6FD2A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871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>
          <a:extLst>
            <a:ext uri="{FF2B5EF4-FFF2-40B4-BE49-F238E27FC236}">
              <a16:creationId xmlns:a16="http://schemas.microsoft.com/office/drawing/2014/main" id="{33640283-4B9C-41CA-DC23-376665850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">
            <a:extLst>
              <a:ext uri="{FF2B5EF4-FFF2-40B4-BE49-F238E27FC236}">
                <a16:creationId xmlns:a16="http://schemas.microsoft.com/office/drawing/2014/main" id="{0BB26C14-C146-E55D-9EA1-EC499357C4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69" name="Google Shape;269;p15">
            <a:extLst>
              <a:ext uri="{FF2B5EF4-FFF2-40B4-BE49-F238E27FC236}">
                <a16:creationId xmlns:a16="http://schemas.microsoft.com/office/drawing/2014/main" id="{F2C18F5B-3A23-2E04-1D08-25BC4D0F9E92}"/>
              </a:ext>
            </a:extLst>
          </p:cNvPr>
          <p:cNvSpPr/>
          <p:nvPr/>
        </p:nvSpPr>
        <p:spPr>
          <a:xfrm rot="-2922022">
            <a:off x="-1328609" y="-131647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70" name="Google Shape;270;p15">
            <a:extLst>
              <a:ext uri="{FF2B5EF4-FFF2-40B4-BE49-F238E27FC236}">
                <a16:creationId xmlns:a16="http://schemas.microsoft.com/office/drawing/2014/main" id="{A77A4198-267F-92D6-D60F-54640EC41D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17468" y="726444"/>
            <a:ext cx="10074532" cy="70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Operations: MatchForce.org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5">
            <a:extLst>
              <a:ext uri="{FF2B5EF4-FFF2-40B4-BE49-F238E27FC236}">
                <a16:creationId xmlns:a16="http://schemas.microsoft.com/office/drawing/2014/main" id="{53C74CC6-974A-56E0-F062-0F9BDCF7198E}"/>
              </a:ext>
            </a:extLst>
          </p:cNvPr>
          <p:cNvSpPr/>
          <p:nvPr/>
        </p:nvSpPr>
        <p:spPr>
          <a:xfrm rot="7873948">
            <a:off x="9801250" y="5155580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272" name="Google Shape;272;p15">
            <a:extLst>
              <a:ext uri="{FF2B5EF4-FFF2-40B4-BE49-F238E27FC236}">
                <a16:creationId xmlns:a16="http://schemas.microsoft.com/office/drawing/2014/main" id="{D5072400-E148-9242-82D2-A56147872D60}"/>
              </a:ext>
            </a:extLst>
          </p:cNvPr>
          <p:cNvCxnSpPr/>
          <p:nvPr/>
        </p:nvCxnSpPr>
        <p:spPr>
          <a:xfrm>
            <a:off x="1233837" y="6172200"/>
            <a:ext cx="976063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3" name="Google Shape;273;p15">
            <a:extLst>
              <a:ext uri="{FF2B5EF4-FFF2-40B4-BE49-F238E27FC236}">
                <a16:creationId xmlns:a16="http://schemas.microsoft.com/office/drawing/2014/main" id="{6098D9A5-5F85-9BA3-539D-8086EE4D7B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2365" y="5552301"/>
            <a:ext cx="2427577" cy="130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5" descr="Logo, company name&#10;&#10;Description automatically generated">
            <a:extLst>
              <a:ext uri="{FF2B5EF4-FFF2-40B4-BE49-F238E27FC236}">
                <a16:creationId xmlns:a16="http://schemas.microsoft.com/office/drawing/2014/main" id="{F7C906C3-E7AB-5562-07B6-781E65F159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2425FB-3DB3-4E40-B08A-149525797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56" y="1864802"/>
            <a:ext cx="5399066" cy="3021049"/>
          </a:xfrm>
          <a:prstGeom prst="rect">
            <a:avLst/>
          </a:prstGeom>
        </p:spPr>
      </p:pic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5B06AE1C-F076-787B-291E-D940342E4829}"/>
              </a:ext>
            </a:extLst>
          </p:cNvPr>
          <p:cNvGraphicFramePr>
            <a:graphicFrameLocks noGrp="1"/>
          </p:cNvGraphicFramePr>
          <p:nvPr/>
        </p:nvGraphicFramePr>
        <p:xfrm>
          <a:off x="871876" y="5014296"/>
          <a:ext cx="1033336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9562">
                  <a:extLst>
                    <a:ext uri="{9D8B030D-6E8A-4147-A177-3AD203B41FA5}">
                      <a16:colId xmlns:a16="http://schemas.microsoft.com/office/drawing/2014/main" val="2194440890"/>
                    </a:ext>
                  </a:extLst>
                </a:gridCol>
                <a:gridCol w="3986012">
                  <a:extLst>
                    <a:ext uri="{9D8B030D-6E8A-4147-A177-3AD203B41FA5}">
                      <a16:colId xmlns:a16="http://schemas.microsoft.com/office/drawing/2014/main" val="1055024950"/>
                    </a:ext>
                  </a:extLst>
                </a:gridCol>
                <a:gridCol w="4527794">
                  <a:extLst>
                    <a:ext uri="{9D8B030D-6E8A-4147-A177-3AD203B41FA5}">
                      <a16:colId xmlns:a16="http://schemas.microsoft.com/office/drawing/2014/main" val="31255024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CY2005-CY2025</a:t>
                      </a:r>
                    </a:p>
                  </a:txBody>
                  <a:tcPr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Opportunities distributed: over 2.5 million</a:t>
                      </a:r>
                    </a:p>
                  </a:txBody>
                  <a:tcPr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Business-Opportunity Connections: &gt;400 million</a:t>
                      </a:r>
                    </a:p>
                  </a:txBody>
                  <a:tcPr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360627"/>
                  </a:ext>
                </a:extLst>
              </a:tr>
            </a:tbl>
          </a:graphicData>
        </a:graphic>
      </p:graphicFrame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532030F0-8BD2-3804-9E5E-6A15EA8E8191}"/>
              </a:ext>
            </a:extLst>
          </p:cNvPr>
          <p:cNvGraphicFramePr>
            <a:graphicFrameLocks noGrp="1"/>
          </p:cNvGraphicFramePr>
          <p:nvPr/>
        </p:nvGraphicFramePr>
        <p:xfrm>
          <a:off x="1233837" y="5407350"/>
          <a:ext cx="906563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2816">
                  <a:extLst>
                    <a:ext uri="{9D8B030D-6E8A-4147-A177-3AD203B41FA5}">
                      <a16:colId xmlns:a16="http://schemas.microsoft.com/office/drawing/2014/main" val="196588383"/>
                    </a:ext>
                  </a:extLst>
                </a:gridCol>
                <a:gridCol w="4532816">
                  <a:extLst>
                    <a:ext uri="{9D8B030D-6E8A-4147-A177-3AD203B41FA5}">
                      <a16:colId xmlns:a16="http://schemas.microsoft.com/office/drawing/2014/main" val="20865086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MatchForce-Involved Wins: over 3,118</a:t>
                      </a:r>
                    </a:p>
                  </a:txBody>
                  <a:tcPr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Min Value, MatchForce Wins: over $8.24 billion</a:t>
                      </a:r>
                    </a:p>
                  </a:txBody>
                  <a:tcPr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986908"/>
                  </a:ext>
                </a:extLst>
              </a:tr>
            </a:tbl>
          </a:graphicData>
        </a:graphic>
      </p:graphicFrame>
      <p:pic>
        <p:nvPicPr>
          <p:cNvPr id="5" name="Picture 4" descr="A screenshot of a website&#10;&#10;AI-generated content may be incorrect.">
            <a:extLst>
              <a:ext uri="{FF2B5EF4-FFF2-40B4-BE49-F238E27FC236}">
                <a16:creationId xmlns:a16="http://schemas.microsoft.com/office/drawing/2014/main" id="{154DA55A-C9A9-8CE2-DA1E-D10E6DBA8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8560" y="1903524"/>
            <a:ext cx="5962210" cy="29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13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11B4637F-5651-F27D-5A5A-E7DA11574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">
            <a:extLst>
              <a:ext uri="{FF2B5EF4-FFF2-40B4-BE49-F238E27FC236}">
                <a16:creationId xmlns:a16="http://schemas.microsoft.com/office/drawing/2014/main" id="{82BFAF77-6458-3B20-FA79-CA31E6BCCA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19" name="Google Shape;319;p19">
            <a:extLst>
              <a:ext uri="{FF2B5EF4-FFF2-40B4-BE49-F238E27FC236}">
                <a16:creationId xmlns:a16="http://schemas.microsoft.com/office/drawing/2014/main" id="{90858BDC-4ECE-FC5A-0B45-CB5C0A414664}"/>
              </a:ext>
            </a:extLst>
          </p:cNvPr>
          <p:cNvSpPr/>
          <p:nvPr/>
        </p:nvSpPr>
        <p:spPr>
          <a:xfrm rot="-2922022">
            <a:off x="-1328609" y="-131647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20" name="Google Shape;320;p19">
            <a:extLst>
              <a:ext uri="{FF2B5EF4-FFF2-40B4-BE49-F238E27FC236}">
                <a16:creationId xmlns:a16="http://schemas.microsoft.com/office/drawing/2014/main" id="{EF5BE691-13BB-C0CA-A3C0-1962097C0D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5734" y="1005335"/>
            <a:ext cx="10074532" cy="67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Operations: Technology Transition</a:t>
            </a:r>
            <a:endParaRPr dirty="0"/>
          </a:p>
        </p:txBody>
      </p:sp>
      <p:sp>
        <p:nvSpPr>
          <p:cNvPr id="321" name="Google Shape;321;p19">
            <a:extLst>
              <a:ext uri="{FF2B5EF4-FFF2-40B4-BE49-F238E27FC236}">
                <a16:creationId xmlns:a16="http://schemas.microsoft.com/office/drawing/2014/main" id="{7915422C-5002-8E59-E59F-B08D2050A3AC}"/>
              </a:ext>
            </a:extLst>
          </p:cNvPr>
          <p:cNvSpPr/>
          <p:nvPr/>
        </p:nvSpPr>
        <p:spPr>
          <a:xfrm rot="7873948">
            <a:off x="9801250" y="5155580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322" name="Google Shape;322;p19">
            <a:extLst>
              <a:ext uri="{FF2B5EF4-FFF2-40B4-BE49-F238E27FC236}">
                <a16:creationId xmlns:a16="http://schemas.microsoft.com/office/drawing/2014/main" id="{02F880F8-F5D3-55F4-D887-E67DB0C57CB7}"/>
              </a:ext>
            </a:extLst>
          </p:cNvPr>
          <p:cNvCxnSpPr/>
          <p:nvPr/>
        </p:nvCxnSpPr>
        <p:spPr>
          <a:xfrm>
            <a:off x="1233837" y="6172200"/>
            <a:ext cx="976063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3" name="Google Shape;323;p19">
            <a:extLst>
              <a:ext uri="{FF2B5EF4-FFF2-40B4-BE49-F238E27FC236}">
                <a16:creationId xmlns:a16="http://schemas.microsoft.com/office/drawing/2014/main" id="{BA68B140-436A-3064-583E-0429DDC82B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2365" y="5552301"/>
            <a:ext cx="2427577" cy="130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9" descr="Logo, company name&#10;&#10;Description automatically generated">
            <a:extLst>
              <a:ext uri="{FF2B5EF4-FFF2-40B4-BE49-F238E27FC236}">
                <a16:creationId xmlns:a16="http://schemas.microsoft.com/office/drawing/2014/main" id="{40D65863-C8D3-7031-3C08-3D571F5197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DD93C7-1F78-EC4F-D2CF-76309C2FF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205" y="2244103"/>
            <a:ext cx="5473012" cy="2796429"/>
          </a:xfrm>
          <a:prstGeom prst="rect">
            <a:avLst/>
          </a:prstGeom>
        </p:spPr>
      </p:pic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53378624-E541-E5E6-8FD8-DEC958085710}"/>
              </a:ext>
            </a:extLst>
          </p:cNvPr>
          <p:cNvGraphicFramePr>
            <a:graphicFrameLocks noGrp="1"/>
          </p:cNvGraphicFramePr>
          <p:nvPr/>
        </p:nvGraphicFramePr>
        <p:xfrm>
          <a:off x="1105661" y="5160917"/>
          <a:ext cx="86381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5581">
                  <a:extLst>
                    <a:ext uri="{9D8B030D-6E8A-4147-A177-3AD203B41FA5}">
                      <a16:colId xmlns:a16="http://schemas.microsoft.com/office/drawing/2014/main" val="2194440890"/>
                    </a:ext>
                  </a:extLst>
                </a:gridCol>
                <a:gridCol w="3914454">
                  <a:extLst>
                    <a:ext uri="{9D8B030D-6E8A-4147-A177-3AD203B41FA5}">
                      <a16:colId xmlns:a16="http://schemas.microsoft.com/office/drawing/2014/main" val="1055024950"/>
                    </a:ext>
                  </a:extLst>
                </a:gridCol>
                <a:gridCol w="2928135">
                  <a:extLst>
                    <a:ext uri="{9D8B030D-6E8A-4147-A177-3AD203B41FA5}">
                      <a16:colId xmlns:a16="http://schemas.microsoft.com/office/drawing/2014/main" val="31255024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CY2016-CY2024</a:t>
                      </a:r>
                    </a:p>
                  </a:txBody>
                  <a:tcPr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Opportunities distributed: over 1,400</a:t>
                      </a:r>
                    </a:p>
                  </a:txBody>
                  <a:tcPr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Innovation events: 100+</a:t>
                      </a:r>
                    </a:p>
                  </a:txBody>
                  <a:tcPr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360627"/>
                  </a:ext>
                </a:extLst>
              </a:tr>
            </a:tbl>
          </a:graphicData>
        </a:graphic>
      </p:graphicFrame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19B5FB7E-93A0-A962-0691-0C631DBA6290}"/>
              </a:ext>
            </a:extLst>
          </p:cNvPr>
          <p:cNvGraphicFramePr>
            <a:graphicFrameLocks noGrp="1"/>
          </p:cNvGraphicFramePr>
          <p:nvPr/>
        </p:nvGraphicFramePr>
        <p:xfrm>
          <a:off x="2145772" y="5623337"/>
          <a:ext cx="58973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7367">
                  <a:extLst>
                    <a:ext uri="{9D8B030D-6E8A-4147-A177-3AD203B41FA5}">
                      <a16:colId xmlns:a16="http://schemas.microsoft.com/office/drawing/2014/main" val="196588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Innovation Awards: over $38 million, min value</a:t>
                      </a:r>
                    </a:p>
                  </a:txBody>
                  <a:tcPr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986908"/>
                  </a:ext>
                </a:extLst>
              </a:tr>
            </a:tbl>
          </a:graphicData>
        </a:graphic>
      </p:graphicFrame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CCB5C184-F1AA-483D-833A-306AD04746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7974" y="2244103"/>
            <a:ext cx="2762100" cy="275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57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467A01-636D-366C-4CCD-9C22E6199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1E96746-8683-68E1-9027-DDBA08D3E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AE0C5BB-0D88-9A7E-A834-B0F7F6F65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677978">
            <a:off x="-1328609" y="-131647"/>
            <a:ext cx="3715688" cy="1836942"/>
          </a:xfrm>
          <a:custGeom>
            <a:avLst/>
            <a:gdLst>
              <a:gd name="connsiteX0" fmla="*/ 0 w 5069810"/>
              <a:gd name="connsiteY0" fmla="*/ 2506385 h 2506385"/>
              <a:gd name="connsiteX1" fmla="*/ 2859749 w 5069810"/>
              <a:gd name="connsiteY1" fmla="*/ 1 h 2506385"/>
              <a:gd name="connsiteX2" fmla="*/ 2873126 w 5069810"/>
              <a:gd name="connsiteY2" fmla="*/ 0 h 2506385"/>
              <a:gd name="connsiteX3" fmla="*/ 5069810 w 5069810"/>
              <a:gd name="connsiteY3" fmla="*/ 2506385 h 25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810" h="2506385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96AB5FB-B8F0-EE71-F4E2-FCFE858D4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873948">
            <a:off x="9801250" y="5155580"/>
            <a:ext cx="3715688" cy="1836942"/>
          </a:xfrm>
          <a:custGeom>
            <a:avLst/>
            <a:gdLst>
              <a:gd name="connsiteX0" fmla="*/ 0 w 5069810"/>
              <a:gd name="connsiteY0" fmla="*/ 2506385 h 2506385"/>
              <a:gd name="connsiteX1" fmla="*/ 2859749 w 5069810"/>
              <a:gd name="connsiteY1" fmla="*/ 1 h 2506385"/>
              <a:gd name="connsiteX2" fmla="*/ 2873126 w 5069810"/>
              <a:gd name="connsiteY2" fmla="*/ 0 h 2506385"/>
              <a:gd name="connsiteX3" fmla="*/ 5069810 w 5069810"/>
              <a:gd name="connsiteY3" fmla="*/ 2506385 h 25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810" h="2506385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9A8DB10-F646-A5CB-E931-02ED74287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3F29E31-F9C9-3869-EF07-7DFE013CF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65" y="5552301"/>
            <a:ext cx="2427577" cy="1305699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5CB559F3-6513-2CFA-3E4F-027995366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7635"/>
            <a:ext cx="1825734" cy="1410795"/>
          </a:xfrm>
          <a:prstGeom prst="rect">
            <a:avLst/>
          </a:prstGeom>
        </p:spPr>
      </p:pic>
      <p:pic>
        <p:nvPicPr>
          <p:cNvPr id="16" name="Picture 15" descr="A close-up of a website&#10;&#10;AI-generated content may be incorrect.">
            <a:extLst>
              <a:ext uri="{FF2B5EF4-FFF2-40B4-BE49-F238E27FC236}">
                <a16:creationId xmlns:a16="http://schemas.microsoft.com/office/drawing/2014/main" id="{EDF0C347-7B1D-2D0C-D17C-453B8A805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65314"/>
            <a:ext cx="12192000" cy="69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37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6;p4">
            <a:extLst>
              <a:ext uri="{FF2B5EF4-FFF2-40B4-BE49-F238E27FC236}">
                <a16:creationId xmlns:a16="http://schemas.microsoft.com/office/drawing/2014/main" id="{A743B4FC-AA08-40AC-B983-991EACF24AE0}"/>
              </a:ext>
            </a:extLst>
          </p:cNvPr>
          <p:cNvSpPr/>
          <p:nvPr/>
        </p:nvSpPr>
        <p:spPr>
          <a:xfrm rot="-2922022">
            <a:off x="-1302483" y="-91158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rgbClr val="1A3E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" name="Google Shape;208;p4">
            <a:extLst>
              <a:ext uri="{FF2B5EF4-FFF2-40B4-BE49-F238E27FC236}">
                <a16:creationId xmlns:a16="http://schemas.microsoft.com/office/drawing/2014/main" id="{0E17C240-286D-462F-ADE2-B8B2329065A4}"/>
              </a:ext>
            </a:extLst>
          </p:cNvPr>
          <p:cNvSpPr/>
          <p:nvPr/>
        </p:nvSpPr>
        <p:spPr>
          <a:xfrm rot="7873948">
            <a:off x="9801250" y="5155580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rgbClr val="1A3E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F7C363-DCE6-4BCF-89F9-91D8056D1CEC}"/>
              </a:ext>
            </a:extLst>
          </p:cNvPr>
          <p:cNvGraphicFramePr>
            <a:graphicFrameLocks noGrp="1"/>
          </p:cNvGraphicFramePr>
          <p:nvPr/>
        </p:nvGraphicFramePr>
        <p:xfrm>
          <a:off x="1473778" y="904638"/>
          <a:ext cx="9101209" cy="5110759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179779">
                  <a:extLst>
                    <a:ext uri="{9D8B030D-6E8A-4147-A177-3AD203B41FA5}">
                      <a16:colId xmlns:a16="http://schemas.microsoft.com/office/drawing/2014/main" val="2295922155"/>
                    </a:ext>
                  </a:extLst>
                </a:gridCol>
                <a:gridCol w="2482977">
                  <a:extLst>
                    <a:ext uri="{9D8B030D-6E8A-4147-A177-3AD203B41FA5}">
                      <a16:colId xmlns:a16="http://schemas.microsoft.com/office/drawing/2014/main" val="1857465394"/>
                    </a:ext>
                  </a:extLst>
                </a:gridCol>
                <a:gridCol w="2335549">
                  <a:extLst>
                    <a:ext uri="{9D8B030D-6E8A-4147-A177-3AD203B41FA5}">
                      <a16:colId xmlns:a16="http://schemas.microsoft.com/office/drawing/2014/main" val="1423612085"/>
                    </a:ext>
                  </a:extLst>
                </a:gridCol>
                <a:gridCol w="2102904">
                  <a:extLst>
                    <a:ext uri="{9D8B030D-6E8A-4147-A177-3AD203B41FA5}">
                      <a16:colId xmlns:a16="http://schemas.microsoft.com/office/drawing/2014/main" val="2527883278"/>
                    </a:ext>
                  </a:extLst>
                </a:gridCol>
              </a:tblGrid>
              <a:tr h="25948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North Carolina Number of Military and DoD Appropriated Fund Civilian Personnel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443767"/>
                  </a:ext>
                </a:extLst>
              </a:tr>
              <a:tr h="2594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Active Duty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National Guard/Reserve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APF DoD Civilian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176560"/>
                  </a:ext>
                </a:extLst>
              </a:tr>
              <a:tr h="21601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Army: 41,959</a:t>
                      </a:r>
                      <a:br>
                        <a:rPr lang="en-US" sz="1600" b="0" dirty="0">
                          <a:effectLst/>
                        </a:rPr>
                      </a:br>
                      <a:r>
                        <a:rPr lang="en-US" sz="1600" b="0" dirty="0">
                          <a:effectLst/>
                        </a:rPr>
                        <a:t>Navy: 4,257</a:t>
                      </a:r>
                      <a:br>
                        <a:rPr lang="en-US" sz="1600" b="0" dirty="0">
                          <a:effectLst/>
                        </a:rPr>
                      </a:br>
                      <a:r>
                        <a:rPr lang="en-US" sz="1600" b="0" dirty="0">
                          <a:effectLst/>
                        </a:rPr>
                        <a:t>Marine Corps: 40,797</a:t>
                      </a:r>
                      <a:br>
                        <a:rPr lang="en-US" sz="1600" b="0" dirty="0">
                          <a:effectLst/>
                        </a:rPr>
                      </a:br>
                      <a:r>
                        <a:rPr lang="en-US" sz="1600" b="0" dirty="0">
                          <a:effectLst/>
                        </a:rPr>
                        <a:t>Air Force: 6,254</a:t>
                      </a:r>
                      <a:br>
                        <a:rPr lang="en-US" sz="1600" b="0" dirty="0">
                          <a:effectLst/>
                        </a:rPr>
                      </a:br>
                      <a:r>
                        <a:rPr lang="en-US" sz="1600" b="0" dirty="0">
                          <a:effectLst/>
                        </a:rPr>
                        <a:t>Space Force: 2</a:t>
                      </a:r>
                      <a:br>
                        <a:rPr lang="en-US" sz="1600" b="0" dirty="0">
                          <a:effectLst/>
                        </a:rPr>
                      </a:br>
                      <a:r>
                        <a:rPr lang="en-US" sz="1600" b="0" dirty="0">
                          <a:effectLst/>
                        </a:rPr>
                        <a:t>Coast Guard: 1,536</a:t>
                      </a:r>
                      <a:br>
                        <a:rPr lang="en-US" sz="1600" b="0" dirty="0">
                          <a:effectLst/>
                        </a:rPr>
                      </a:br>
                      <a:r>
                        <a:rPr lang="en-US" sz="1600" b="0" dirty="0">
                          <a:effectLst/>
                        </a:rPr>
                        <a:t>Total: 94,805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Army National Guard: 8,882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Army: 6,102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Navy: 1,256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Marine Corps: 1,056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Air Force: 1,527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Air National Guard: 1,474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Coast Guard: 232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Total: 20,529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Army: 8,113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Navy: 4,450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Marine Corps: 2,924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Air Force: 1,372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4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r>
                        <a:rPr lang="en-US" sz="1600" dirty="0">
                          <a:effectLst/>
                        </a:rPr>
                        <a:t> Estate: 6,299</a:t>
                      </a:r>
                      <a:br>
                        <a:rPr lang="en-US" sz="1600" dirty="0">
                          <a:effectLst/>
                        </a:rPr>
                      </a:b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Total: 23,158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Grand Total: 138,493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7790338"/>
                  </a:ext>
                </a:extLst>
              </a:tr>
              <a:tr h="2431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</a:rPr>
                        <a:t>Army: 3</a:t>
                      </a:r>
                      <a:r>
                        <a:rPr lang="en-US" sz="1600" b="0" baseline="30000" dirty="0">
                          <a:effectLst/>
                        </a:rPr>
                        <a:t>rd</a:t>
                      </a:r>
                      <a:r>
                        <a:rPr lang="en-US" sz="1600" b="0" dirty="0">
                          <a:effectLst/>
                        </a:rPr>
                        <a:t> largest</a:t>
                      </a:r>
                      <a:br>
                        <a:rPr lang="en-US" sz="1600" b="0" dirty="0">
                          <a:effectLst/>
                        </a:rPr>
                      </a:br>
                      <a:r>
                        <a:rPr lang="en-US" sz="1600" b="0" dirty="0">
                          <a:effectLst/>
                        </a:rPr>
                        <a:t>Navy: 13</a:t>
                      </a:r>
                      <a:r>
                        <a:rPr lang="en-US" sz="1600" b="0" baseline="30000" dirty="0">
                          <a:effectLst/>
                        </a:rPr>
                        <a:t>th</a:t>
                      </a:r>
                      <a:r>
                        <a:rPr lang="en-US" sz="1600" b="0" dirty="0">
                          <a:effectLst/>
                        </a:rPr>
                        <a:t> </a:t>
                      </a:r>
                      <a:br>
                        <a:rPr lang="en-US" sz="1600" b="0" dirty="0">
                          <a:effectLst/>
                        </a:rPr>
                      </a:br>
                      <a:r>
                        <a:rPr lang="en-US" sz="1600" b="0" dirty="0">
                          <a:effectLst/>
                        </a:rPr>
                        <a:t>Marine Corps: 2</a:t>
                      </a:r>
                      <a:r>
                        <a:rPr lang="en-US" sz="1600" b="0" baseline="30000" dirty="0">
                          <a:effectLst/>
                        </a:rPr>
                        <a:t>nd</a:t>
                      </a:r>
                      <a:r>
                        <a:rPr lang="en-US" sz="1600" b="0" dirty="0">
                          <a:effectLst/>
                        </a:rPr>
                        <a:t> </a:t>
                      </a:r>
                      <a:br>
                        <a:rPr lang="en-US" sz="1600" b="0" dirty="0">
                          <a:effectLst/>
                        </a:rPr>
                      </a:br>
                      <a:r>
                        <a:rPr lang="en-US" sz="1600" b="0" dirty="0">
                          <a:effectLst/>
                        </a:rPr>
                        <a:t>Air Force: 14</a:t>
                      </a:r>
                      <a:r>
                        <a:rPr lang="en-US" sz="1600" b="0" baseline="30000" dirty="0">
                          <a:effectLst/>
                        </a:rPr>
                        <a:t>th</a:t>
                      </a:r>
                      <a:r>
                        <a:rPr lang="en-US" sz="1600" b="0" dirty="0">
                          <a:effectLst/>
                        </a:rPr>
                        <a:t> </a:t>
                      </a:r>
                      <a:br>
                        <a:rPr lang="en-US" sz="1600" b="0" dirty="0">
                          <a:effectLst/>
                        </a:rPr>
                      </a:br>
                      <a:r>
                        <a:rPr lang="en-US" sz="1600" b="0" dirty="0">
                          <a:effectLst/>
                        </a:rPr>
                        <a:t>Coast Guard: 9</a:t>
                      </a:r>
                      <a:r>
                        <a:rPr lang="en-US" sz="1600" b="0" baseline="30000" dirty="0">
                          <a:effectLst/>
                        </a:rPr>
                        <a:t>th</a:t>
                      </a:r>
                      <a:r>
                        <a:rPr lang="en-US" sz="1600" b="0" dirty="0">
                          <a:effectLst/>
                        </a:rPr>
                        <a:t>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4</a:t>
                      </a:r>
                      <a:r>
                        <a:rPr lang="en-US" sz="1600" b="0" baseline="30000" dirty="0">
                          <a:effectLst/>
                        </a:rPr>
                        <a:t>th</a:t>
                      </a:r>
                      <a:r>
                        <a:rPr lang="en-US" sz="1600" b="0" dirty="0">
                          <a:effectLst/>
                        </a:rPr>
                        <a:t> largest overall – behind California, Virginia, and Texas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Army National Guard: 15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Army: 7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Navy: 11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Marine Corps: 7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Air Force: 17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Air National Guard: 31</a:t>
                      </a:r>
                      <a:r>
                        <a:rPr lang="en-US" sz="1600" baseline="30000" dirty="0">
                          <a:effectLst/>
                        </a:rPr>
                        <a:t>st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Coast Guard: 9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r>
                        <a:rPr lang="en-US" sz="1600" dirty="0">
                          <a:effectLst/>
                        </a:rPr>
                        <a:t> largest overall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Army: 7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Navy: 11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Marine Corps: 3</a:t>
                      </a:r>
                      <a:r>
                        <a:rPr lang="en-US" sz="1600" baseline="30000" dirty="0">
                          <a:effectLst/>
                        </a:rPr>
                        <a:t>rd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Air Force: 26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r>
                        <a:rPr lang="en-US" sz="1600" dirty="0">
                          <a:effectLst/>
                        </a:rPr>
                        <a:t> Estate: 8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r>
                        <a:rPr lang="en-US" sz="1600" dirty="0">
                          <a:effectLst/>
                        </a:rPr>
                        <a:t> largest overall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r>
                        <a:rPr lang="en-US" sz="1600" dirty="0">
                          <a:effectLst/>
                        </a:rPr>
                        <a:t> largest overall behind California (273,806), Virginia (247,417), Texas (217,969), and Florida (140,608)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26766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C7B1DF-436E-498D-94C9-56A93C6BD6A9}"/>
              </a:ext>
            </a:extLst>
          </p:cNvPr>
          <p:cNvSpPr txBox="1"/>
          <p:nvPr/>
        </p:nvSpPr>
        <p:spPr>
          <a:xfrm>
            <a:off x="304799" y="6130833"/>
            <a:ext cx="10519955" cy="60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pulled from DMDC on 5/28/2025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Military and DoD Appropriated Fund Civilian Personnel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of March 31, 2025. 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5B0BA0D0-0A13-4CFF-8457-546D44541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47E4E9-3CF9-4132-B7BC-3186F7836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365" y="5552301"/>
            <a:ext cx="2427577" cy="1305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7CD1557-EC7E-9462-0AAD-DE09F6BE5401}"/>
              </a:ext>
            </a:extLst>
          </p:cNvPr>
          <p:cNvSpPr txBox="1">
            <a:spLocks/>
          </p:cNvSpPr>
          <p:nvPr/>
        </p:nvSpPr>
        <p:spPr>
          <a:xfrm>
            <a:off x="2002971" y="365125"/>
            <a:ext cx="9253914" cy="13255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North Carolina Data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68178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67EF92-29CA-AF3E-9354-CFB6086BD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65" y="5552301"/>
            <a:ext cx="2427577" cy="1305699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67272954-5070-FF09-426A-9DA447FD5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7635"/>
            <a:ext cx="1825734" cy="1410795"/>
          </a:xfrm>
          <a:prstGeom prst="rect">
            <a:avLst/>
          </a:prstGeom>
        </p:spPr>
      </p:pic>
      <p:pic>
        <p:nvPicPr>
          <p:cNvPr id="5" name="Picture 4" descr="A group of people in different outfits&#10;&#10;AI-generated content may be incorrect.">
            <a:extLst>
              <a:ext uri="{FF2B5EF4-FFF2-40B4-BE49-F238E27FC236}">
                <a16:creationId xmlns:a16="http://schemas.microsoft.com/office/drawing/2014/main" id="{B95F49D4-94A6-8B8A-CB90-CD36FFED1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735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5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B8A44-074F-A3A7-5B55-E82101A62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74A3-B607-926C-FD15-1CCD4A9A1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468" y="607195"/>
            <a:ext cx="10074532" cy="744487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+mn-lt"/>
              </a:rPr>
              <a:t>Military Impact on State Economy </a:t>
            </a:r>
            <a:endParaRPr lang="en-US" sz="4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441C79-04F9-CF81-155B-78EB9FFB3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65" y="5552301"/>
            <a:ext cx="2427577" cy="1305699"/>
          </a:xfrm>
          <a:prstGeom prst="rect">
            <a:avLst/>
          </a:prstGeom>
        </p:spPr>
      </p:pic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26FC6E98-E470-3030-A633-2A1E29E60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830933"/>
              </p:ext>
            </p:extLst>
          </p:nvPr>
        </p:nvGraphicFramePr>
        <p:xfrm>
          <a:off x="1254935" y="1555163"/>
          <a:ext cx="9682130" cy="870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189">
                  <a:extLst>
                    <a:ext uri="{9D8B030D-6E8A-4147-A177-3AD203B41FA5}">
                      <a16:colId xmlns:a16="http://schemas.microsoft.com/office/drawing/2014/main" val="3406591322"/>
                    </a:ext>
                  </a:extLst>
                </a:gridCol>
                <a:gridCol w="5415941">
                  <a:extLst>
                    <a:ext uri="{9D8B030D-6E8A-4147-A177-3AD203B41FA5}">
                      <a16:colId xmlns:a16="http://schemas.microsoft.com/office/drawing/2014/main" val="1967235936"/>
                    </a:ext>
                  </a:extLst>
                </a:gridCol>
              </a:tblGrid>
              <a:tr h="435233">
                <a:tc>
                  <a:txBody>
                    <a:bodyPr/>
                    <a:lstStyle/>
                    <a:p>
                      <a:r>
                        <a:rPr lang="en-US" sz="2000" dirty="0"/>
                        <a:t>Total Annual Impact: $79.7 billion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Gross State Product: 12.7%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797520"/>
                  </a:ext>
                </a:extLst>
              </a:tr>
              <a:tr h="4352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Military/civilian payroll: $19.2 billion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Over 653,000 jobs; Personal income: $49 billion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9946051"/>
                  </a:ext>
                </a:extLst>
              </a:tr>
            </a:tbl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AF10591-C6F6-1DE2-6604-71FBD71F02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630232"/>
              </p:ext>
            </p:extLst>
          </p:nvPr>
        </p:nvGraphicFramePr>
        <p:xfrm>
          <a:off x="819654" y="2914895"/>
          <a:ext cx="9457654" cy="2879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1D37D7E-AA51-BAE7-5259-0E2F6DB063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316180"/>
              </p:ext>
            </p:extLst>
          </p:nvPr>
        </p:nvGraphicFramePr>
        <p:xfrm>
          <a:off x="1132786" y="5900285"/>
          <a:ext cx="8523752" cy="701040"/>
        </p:xfrm>
        <a:graphic>
          <a:graphicData uri="http://schemas.openxmlformats.org/drawingml/2006/table">
            <a:tbl>
              <a:tblPr firstRow="1" bandRow="1">
                <a:tableStyleId>{A4BA554A-1602-4229-8F0F-CA349195D3FA}</a:tableStyleId>
              </a:tblPr>
              <a:tblGrid>
                <a:gridCol w="4261876">
                  <a:extLst>
                    <a:ext uri="{9D8B030D-6E8A-4147-A177-3AD203B41FA5}">
                      <a16:colId xmlns:a16="http://schemas.microsoft.com/office/drawing/2014/main" val="204927521"/>
                    </a:ext>
                  </a:extLst>
                </a:gridCol>
                <a:gridCol w="4261876">
                  <a:extLst>
                    <a:ext uri="{9D8B030D-6E8A-4147-A177-3AD203B41FA5}">
                      <a16:colId xmlns:a16="http://schemas.microsoft.com/office/drawing/2014/main" val="23470629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Federal Contracts: </a:t>
                      </a:r>
                      <a:r>
                        <a:rPr lang="en-US" sz="2000" b="1" kern="1200" dirty="0">
                          <a:solidFill>
                            <a:srgbClr val="290A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$8.55 billion  </a:t>
                      </a:r>
                    </a:p>
                    <a:p>
                      <a:pPr algn="ctr"/>
                      <a:r>
                        <a:rPr lang="en-US" sz="2000" b="1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(97 Counties) </a:t>
                      </a:r>
                      <a:endParaRPr lang="en-US" sz="2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DoD Contracts: </a:t>
                      </a:r>
                      <a:r>
                        <a:rPr lang="en-US" sz="2000" b="1" kern="1200" dirty="0">
                          <a:solidFill>
                            <a:srgbClr val="290A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$4.23 billion</a:t>
                      </a:r>
                    </a:p>
                    <a:p>
                      <a:pPr algn="ctr"/>
                      <a:r>
                        <a:rPr lang="en-US" sz="2000" b="1" kern="12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(81 Counties)</a:t>
                      </a:r>
                      <a:endParaRPr lang="en-US" sz="2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038425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9E61321B-B086-630A-8769-84427303EDC5}"/>
              </a:ext>
            </a:extLst>
          </p:cNvPr>
          <p:cNvGrpSpPr/>
          <p:nvPr/>
        </p:nvGrpSpPr>
        <p:grpSpPr>
          <a:xfrm>
            <a:off x="3821025" y="2600146"/>
            <a:ext cx="3447895" cy="479072"/>
            <a:chOff x="3821025" y="2600146"/>
            <a:chExt cx="3447895" cy="47907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F76C65-63AF-D3D4-24B3-9C8EE3564F17}"/>
                </a:ext>
              </a:extLst>
            </p:cNvPr>
            <p:cNvSpPr/>
            <p:nvPr/>
          </p:nvSpPr>
          <p:spPr>
            <a:xfrm>
              <a:off x="3824533" y="2601762"/>
              <a:ext cx="3444387" cy="47745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5C25BD-C086-DE95-EDBA-959BF0432EE2}"/>
                </a:ext>
              </a:extLst>
            </p:cNvPr>
            <p:cNvSpPr txBox="1"/>
            <p:nvPr/>
          </p:nvSpPr>
          <p:spPr>
            <a:xfrm>
              <a:off x="3821025" y="2600146"/>
              <a:ext cx="34478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+mn-lt"/>
                </a:rPr>
                <a:t>Federal Contracting in NC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7581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DFC0D-8FA7-32B9-0F99-530806835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62E622-252F-8F6C-D998-ABB4414C3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65" y="5552301"/>
            <a:ext cx="2427577" cy="1305699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304F1B9-2204-ABBF-DD25-D185A6E99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7635"/>
            <a:ext cx="1825734" cy="1410795"/>
          </a:xfrm>
          <a:prstGeom prst="rect">
            <a:avLst/>
          </a:prstGeom>
        </p:spPr>
      </p:pic>
      <p:pic>
        <p:nvPicPr>
          <p:cNvPr id="3" name="Picture 2" descr="A group of people in suits&#10;&#10;AI-generated content may be incorrect.">
            <a:extLst>
              <a:ext uri="{FF2B5EF4-FFF2-40B4-BE49-F238E27FC236}">
                <a16:creationId xmlns:a16="http://schemas.microsoft.com/office/drawing/2014/main" id="{FA31C1B1-4EC3-644E-9882-7C91547EB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60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32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4EE70-496D-FDCA-22F8-1EA06D585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4B5401D-3D7B-E704-657A-8187C5F9A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B65FB9D-C3CF-47B9-0B6C-48D71CED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677978">
            <a:off x="-1328609" y="-131647"/>
            <a:ext cx="3715688" cy="1836942"/>
          </a:xfrm>
          <a:custGeom>
            <a:avLst/>
            <a:gdLst>
              <a:gd name="connsiteX0" fmla="*/ 0 w 5069810"/>
              <a:gd name="connsiteY0" fmla="*/ 2506385 h 2506385"/>
              <a:gd name="connsiteX1" fmla="*/ 2859749 w 5069810"/>
              <a:gd name="connsiteY1" fmla="*/ 1 h 2506385"/>
              <a:gd name="connsiteX2" fmla="*/ 2873126 w 5069810"/>
              <a:gd name="connsiteY2" fmla="*/ 0 h 2506385"/>
              <a:gd name="connsiteX3" fmla="*/ 5069810 w 5069810"/>
              <a:gd name="connsiteY3" fmla="*/ 2506385 h 25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810" h="2506385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72CD72-F283-E82E-67B5-63FFF05CB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800" y="718296"/>
            <a:ext cx="10027826" cy="672279"/>
          </a:xfrm>
        </p:spPr>
        <p:txBody>
          <a:bodyPr anchor="b">
            <a:normAutofit fontScale="90000"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Federal Procurement in NC, FY2024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78314D6-0672-ED06-BEB2-748E211B8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873948">
            <a:off x="9801250" y="5155580"/>
            <a:ext cx="3715688" cy="1836942"/>
          </a:xfrm>
          <a:custGeom>
            <a:avLst/>
            <a:gdLst>
              <a:gd name="connsiteX0" fmla="*/ 0 w 5069810"/>
              <a:gd name="connsiteY0" fmla="*/ 2506385 h 2506385"/>
              <a:gd name="connsiteX1" fmla="*/ 2859749 w 5069810"/>
              <a:gd name="connsiteY1" fmla="*/ 1 h 2506385"/>
              <a:gd name="connsiteX2" fmla="*/ 2873126 w 5069810"/>
              <a:gd name="connsiteY2" fmla="*/ 0 h 2506385"/>
              <a:gd name="connsiteX3" fmla="*/ 5069810 w 5069810"/>
              <a:gd name="connsiteY3" fmla="*/ 2506385 h 25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810" h="2506385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446FE4-53F5-B2E2-2010-D923A41F9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64870C4-2D08-3D81-94A4-C86DD4ADB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65" y="5552301"/>
            <a:ext cx="2427577" cy="1305699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FCE71EE-EF9E-8E75-52AA-46A4212541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</p:spPr>
      </p:pic>
      <p:pic>
        <p:nvPicPr>
          <p:cNvPr id="6" name="Picture 5" descr="A map of the state of north carolina&#10;&#10;Description automatically generated">
            <a:extLst>
              <a:ext uri="{FF2B5EF4-FFF2-40B4-BE49-F238E27FC236}">
                <a16:creationId xmlns:a16="http://schemas.microsoft.com/office/drawing/2014/main" id="{46BA0080-C3B3-9D61-B02E-4A29300DD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867" y="1981555"/>
            <a:ext cx="10961230" cy="417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86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>
          <a:extLst>
            <a:ext uri="{FF2B5EF4-FFF2-40B4-BE49-F238E27FC236}">
              <a16:creationId xmlns:a16="http://schemas.microsoft.com/office/drawing/2014/main" id="{B3947751-4956-6CB4-EB9B-3B401F71F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">
            <a:extLst>
              <a:ext uri="{FF2B5EF4-FFF2-40B4-BE49-F238E27FC236}">
                <a16:creationId xmlns:a16="http://schemas.microsoft.com/office/drawing/2014/main" id="{50B5C577-64FD-1EDC-0AC8-129D36DE6CCD}"/>
              </a:ext>
            </a:extLst>
          </p:cNvPr>
          <p:cNvSpPr/>
          <p:nvPr/>
        </p:nvSpPr>
        <p:spPr>
          <a:xfrm>
            <a:off x="0" y="212018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83" name="Google Shape;283;p10">
            <a:extLst>
              <a:ext uri="{FF2B5EF4-FFF2-40B4-BE49-F238E27FC236}">
                <a16:creationId xmlns:a16="http://schemas.microsoft.com/office/drawing/2014/main" id="{2DDD5DAD-F2DC-42C9-223D-A3331D4AA5CC}"/>
              </a:ext>
            </a:extLst>
          </p:cNvPr>
          <p:cNvSpPr/>
          <p:nvPr/>
        </p:nvSpPr>
        <p:spPr>
          <a:xfrm rot="-2922022">
            <a:off x="-1328609" y="-131647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84" name="Google Shape;284;p10">
            <a:extLst>
              <a:ext uri="{FF2B5EF4-FFF2-40B4-BE49-F238E27FC236}">
                <a16:creationId xmlns:a16="http://schemas.microsoft.com/office/drawing/2014/main" id="{FED52CAF-05CD-7CFE-FD90-39F0949578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97364" y="676151"/>
            <a:ext cx="10242698" cy="68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NCMBC: Mission, Goals and Outcomes</a:t>
            </a:r>
            <a:endParaRPr dirty="0"/>
          </a:p>
        </p:txBody>
      </p:sp>
      <p:sp>
        <p:nvSpPr>
          <p:cNvPr id="285" name="Google Shape;285;p10">
            <a:extLst>
              <a:ext uri="{FF2B5EF4-FFF2-40B4-BE49-F238E27FC236}">
                <a16:creationId xmlns:a16="http://schemas.microsoft.com/office/drawing/2014/main" id="{FDA93FBB-20A2-6944-3DC0-512D3A2BA42E}"/>
              </a:ext>
            </a:extLst>
          </p:cNvPr>
          <p:cNvSpPr/>
          <p:nvPr/>
        </p:nvSpPr>
        <p:spPr>
          <a:xfrm rot="7873948">
            <a:off x="9801250" y="5155580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88" name="Google Shape;288;p10" descr="Logo, company name&#10;&#10;Description automatically generated">
            <a:extLst>
              <a:ext uri="{FF2B5EF4-FFF2-40B4-BE49-F238E27FC236}">
                <a16:creationId xmlns:a16="http://schemas.microsoft.com/office/drawing/2014/main" id="{7CCE6C4E-78C3-FD32-BA27-E3964DCFDB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6641"/>
          <a:stretch/>
        </p:blipFill>
        <p:spPr>
          <a:xfrm>
            <a:off x="52610" y="212018"/>
            <a:ext cx="1524793" cy="80008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0">
            <a:extLst>
              <a:ext uri="{FF2B5EF4-FFF2-40B4-BE49-F238E27FC236}">
                <a16:creationId xmlns:a16="http://schemas.microsoft.com/office/drawing/2014/main" id="{9542FB37-8A0F-2180-C364-2394B1D19F74}"/>
              </a:ext>
            </a:extLst>
          </p:cNvPr>
          <p:cNvSpPr txBox="1"/>
          <p:nvPr/>
        </p:nvSpPr>
        <p:spPr>
          <a:xfrm>
            <a:off x="1005465" y="3560720"/>
            <a:ext cx="10560766" cy="176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20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Goals and Operations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Increase revenues for businesses: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260AFE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Business Development, MatchForce, Events/Training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260AF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Support technology transition to DoD: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260AFE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Tech Transition team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260AF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Support integration of military into workforce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Support defense business recruitment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FC0EAA4-FBF8-CE73-5D17-C6B8AFBB0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789496"/>
              </p:ext>
            </p:extLst>
          </p:nvPr>
        </p:nvGraphicFramePr>
        <p:xfrm>
          <a:off x="1157468" y="5585800"/>
          <a:ext cx="9431314" cy="1090399"/>
        </p:xfrm>
        <a:graphic>
          <a:graphicData uri="http://schemas.openxmlformats.org/drawingml/2006/table">
            <a:tbl>
              <a:tblPr firstRow="1" bandRow="1">
                <a:tableStyleId>{A4BA554A-1602-4229-8F0F-CA349195D3FA}</a:tableStyleId>
              </a:tblPr>
              <a:tblGrid>
                <a:gridCol w="4715657">
                  <a:extLst>
                    <a:ext uri="{9D8B030D-6E8A-4147-A177-3AD203B41FA5}">
                      <a16:colId xmlns:a16="http://schemas.microsoft.com/office/drawing/2014/main" val="2261435650"/>
                    </a:ext>
                  </a:extLst>
                </a:gridCol>
                <a:gridCol w="4715657">
                  <a:extLst>
                    <a:ext uri="{9D8B030D-6E8A-4147-A177-3AD203B41FA5}">
                      <a16:colId xmlns:a16="http://schemas.microsoft.com/office/drawing/2014/main" val="4236600413"/>
                    </a:ext>
                  </a:extLst>
                </a:gridCol>
              </a:tblGrid>
              <a:tr h="59477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Outcomes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866955"/>
                  </a:ext>
                </a:extLst>
              </a:tr>
              <a:tr h="49562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260AFE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Client contract wins: 6,484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260AFE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Contract value: $18.19 billion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41914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9D2C3BA-7BDF-C6DF-8717-49FFD8621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978145"/>
              </p:ext>
            </p:extLst>
          </p:nvPr>
        </p:nvGraphicFramePr>
        <p:xfrm>
          <a:off x="1157468" y="1501216"/>
          <a:ext cx="9431314" cy="1920240"/>
        </p:xfrm>
        <a:graphic>
          <a:graphicData uri="http://schemas.openxmlformats.org/drawingml/2006/table">
            <a:tbl>
              <a:tblPr firstRow="1" bandRow="1">
                <a:tableStyleId>{A4BA554A-1602-4229-8F0F-CA349195D3FA}</a:tableStyleId>
              </a:tblPr>
              <a:tblGrid>
                <a:gridCol w="4715657">
                  <a:extLst>
                    <a:ext uri="{9D8B030D-6E8A-4147-A177-3AD203B41FA5}">
                      <a16:colId xmlns:a16="http://schemas.microsoft.com/office/drawing/2014/main" val="1949065321"/>
                    </a:ext>
                  </a:extLst>
                </a:gridCol>
                <a:gridCol w="4715657">
                  <a:extLst>
                    <a:ext uri="{9D8B030D-6E8A-4147-A177-3AD203B41FA5}">
                      <a16:colId xmlns:a16="http://schemas.microsoft.com/office/drawing/2014/main" val="1523467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Enterprise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Mission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918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22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State and community college entity totally focused on the defense economy; totally State-funded</a:t>
                      </a:r>
                      <a:endParaRPr 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To leverage military and federal business opportunities to expand the economy, grow jobs and improve quality of life</a:t>
                      </a:r>
                      <a:endParaRPr 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206745"/>
                  </a:ext>
                </a:extLst>
              </a:tr>
            </a:tbl>
          </a:graphicData>
        </a:graphic>
      </p:graphicFrame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487F4C2B-BDA8-DD55-2108-1D7F1545D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018" y="4296327"/>
            <a:ext cx="2300764" cy="113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11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BEA1A24-9CA1-4513-A409-3AD90DB09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614C296-26CB-43B0-9404-D05FF687A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677978">
            <a:off x="-1328609" y="-131647"/>
            <a:ext cx="3715688" cy="1836942"/>
          </a:xfrm>
          <a:custGeom>
            <a:avLst/>
            <a:gdLst>
              <a:gd name="connsiteX0" fmla="*/ 0 w 5069810"/>
              <a:gd name="connsiteY0" fmla="*/ 2506385 h 2506385"/>
              <a:gd name="connsiteX1" fmla="*/ 2859749 w 5069810"/>
              <a:gd name="connsiteY1" fmla="*/ 1 h 2506385"/>
              <a:gd name="connsiteX2" fmla="*/ 2873126 w 5069810"/>
              <a:gd name="connsiteY2" fmla="*/ 0 h 2506385"/>
              <a:gd name="connsiteX3" fmla="*/ 5069810 w 5069810"/>
              <a:gd name="connsiteY3" fmla="*/ 2506385 h 25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810" h="2506385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ACC900-794E-B887-8887-455C92DC8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256" y="685799"/>
            <a:ext cx="9764686" cy="624554"/>
          </a:xfrm>
        </p:spPr>
        <p:txBody>
          <a:bodyPr anchor="b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NCMBC: Serving Statewide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6F4C24C-DC25-49C1-9509-3F5694D0D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873948">
            <a:off x="9801250" y="5155580"/>
            <a:ext cx="3715688" cy="1836942"/>
          </a:xfrm>
          <a:custGeom>
            <a:avLst/>
            <a:gdLst>
              <a:gd name="connsiteX0" fmla="*/ 0 w 5069810"/>
              <a:gd name="connsiteY0" fmla="*/ 2506385 h 2506385"/>
              <a:gd name="connsiteX1" fmla="*/ 2859749 w 5069810"/>
              <a:gd name="connsiteY1" fmla="*/ 1 h 2506385"/>
              <a:gd name="connsiteX2" fmla="*/ 2873126 w 5069810"/>
              <a:gd name="connsiteY2" fmla="*/ 0 h 2506385"/>
              <a:gd name="connsiteX3" fmla="*/ 5069810 w 5069810"/>
              <a:gd name="connsiteY3" fmla="*/ 2506385 h 25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810" h="2506385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0930BD-361E-4C4D-8B08-ED210DFA2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967EF92-29CA-AF3E-9354-CFB6086BD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65" y="5552301"/>
            <a:ext cx="2427577" cy="1305699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F3F185F-F87E-EEFF-61D0-C21C0536A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3C2AC0-0EF8-CA87-579C-C13AAC4C7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58" y="1709888"/>
            <a:ext cx="11747202" cy="4495262"/>
          </a:xfrm>
          <a:prstGeom prst="rect">
            <a:avLst/>
          </a:prstGeom>
        </p:spPr>
      </p:pic>
      <p:sp>
        <p:nvSpPr>
          <p:cNvPr id="9" name="5-Point Star 8">
            <a:extLst>
              <a:ext uri="{FF2B5EF4-FFF2-40B4-BE49-F238E27FC236}">
                <a16:creationId xmlns:a16="http://schemas.microsoft.com/office/drawing/2014/main" id="{505F5F14-695A-6073-C7A1-B32C8FD009E6}"/>
              </a:ext>
            </a:extLst>
          </p:cNvPr>
          <p:cNvSpPr/>
          <p:nvPr/>
        </p:nvSpPr>
        <p:spPr>
          <a:xfrm>
            <a:off x="7530770" y="2549693"/>
            <a:ext cx="381965" cy="332528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9E492B4E-F82D-3526-65CC-AD74AF0CFFEF}"/>
              </a:ext>
            </a:extLst>
          </p:cNvPr>
          <p:cNvSpPr/>
          <p:nvPr/>
        </p:nvSpPr>
        <p:spPr>
          <a:xfrm>
            <a:off x="7127730" y="2681410"/>
            <a:ext cx="381965" cy="332528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C53D3274-337E-6E27-4D2A-635F99B0FB04}"/>
              </a:ext>
            </a:extLst>
          </p:cNvPr>
          <p:cNvSpPr/>
          <p:nvPr/>
        </p:nvSpPr>
        <p:spPr>
          <a:xfrm>
            <a:off x="4772628" y="3096472"/>
            <a:ext cx="381965" cy="332528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1337B9-82DF-2463-BBE4-775595722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4156" y="2309924"/>
            <a:ext cx="444500" cy="381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FAECD6-C904-6F48-F0C2-8F59F51A3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9827" y="2525457"/>
            <a:ext cx="444500" cy="381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BD246C-C900-CA16-EA54-39A7952D3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7783" y="5826934"/>
            <a:ext cx="444500" cy="380803"/>
          </a:xfrm>
          <a:prstGeom prst="rect">
            <a:avLst/>
          </a:prstGeom>
        </p:spPr>
      </p:pic>
      <p:sp>
        <p:nvSpPr>
          <p:cNvPr id="21" name="5-Point Star 20">
            <a:extLst>
              <a:ext uri="{FF2B5EF4-FFF2-40B4-BE49-F238E27FC236}">
                <a16:creationId xmlns:a16="http://schemas.microsoft.com/office/drawing/2014/main" id="{BE007288-FA48-09F2-ACD0-7DC6FD0B6AF1}"/>
              </a:ext>
            </a:extLst>
          </p:cNvPr>
          <p:cNvSpPr/>
          <p:nvPr/>
        </p:nvSpPr>
        <p:spPr>
          <a:xfrm>
            <a:off x="753025" y="5824345"/>
            <a:ext cx="444500" cy="34785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B81E5B-5286-6BB6-6946-7188316CB448}"/>
              </a:ext>
            </a:extLst>
          </p:cNvPr>
          <p:cNvSpPr txBox="1"/>
          <p:nvPr/>
        </p:nvSpPr>
        <p:spPr>
          <a:xfrm>
            <a:off x="1242031" y="5864423"/>
            <a:ext cx="2501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Business Development Team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FFB0A9-0911-5BB1-12C3-F5F6E100EC75}"/>
              </a:ext>
            </a:extLst>
          </p:cNvPr>
          <p:cNvSpPr txBox="1"/>
          <p:nvPr/>
        </p:nvSpPr>
        <p:spPr>
          <a:xfrm>
            <a:off x="4471032" y="5861963"/>
            <a:ext cx="2501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Strategic Resources Team</a:t>
            </a:r>
          </a:p>
        </p:txBody>
      </p:sp>
    </p:spTree>
    <p:extLst>
      <p:ext uri="{BB962C8B-B14F-4D97-AF65-F5344CB8AC3E}">
        <p14:creationId xmlns:p14="http://schemas.microsoft.com/office/powerpoint/2010/main" val="1674428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3"/>
          <p:cNvSpPr/>
          <p:nvPr/>
        </p:nvSpPr>
        <p:spPr>
          <a:xfrm>
            <a:off x="0" y="0"/>
            <a:ext cx="1235597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66" name="Google Shape;366;p23"/>
          <p:cNvSpPr/>
          <p:nvPr/>
        </p:nvSpPr>
        <p:spPr>
          <a:xfrm rot="-2922022">
            <a:off x="-1328609" y="-131647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67" name="Google Shape;367;p23"/>
          <p:cNvSpPr txBox="1">
            <a:spLocks noGrp="1"/>
          </p:cNvSpPr>
          <p:nvPr>
            <p:ph type="title"/>
          </p:nvPr>
        </p:nvSpPr>
        <p:spPr>
          <a:xfrm>
            <a:off x="2281447" y="513579"/>
            <a:ext cx="10074532" cy="80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NCMBC: 2025 - 2026 Major Events</a:t>
            </a:r>
            <a:endParaRPr dirty="0"/>
          </a:p>
        </p:txBody>
      </p:sp>
      <p:sp>
        <p:nvSpPr>
          <p:cNvPr id="368" name="Google Shape;368;p23"/>
          <p:cNvSpPr/>
          <p:nvPr/>
        </p:nvSpPr>
        <p:spPr>
          <a:xfrm rot="7873948">
            <a:off x="9801250" y="5155580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369" name="Google Shape;369;p23"/>
          <p:cNvCxnSpPr/>
          <p:nvPr/>
        </p:nvCxnSpPr>
        <p:spPr>
          <a:xfrm>
            <a:off x="1233837" y="6172200"/>
            <a:ext cx="976063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0" name="Google Shape;37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2365" y="5552301"/>
            <a:ext cx="2427577" cy="130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3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57DBB860-D187-43B4-8AD2-F3BF6CBADF97}"/>
              </a:ext>
            </a:extLst>
          </p:cNvPr>
          <p:cNvSpPr txBox="1">
            <a:spLocks/>
          </p:cNvSpPr>
          <p:nvPr/>
        </p:nvSpPr>
        <p:spPr>
          <a:xfrm>
            <a:off x="989067" y="1574969"/>
            <a:ext cx="10589610" cy="26285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42900" indent="-342900">
              <a:lnSpc>
                <a:spcPct val="110000"/>
              </a:lnSpc>
              <a:buClr>
                <a:srgbClr val="73777A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Federal Technologies Symposium (SEP 9-10, FAY)</a:t>
            </a:r>
          </a:p>
          <a:p>
            <a:pPr marL="342900" indent="-342900">
              <a:lnSpc>
                <a:spcPct val="110000"/>
              </a:lnSpc>
              <a:buClr>
                <a:srgbClr val="73777A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Medical, Biomedical, Biodefense Symposium  (SEP 24-25, Chapel Hill)</a:t>
            </a:r>
          </a:p>
          <a:p>
            <a:pPr marL="342900" indent="-342900">
              <a:lnSpc>
                <a:spcPct val="110000"/>
              </a:lnSpc>
              <a:buClr>
                <a:srgbClr val="73777A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Defense Industrial Sustainment Summit (NOV 18-19, Chapel Hill)</a:t>
            </a:r>
          </a:p>
          <a:p>
            <a:pPr marL="342900" indent="-342900">
              <a:lnSpc>
                <a:spcPct val="110000"/>
              </a:lnSpc>
              <a:buClr>
                <a:srgbClr val="73777A"/>
              </a:buClr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SE Region Federal Construction, Infrastructure and Environmental Summit (APR 14-16, WIL)</a:t>
            </a:r>
          </a:p>
          <a:p>
            <a:pPr marL="342900" indent="-342900">
              <a:lnSpc>
                <a:spcPct val="110000"/>
              </a:lnSpc>
              <a:buClr>
                <a:srgbClr val="73777A"/>
              </a:buClr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Federal and Defense Textile/Tactical Equipment Summit (May 19-20, RAL)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A4882718-83C3-3C25-E498-62E9F989C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727" y="4765631"/>
            <a:ext cx="2427577" cy="1885430"/>
          </a:xfrm>
          <a:prstGeom prst="rect">
            <a:avLst/>
          </a:prstGeom>
        </p:spPr>
      </p:pic>
      <p:pic>
        <p:nvPicPr>
          <p:cNvPr id="10" name="Picture 9" descr="A helicopter with a sign and a red background&#10;&#10;Description automatically generated with medium confidence">
            <a:extLst>
              <a:ext uri="{FF2B5EF4-FFF2-40B4-BE49-F238E27FC236}">
                <a16:creationId xmlns:a16="http://schemas.microsoft.com/office/drawing/2014/main" id="{09BEC118-04BC-C0F0-37CD-F32772036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577" y="4771637"/>
            <a:ext cx="2541150" cy="1881696"/>
          </a:xfrm>
          <a:prstGeom prst="rect">
            <a:avLst/>
          </a:prstGeom>
        </p:spPr>
      </p:pic>
      <p:pic>
        <p:nvPicPr>
          <p:cNvPr id="9" name="Picture 8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5A771384-C4B2-0342-C7E9-9F1CE6BF65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5193" y="4773908"/>
            <a:ext cx="2822008" cy="18771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55" name="Google Shape;455;p23"/>
          <p:cNvSpPr/>
          <p:nvPr/>
        </p:nvSpPr>
        <p:spPr>
          <a:xfrm rot="-2922022">
            <a:off x="-1328609" y="-131647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56" name="Google Shape;456;p23"/>
          <p:cNvSpPr txBox="1">
            <a:spLocks noGrp="1"/>
          </p:cNvSpPr>
          <p:nvPr>
            <p:ph type="title"/>
          </p:nvPr>
        </p:nvSpPr>
        <p:spPr>
          <a:xfrm>
            <a:off x="1699984" y="694176"/>
            <a:ext cx="10074532" cy="10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Discussion: NCMBC Engagement with NCCCS</a:t>
            </a:r>
            <a:endParaRPr dirty="0"/>
          </a:p>
        </p:txBody>
      </p:sp>
      <p:sp>
        <p:nvSpPr>
          <p:cNvPr id="457" name="Google Shape;457;p23"/>
          <p:cNvSpPr/>
          <p:nvPr/>
        </p:nvSpPr>
        <p:spPr>
          <a:xfrm rot="7873948">
            <a:off x="9801250" y="5155580"/>
            <a:ext cx="3715688" cy="1836942"/>
          </a:xfrm>
          <a:custGeom>
            <a:avLst/>
            <a:gdLst/>
            <a:ahLst/>
            <a:cxnLst/>
            <a:rect l="l" t="t" r="r" b="b"/>
            <a:pathLst>
              <a:path w="5069810" h="2506385" extrusionOk="0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458" name="Google Shape;458;p23"/>
          <p:cNvCxnSpPr/>
          <p:nvPr/>
        </p:nvCxnSpPr>
        <p:spPr>
          <a:xfrm>
            <a:off x="1233837" y="6172200"/>
            <a:ext cx="976063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9" name="Google Shape;45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2365" y="5552301"/>
            <a:ext cx="2427577" cy="130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3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23"/>
          <p:cNvSpPr txBox="1"/>
          <p:nvPr/>
        </p:nvSpPr>
        <p:spPr>
          <a:xfrm>
            <a:off x="912867" y="1838499"/>
            <a:ext cx="9638693" cy="4806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0AF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Why it matters: OPPORTUNITY (for businesses, community colleges, NC)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0AF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Board: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promote defense market to community colleges statewide</a:t>
            </a:r>
          </a:p>
          <a:p>
            <a:pPr marL="628650" lvl="1" indent="-331788">
              <a:lnSpc>
                <a:spcPct val="110000"/>
              </a:lnSpc>
              <a:spcBef>
                <a:spcPts val="1000"/>
              </a:spcBef>
              <a:buClr>
                <a:prstClr val="black"/>
              </a:buClr>
              <a:buSzPts val="2000"/>
              <a:buFont typeface="Courier New" panose="02070309020205020404" pitchFamily="49" charset="0"/>
              <a:buChar char="o"/>
              <a:defRPr/>
            </a:pPr>
            <a:r>
              <a:rPr lang="en-US" sz="2200" kern="1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Recruit businesses in college service areas</a:t>
            </a:r>
          </a:p>
          <a:p>
            <a:pPr marL="628650" lvl="1" indent="-331788">
              <a:lnSpc>
                <a:spcPct val="110000"/>
              </a:lnSpc>
              <a:spcBef>
                <a:spcPts val="1000"/>
              </a:spcBef>
              <a:buClr>
                <a:prstClr val="black"/>
              </a:buClr>
              <a:buSzPts val="2000"/>
              <a:buFont typeface="Courier New" panose="02070309020205020404" pitchFamily="49" charset="0"/>
              <a:buChar char="o"/>
              <a:defRPr/>
            </a:pPr>
            <a:r>
              <a:rPr lang="en-US" sz="2200" kern="1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Engage colleges in NCMBC contract opportunity distribution</a:t>
            </a:r>
          </a:p>
          <a:p>
            <a:pPr marL="628650" lvl="1" indent="-331788">
              <a:lnSpc>
                <a:spcPct val="110000"/>
              </a:lnSpc>
              <a:spcBef>
                <a:spcPts val="1000"/>
              </a:spcBef>
              <a:buClr>
                <a:prstClr val="black"/>
              </a:buClr>
              <a:buSzPts val="2000"/>
              <a:buFont typeface="Courier New" panose="02070309020205020404" pitchFamily="49" charset="0"/>
              <a:buChar char="o"/>
              <a:defRPr/>
            </a:pPr>
            <a:r>
              <a:rPr lang="en-US" sz="2200" kern="1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Engage NCMBC with colleges in business expansion/relocation, workforce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0AF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NCMBC: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engag</a:t>
            </a:r>
            <a:r>
              <a:rPr lang="en-US" sz="2400" kern="1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 community colleges in expanding defense industrial base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685800" lvl="1" indent="-331788">
              <a:lnSpc>
                <a:spcPct val="110000"/>
              </a:lnSpc>
              <a:spcBef>
                <a:spcPts val="1000"/>
              </a:spcBef>
              <a:buClr>
                <a:prstClr val="black"/>
              </a:buClr>
              <a:buSzPts val="2000"/>
              <a:buFont typeface="Courier New" panose="02070309020205020404" pitchFamily="49" charset="0"/>
              <a:buChar char="o"/>
              <a:defRPr/>
            </a:pPr>
            <a:r>
              <a:rPr lang="en-US" sz="2200" kern="12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Synch NCMBC industrial base work with colleges’ workforce development</a:t>
            </a:r>
          </a:p>
          <a:p>
            <a:pPr marL="685800" lvl="1" indent="-331788">
              <a:lnSpc>
                <a:spcPct val="110000"/>
              </a:lnSpc>
              <a:spcBef>
                <a:spcPts val="1000"/>
              </a:spcBef>
              <a:buClr>
                <a:prstClr val="black"/>
              </a:buClr>
              <a:buSzPts val="2000"/>
              <a:buFont typeface="Courier New" panose="02070309020205020404" pitchFamily="49" charset="0"/>
              <a:buChar char="o"/>
              <a:defRPr/>
            </a:pPr>
            <a:r>
              <a:rPr lang="en-US" sz="2200" kern="12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Sustain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collaborative work with SBC Network – mutual referrals</a:t>
            </a:r>
          </a:p>
          <a:p>
            <a:pPr marL="685800" lvl="1" indent="-331788">
              <a:lnSpc>
                <a:spcPct val="110000"/>
              </a:lnSpc>
              <a:spcBef>
                <a:spcPts val="1000"/>
              </a:spcBef>
              <a:buClr>
                <a:prstClr val="black"/>
              </a:buClr>
              <a:buSzPts val="2000"/>
              <a:buFont typeface="Courier New" panose="02070309020205020404" pitchFamily="49" charset="0"/>
              <a:buChar char="o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Engage community college innovation assets in DoD ecosystem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BEA1A24-9CA1-4513-A409-3AD90DB09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614C296-26CB-43B0-9404-D05FF687A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677978">
            <a:off x="-1328609" y="-131647"/>
            <a:ext cx="3715688" cy="1836942"/>
          </a:xfrm>
          <a:custGeom>
            <a:avLst/>
            <a:gdLst>
              <a:gd name="connsiteX0" fmla="*/ 0 w 5069810"/>
              <a:gd name="connsiteY0" fmla="*/ 2506385 h 2506385"/>
              <a:gd name="connsiteX1" fmla="*/ 2859749 w 5069810"/>
              <a:gd name="connsiteY1" fmla="*/ 1 h 2506385"/>
              <a:gd name="connsiteX2" fmla="*/ 2873126 w 5069810"/>
              <a:gd name="connsiteY2" fmla="*/ 0 h 2506385"/>
              <a:gd name="connsiteX3" fmla="*/ 5069810 w 5069810"/>
              <a:gd name="connsiteY3" fmla="*/ 2506385 h 25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810" h="2506385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6F4C24C-DC25-49C1-9509-3F5694D0D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873948">
            <a:off x="9801250" y="5155580"/>
            <a:ext cx="3715688" cy="1836942"/>
          </a:xfrm>
          <a:custGeom>
            <a:avLst/>
            <a:gdLst>
              <a:gd name="connsiteX0" fmla="*/ 0 w 5069810"/>
              <a:gd name="connsiteY0" fmla="*/ 2506385 h 2506385"/>
              <a:gd name="connsiteX1" fmla="*/ 2859749 w 5069810"/>
              <a:gd name="connsiteY1" fmla="*/ 1 h 2506385"/>
              <a:gd name="connsiteX2" fmla="*/ 2873126 w 5069810"/>
              <a:gd name="connsiteY2" fmla="*/ 0 h 2506385"/>
              <a:gd name="connsiteX3" fmla="*/ 5069810 w 5069810"/>
              <a:gd name="connsiteY3" fmla="*/ 2506385 h 25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810" h="2506385">
                <a:moveTo>
                  <a:pt x="0" y="2506385"/>
                </a:moveTo>
                <a:lnTo>
                  <a:pt x="2859749" y="1"/>
                </a:lnTo>
                <a:lnTo>
                  <a:pt x="2873126" y="0"/>
                </a:lnTo>
                <a:lnTo>
                  <a:pt x="5069810" y="25063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+mn-cs"/>
              <a:sym typeface="Arial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0930BD-361E-4C4D-8B08-ED210DFA2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967EF92-29CA-AF3E-9354-CFB6086BD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65" y="5552301"/>
            <a:ext cx="2427577" cy="1305699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7AA8FB2-C7AE-517D-EB8A-0277F48DD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641"/>
          <a:stretch/>
        </p:blipFill>
        <p:spPr>
          <a:xfrm>
            <a:off x="0" y="-207634"/>
            <a:ext cx="1825734" cy="10349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25B3FB-DA9D-F240-857C-8FF7A0038C9F}"/>
              </a:ext>
            </a:extLst>
          </p:cNvPr>
          <p:cNvSpPr txBox="1"/>
          <p:nvPr/>
        </p:nvSpPr>
        <p:spPr>
          <a:xfrm>
            <a:off x="2425123" y="432881"/>
            <a:ext cx="7868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13D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Contact Information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albaum Display"/>
              <a:ea typeface="+mn-ea"/>
              <a:cs typeface="Arial"/>
              <a:sym typeface="Arial"/>
            </a:endParaRPr>
          </a:p>
        </p:txBody>
      </p:sp>
      <p:sp>
        <p:nvSpPr>
          <p:cNvPr id="3" name="Shape 331">
            <a:extLst>
              <a:ext uri="{FF2B5EF4-FFF2-40B4-BE49-F238E27FC236}">
                <a16:creationId xmlns:a16="http://schemas.microsoft.com/office/drawing/2014/main" id="{B7D2C129-8A00-1B03-F868-883C5B0EA49E}"/>
              </a:ext>
            </a:extLst>
          </p:cNvPr>
          <p:cNvSpPr txBox="1">
            <a:spLocks/>
          </p:cNvSpPr>
          <p:nvPr/>
        </p:nvSpPr>
        <p:spPr>
          <a:xfrm>
            <a:off x="624771" y="4300328"/>
            <a:ext cx="9668407" cy="2125186"/>
          </a:xfrm>
          <a:prstGeom prst="rect">
            <a:avLst/>
          </a:prstGeom>
        </p:spPr>
        <p:txBody>
          <a:bodyPr vert="horz" lIns="91440" tIns="45700" rIns="91440" bIns="4570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29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Scott Dorney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Executive Director, 910-678-0190,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  <a:hlinkClick r:id="rId5"/>
              </a:rPr>
              <a:t>scott@ncmbc.us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  <a:p>
            <a:pPr marL="228600" marR="0" lvl="0" indent="-2286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Courtney Smedick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Director of Operations, 910-678-0193,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  <a:hlinkClick r:id="rId6"/>
              </a:rPr>
              <a:t>courtney@ncmbc.us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  </a:t>
            </a:r>
          </a:p>
          <a:p>
            <a:pPr marL="228600" marR="0" lvl="0" indent="-2286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Bob Burton,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Defense Technologies,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910-824-9609,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  <a:hlinkClick r:id="rId7"/>
              </a:rPr>
              <a:t>burtonr@ncmbc.us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 </a:t>
            </a:r>
          </a:p>
          <a:p>
            <a:pPr marL="228600" marR="0" lvl="0" indent="-2286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Denny Lewis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Strategic Initiatives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703-217-3127, 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lewisd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8"/>
              </a:rPr>
              <a:t>@ncmbc.us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   </a:t>
            </a:r>
          </a:p>
        </p:txBody>
      </p:sp>
      <p:pic>
        <p:nvPicPr>
          <p:cNvPr id="14" name="Picture 1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4B2A3BA-3BD2-DEA3-D128-686526A7FE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6761" y="1332141"/>
            <a:ext cx="2113612" cy="2741338"/>
          </a:xfrm>
          <a:prstGeom prst="rect">
            <a:avLst/>
          </a:prstGeom>
        </p:spPr>
      </p:pic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70D41F82-ADBB-6174-0056-0AE40338DE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6124" y="1353183"/>
            <a:ext cx="2099420" cy="2699254"/>
          </a:xfrm>
          <a:prstGeom prst="rect">
            <a:avLst/>
          </a:prstGeom>
        </p:spPr>
      </p:pic>
      <p:pic>
        <p:nvPicPr>
          <p:cNvPr id="5" name="Picture 4" descr="A person in a suit&#10;&#10;Description automatically generated">
            <a:extLst>
              <a:ext uri="{FF2B5EF4-FFF2-40B4-BE49-F238E27FC236}">
                <a16:creationId xmlns:a16="http://schemas.microsoft.com/office/drawing/2014/main" id="{25C34F5D-FA96-44F8-2A2C-9BEA0A1413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5602" y="1331109"/>
            <a:ext cx="2105408" cy="2726676"/>
          </a:xfrm>
          <a:prstGeom prst="rect">
            <a:avLst/>
          </a:prstGeom>
        </p:spPr>
      </p:pic>
      <p:pic>
        <p:nvPicPr>
          <p:cNvPr id="6" name="Picture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850D3982-C8BE-5F3A-B03F-8F1D8DFE74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1295" y="1348401"/>
            <a:ext cx="2082553" cy="269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54143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RegattaVTI">
  <a:themeElements>
    <a:clrScheme name="Regatta Yellow">
      <a:dk1>
        <a:srgbClr val="000000"/>
      </a:dk1>
      <a:lt1>
        <a:srgbClr val="FFFFFF"/>
      </a:lt1>
      <a:dk2>
        <a:srgbClr val="181C30"/>
      </a:dk2>
      <a:lt2>
        <a:srgbClr val="C8E1F4"/>
      </a:lt2>
      <a:accent1>
        <a:srgbClr val="217ED3"/>
      </a:accent1>
      <a:accent2>
        <a:srgbClr val="B92525"/>
      </a:accent2>
      <a:accent3>
        <a:srgbClr val="18558C"/>
      </a:accent3>
      <a:accent4>
        <a:srgbClr val="1D8B35"/>
      </a:accent4>
      <a:accent5>
        <a:srgbClr val="EA75AA"/>
      </a:accent5>
      <a:accent6>
        <a:srgbClr val="F5A700"/>
      </a:accent6>
      <a:hlink>
        <a:srgbClr val="DB0000"/>
      </a:hlink>
      <a:folHlink>
        <a:srgbClr val="066BB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RegattaVTI">
  <a:themeElements>
    <a:clrScheme name="Regatta Yellow">
      <a:dk1>
        <a:sysClr val="windowText" lastClr="000000"/>
      </a:dk1>
      <a:lt1>
        <a:sysClr val="window" lastClr="FFFFFF"/>
      </a:lt1>
      <a:dk2>
        <a:srgbClr val="181C30"/>
      </a:dk2>
      <a:lt2>
        <a:srgbClr val="C8E1F4"/>
      </a:lt2>
      <a:accent1>
        <a:srgbClr val="217ED3"/>
      </a:accent1>
      <a:accent2>
        <a:srgbClr val="B92525"/>
      </a:accent2>
      <a:accent3>
        <a:srgbClr val="18558C"/>
      </a:accent3>
      <a:accent4>
        <a:srgbClr val="1D8B35"/>
      </a:accent4>
      <a:accent5>
        <a:srgbClr val="EA75AA"/>
      </a:accent5>
      <a:accent6>
        <a:srgbClr val="F5A700"/>
      </a:accent6>
      <a:hlink>
        <a:srgbClr val="DB0000"/>
      </a:hlink>
      <a:folHlink>
        <a:srgbClr val="066BB6"/>
      </a:folHlink>
    </a:clrScheme>
    <a:fontScheme name="Walbaum Display">
      <a:majorFont>
        <a:latin typeface="Walbaum Display"/>
        <a:ea typeface=""/>
        <a:cs typeface=""/>
      </a:majorFont>
      <a:minorFont>
        <a:latin typeface="Walbaum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attaVTI" id="{FFC3BCE5-6357-41D1-8E67-3F85B69D7E86}" vid="{893A6374-FE17-48E5-8B62-678C1B11AA1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5">
    <a:dk1>
      <a:srgbClr val="494949"/>
    </a:dk1>
    <a:lt1>
      <a:srgbClr val="000000"/>
    </a:lt1>
    <a:dk2>
      <a:srgbClr val="33313D"/>
    </a:dk2>
    <a:lt2>
      <a:srgbClr val="000000"/>
    </a:lt2>
    <a:accent1>
      <a:srgbClr val="0B0D4D"/>
    </a:accent1>
    <a:accent2>
      <a:srgbClr val="73777A"/>
    </a:accent2>
    <a:accent3>
      <a:srgbClr val="9F8011"/>
    </a:accent3>
    <a:accent4>
      <a:srgbClr val="0D0066"/>
    </a:accent4>
    <a:accent5>
      <a:srgbClr val="CAE1FF"/>
    </a:accent5>
    <a:accent6>
      <a:srgbClr val="FFFFFF"/>
    </a:accent6>
    <a:hlink>
      <a:srgbClr val="060B72"/>
    </a:hlink>
    <a:folHlink>
      <a:srgbClr val="2756B2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Median">
    <a:fillStyleLst>
      <a:solidFill>
        <a:schemeClr val="phClr"/>
      </a:solidFill>
      <a:solidFill>
        <a:schemeClr val="phClr">
          <a:tint val="50000"/>
        </a:schemeClr>
      </a:solidFill>
      <a:solidFill>
        <a:schemeClr val="phClr"/>
      </a:solidFill>
    </a:fillStyleLst>
    <a:lnStyleLst>
      <a:ln w="10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47625" cap="flat" cmpd="dbl" algn="ctr">
        <a:solidFill>
          <a:schemeClr val="phClr"/>
        </a:solidFill>
        <a:prstDash val="solid"/>
      </a:ln>
    </a:lnStyleLst>
    <a:effectStyleLst>
      <a:effectStyle>
        <a:effectLst>
          <a:outerShdw blurRad="38100" dist="300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38100" dist="300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5000"/>
              <a:satMod val="150000"/>
            </a:schemeClr>
          </a:gs>
          <a:gs pos="35000">
            <a:schemeClr val="phClr">
              <a:shade val="60000"/>
              <a:satMod val="150000"/>
            </a:schemeClr>
          </a:gs>
          <a:gs pos="100000">
            <a:schemeClr val="phClr">
              <a:tint val="97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"/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5C58DE3E083A40B607E54A12001FBF" ma:contentTypeVersion="12" ma:contentTypeDescription="Create a new document." ma:contentTypeScope="" ma:versionID="8a4a9b10ae5ed59bd2039e803c1da68e">
  <xsd:schema xmlns:xsd="http://www.w3.org/2001/XMLSchema" xmlns:xs="http://www.w3.org/2001/XMLSchema" xmlns:p="http://schemas.microsoft.com/office/2006/metadata/properties" xmlns:ns2="2ded4fee-5978-4dc9-84d3-e5fe4f4eb0a0" xmlns:ns3="2f6ce1d4-4367-4604-a163-a5d6378e16b4" targetNamespace="http://schemas.microsoft.com/office/2006/metadata/properties" ma:root="true" ma:fieldsID="0bb91ce97ff48a1184c78f5be8386aea" ns2:_="" ns3:_="">
    <xsd:import namespace="2ded4fee-5978-4dc9-84d3-e5fe4f4eb0a0"/>
    <xsd:import namespace="2f6ce1d4-4367-4604-a163-a5d6378e16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ed4fee-5978-4dc9-84d3-e5fe4f4eb0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81c7229-54c7-4046-8dbd-e53ecf1387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6ce1d4-4367-4604-a163-a5d6378e16b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c9b353d-bd08-4439-b808-034a222bd3ab}" ma:internalName="TaxCatchAll" ma:showField="CatchAllData" ma:web="2f6ce1d4-4367-4604-a163-a5d6378e16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6ce1d4-4367-4604-a163-a5d6378e16b4" xsi:nil="true"/>
    <lcf76f155ced4ddcb4097134ff3c332f xmlns="2ded4fee-5978-4dc9-84d3-e5fe4f4eb0a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7AD7B6-A5C3-4FFA-8448-B9BFB50F0C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ed4fee-5978-4dc9-84d3-e5fe4f4eb0a0"/>
    <ds:schemaRef ds:uri="2f6ce1d4-4367-4604-a163-a5d6378e16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A09FF8-2710-4C37-9A5F-A869710D8785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2f6ce1d4-4367-4604-a163-a5d6378e16b4"/>
    <ds:schemaRef ds:uri="2ded4fee-5978-4dc9-84d3-e5fe4f4eb0a0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8486A46-8519-47E6-97A7-2CBEFAEACB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3073</TotalTime>
  <Words>1737</Words>
  <Application>Microsoft Office PowerPoint</Application>
  <PresentationFormat>Widescreen</PresentationFormat>
  <Paragraphs>276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Calibri Light</vt:lpstr>
      <vt:lpstr>Calibri</vt:lpstr>
      <vt:lpstr>Courier New</vt:lpstr>
      <vt:lpstr>Arial</vt:lpstr>
      <vt:lpstr>Walbaum Display</vt:lpstr>
      <vt:lpstr>Arial Black</vt:lpstr>
      <vt:lpstr>Play</vt:lpstr>
      <vt:lpstr>RegattaVTI</vt:lpstr>
      <vt:lpstr>Custom Design</vt:lpstr>
      <vt:lpstr>1_RegattaVTI</vt:lpstr>
      <vt:lpstr>Office Theme</vt:lpstr>
      <vt:lpstr>1_Office Theme</vt:lpstr>
      <vt:lpstr>PowerPoint Presentation</vt:lpstr>
      <vt:lpstr>Military Presence in North Carolina</vt:lpstr>
      <vt:lpstr>Military Impact on State Economy </vt:lpstr>
      <vt:lpstr>Federal Procurement in NC, FY2024</vt:lpstr>
      <vt:lpstr>NCMBC: Mission, Goals and Outcomes</vt:lpstr>
      <vt:lpstr>NCMBC: Serving Statewide</vt:lpstr>
      <vt:lpstr>NCMBC: 2025 - 2026 Major Events</vt:lpstr>
      <vt:lpstr>Discussion: NCMBC Engagement with NCCCS</vt:lpstr>
      <vt:lpstr>PowerPoint Presentation</vt:lpstr>
      <vt:lpstr>Backup Slides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Situation: NC Assets for Defense</vt:lpstr>
      <vt:lpstr>NCMBC: Who We Are</vt:lpstr>
      <vt:lpstr>PowerPoint Presentation</vt:lpstr>
      <vt:lpstr>NC Infrastructure for Defense Economy</vt:lpstr>
      <vt:lpstr>Operations: MatchForce.org</vt:lpstr>
      <vt:lpstr>Operations: Technology Transition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Courtney Smedick</dc:creator>
  <cp:keywords/>
  <dc:description/>
  <cp:lastModifiedBy>Mary Rehbein</cp:lastModifiedBy>
  <cp:revision>144</cp:revision>
  <cp:lastPrinted>2025-08-12T14:51:58Z</cp:lastPrinted>
  <dcterms:created xsi:type="dcterms:W3CDTF">2022-10-27T17:19:40Z</dcterms:created>
  <dcterms:modified xsi:type="dcterms:W3CDTF">2025-08-13T21:30:53Z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2024-09-04T17:05:38Z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8dacba1a-35a1-41f7-ac84-c7834aec9e3a</vt:lpwstr>
  </property>
  <property fmtid="{D5CDD505-2E9C-101B-9397-08002B2CF9AE}" pid="7" name="MSIP_Label_defa4170-0d19-0005-0004-bc88714345d2_ActionId">
    <vt:lpwstr>5b46c0bc-e937-4163-b1e0-9e36c4250863</vt:lpwstr>
  </property>
  <property fmtid="{D5CDD505-2E9C-101B-9397-08002B2CF9AE}" pid="8" name="MSIP_Label_defa4170-0d19-0005-0004-bc88714345d2_ContentBits">
    <vt:lpwstr>0</vt:lpwstr>
  </property>
  <property fmtid="{D5CDD505-2E9C-101B-9397-08002B2CF9AE}" pid="9" name="ContentTypeId">
    <vt:lpwstr>0x0101008C5C58DE3E083A40B607E54A12001FBF</vt:lpwstr>
  </property>
</Properties>
</file>